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818" r:id="rId5"/>
    <p:sldMasterId id="2147483648" r:id="rId6"/>
    <p:sldMasterId id="2147483830" r:id="rId7"/>
  </p:sldMasterIdLst>
  <p:notesMasterIdLst>
    <p:notesMasterId r:id="rId54"/>
  </p:notesMasterIdLst>
  <p:sldIdLst>
    <p:sldId id="256" r:id="rId8"/>
    <p:sldId id="277" r:id="rId9"/>
    <p:sldId id="302" r:id="rId10"/>
    <p:sldId id="303" r:id="rId11"/>
    <p:sldId id="304" r:id="rId12"/>
    <p:sldId id="305" r:id="rId13"/>
    <p:sldId id="268" r:id="rId14"/>
    <p:sldId id="266" r:id="rId15"/>
    <p:sldId id="265" r:id="rId16"/>
    <p:sldId id="264" r:id="rId17"/>
    <p:sldId id="263" r:id="rId18"/>
    <p:sldId id="262" r:id="rId19"/>
    <p:sldId id="261" r:id="rId20"/>
    <p:sldId id="260" r:id="rId21"/>
    <p:sldId id="259" r:id="rId22"/>
    <p:sldId id="258" r:id="rId23"/>
    <p:sldId id="257" r:id="rId24"/>
    <p:sldId id="278" r:id="rId25"/>
    <p:sldId id="276" r:id="rId26"/>
    <p:sldId id="275" r:id="rId27"/>
    <p:sldId id="274" r:id="rId28"/>
    <p:sldId id="273" r:id="rId29"/>
    <p:sldId id="272" r:id="rId30"/>
    <p:sldId id="271" r:id="rId31"/>
    <p:sldId id="270" r:id="rId32"/>
    <p:sldId id="279" r:id="rId33"/>
    <p:sldId id="282" r:id="rId34"/>
    <p:sldId id="283" r:id="rId35"/>
    <p:sldId id="284" r:id="rId36"/>
    <p:sldId id="285" r:id="rId37"/>
    <p:sldId id="299" r:id="rId38"/>
    <p:sldId id="298" r:id="rId39"/>
    <p:sldId id="297" r:id="rId40"/>
    <p:sldId id="296" r:id="rId41"/>
    <p:sldId id="295" r:id="rId42"/>
    <p:sldId id="294" r:id="rId43"/>
    <p:sldId id="293" r:id="rId44"/>
    <p:sldId id="292" r:id="rId45"/>
    <p:sldId id="291" r:id="rId46"/>
    <p:sldId id="290" r:id="rId47"/>
    <p:sldId id="289" r:id="rId48"/>
    <p:sldId id="288" r:id="rId49"/>
    <p:sldId id="287" r:id="rId50"/>
    <p:sldId id="286" r:id="rId51"/>
    <p:sldId id="300" r:id="rId52"/>
    <p:sldId id="30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4F115-225F-4B39-89BE-279932AD12FD}" v="111" dt="2021-11-16T18:46:42.943"/>
    <p1510:client id="{550975D9-2377-FBE7-F699-D05D6C209D45}" v="375" dt="2021-11-16T20:34:32.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2538" autoAdjust="0"/>
  </p:normalViewPr>
  <p:slideViewPr>
    <p:cSldViewPr snapToGrid="0">
      <p:cViewPr varScale="1">
        <p:scale>
          <a:sx n="71" d="100"/>
          <a:sy n="71" d="100"/>
        </p:scale>
        <p:origin x="90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rts/_rels/chart1.xml.rels><?xml version="1.0" encoding="UTF-8" standalone="yes"?>
<Relationships xmlns="http://schemas.openxmlformats.org/package/2006/relationships"><Relationship Id="rId1" Type="http://schemas.openxmlformats.org/officeDocument/2006/relationships/oleObject" Target="https://tennessee.sharepoint.com/sites/TDOT/EPB/LRP/ct/rpo/RPO%20Evaluation/Survey/Survey_SummaryData.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How effective is the RPO’s involvement in the project prioritization and ranking process?   </a:t>
            </a:r>
          </a:p>
        </c:rich>
      </c:tx>
      <c:layout>
        <c:manualLayout>
          <c:xMode val="edge"/>
          <c:yMode val="edge"/>
          <c:x val="0.13113124668276693"/>
          <c:y val="3.0658965281659518E-2"/>
        </c:manualLayout>
      </c:layout>
      <c:overlay val="0"/>
    </c:title>
    <c:autoTitleDeleted val="0"/>
    <c:plotArea>
      <c:layout/>
      <c:barChart>
        <c:barDir val="col"/>
        <c:grouping val="clustered"/>
        <c:varyColors val="0"/>
        <c:ser>
          <c:idx val="0"/>
          <c:order val="0"/>
          <c:tx>
            <c:strRef>
              <c:f>'Question 7'!$B$3</c:f>
              <c:strCache>
                <c:ptCount val="1"/>
                <c:pt idx="0">
                  <c:v>Responses</c:v>
                </c:pt>
              </c:strCache>
            </c:strRef>
          </c:tx>
          <c:spPr>
            <a:solidFill>
              <a:srgbClr val="C65911"/>
            </a:solidFill>
            <a:ln>
              <a:prstDash val="solid"/>
            </a:ln>
          </c:spPr>
          <c:invertIfNegative val="0"/>
          <c:cat>
            <c:strRef>
              <c:f>'Question 7'!$A$4:$A$8</c:f>
              <c:strCache>
                <c:ptCount val="5"/>
                <c:pt idx="0">
                  <c:v>Excellent</c:v>
                </c:pt>
                <c:pt idx="1">
                  <c:v>Good</c:v>
                </c:pt>
                <c:pt idx="2">
                  <c:v>Neutral</c:v>
                </c:pt>
                <c:pt idx="3">
                  <c:v>Fair</c:v>
                </c:pt>
                <c:pt idx="4">
                  <c:v>Poor</c:v>
                </c:pt>
              </c:strCache>
            </c:strRef>
          </c:cat>
          <c:val>
            <c:numRef>
              <c:f>'Question 7'!$B$4:$B$8</c:f>
              <c:numCache>
                <c:formatCode>0.00%</c:formatCode>
                <c:ptCount val="5"/>
                <c:pt idx="0">
                  <c:v>0.1386</c:v>
                </c:pt>
                <c:pt idx="1">
                  <c:v>0.43369999999999997</c:v>
                </c:pt>
                <c:pt idx="2">
                  <c:v>0.16270000000000001</c:v>
                </c:pt>
                <c:pt idx="3">
                  <c:v>0.1205</c:v>
                </c:pt>
                <c:pt idx="4">
                  <c:v>0.14460000000000001</c:v>
                </c:pt>
              </c:numCache>
            </c:numRef>
          </c:val>
          <c:extLst>
            <c:ext xmlns:c16="http://schemas.microsoft.com/office/drawing/2014/chart" uri="{C3380CC4-5D6E-409C-BE32-E72D297353CC}">
              <c16:uniqueId val="{00000000-04C0-491E-AD7C-6CE75F9C7331}"/>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 sourceLinked="0"/>
        <c:majorTickMark val="out"/>
        <c:minorTickMark val="none"/>
        <c:tickLblPos val="nextTo"/>
        <c:txPr>
          <a:bodyPr/>
          <a:lstStyle/>
          <a:p>
            <a:pPr>
              <a:defRPr sz="1200"/>
            </a:pPr>
            <a:endParaRPr lang="en-US"/>
          </a:p>
        </c:txPr>
        <c:crossAx val="10"/>
        <c:crosses val="autoZero"/>
        <c:crossBetween val="between"/>
        <c:majorUnit val="0.1"/>
      </c:valAx>
      <c:catAx>
        <c:axId val="10"/>
        <c:scaling>
          <c:orientation val="minMax"/>
        </c:scaling>
        <c:delete val="0"/>
        <c:axPos val="b"/>
        <c:numFmt formatCode="General" sourceLinked="1"/>
        <c:majorTickMark val="out"/>
        <c:minorTickMark val="none"/>
        <c:tickLblPos val="nextTo"/>
        <c:txPr>
          <a:bodyPr/>
          <a:lstStyle/>
          <a:p>
            <a:pPr>
              <a:defRPr sz="1400" b="1"/>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US" sz="2000"/>
              <a:t>How can TDOT and the RPO more effectively support communities regarding grant opportunities? </a:t>
            </a:r>
          </a:p>
        </c:rich>
      </c:tx>
      <c:layout>
        <c:manualLayout>
          <c:xMode val="edge"/>
          <c:yMode val="edge"/>
          <c:x val="0.10514600219536713"/>
          <c:y val="1.7452006980802792E-2"/>
        </c:manualLayout>
      </c:layout>
      <c:overlay val="0"/>
    </c:title>
    <c:autoTitleDeleted val="0"/>
    <c:plotArea>
      <c:layout/>
      <c:barChart>
        <c:barDir val="col"/>
        <c:grouping val="clustered"/>
        <c:varyColors val="0"/>
        <c:ser>
          <c:idx val="0"/>
          <c:order val="0"/>
          <c:tx>
            <c:strRef>
              <c:f>'Question 19'!$B$3</c:f>
              <c:strCache>
                <c:ptCount val="1"/>
                <c:pt idx="0">
                  <c:v>Responses</c:v>
                </c:pt>
              </c:strCache>
            </c:strRef>
          </c:tx>
          <c:spPr>
            <a:solidFill>
              <a:schemeClr val="accent1"/>
            </a:solidFill>
            <a:ln>
              <a:prstDash val="solid"/>
            </a:ln>
          </c:spPr>
          <c:invertIfNegative val="0"/>
          <c:cat>
            <c:strRef>
              <c:f>'Question 19'!$A$4:$A$8</c:f>
              <c:strCache>
                <c:ptCount val="5"/>
                <c:pt idx="0">
                  <c:v>Better educate communities on available grant opportunities</c:v>
                </c:pt>
                <c:pt idx="1">
                  <c:v>Recommend planning needs to communities</c:v>
                </c:pt>
                <c:pt idx="2">
                  <c:v>Support the writing of grant applications</c:v>
                </c:pt>
                <c:pt idx="3">
                  <c:v>Provide additional planning grant opportunities</c:v>
                </c:pt>
                <c:pt idx="4">
                  <c:v>No comments, current support is good</c:v>
                </c:pt>
              </c:strCache>
            </c:strRef>
          </c:cat>
          <c:val>
            <c:numRef>
              <c:f>'Question 19'!$B$4:$B$8</c:f>
              <c:numCache>
                <c:formatCode>0.00%</c:formatCode>
                <c:ptCount val="5"/>
                <c:pt idx="0">
                  <c:v>0.59379999999999999</c:v>
                </c:pt>
                <c:pt idx="1">
                  <c:v>0.40630000000000011</c:v>
                </c:pt>
                <c:pt idx="2">
                  <c:v>0.35</c:v>
                </c:pt>
                <c:pt idx="3">
                  <c:v>0.31879999999999997</c:v>
                </c:pt>
                <c:pt idx="4">
                  <c:v>0.17499999999999999</c:v>
                </c:pt>
              </c:numCache>
            </c:numRef>
          </c:val>
          <c:extLst>
            <c:ext xmlns:c16="http://schemas.microsoft.com/office/drawing/2014/chart" uri="{C3380CC4-5D6E-409C-BE32-E72D297353CC}">
              <c16:uniqueId val="{00000000-D2A5-4BFB-8C03-22060AD5502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 sourceLinked="0"/>
        <c:majorTickMark val="out"/>
        <c:minorTickMark val="none"/>
        <c:tickLblPos val="nextTo"/>
        <c:txPr>
          <a:bodyPr/>
          <a:lstStyle/>
          <a:p>
            <a:pPr>
              <a:defRPr sz="1200"/>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400"/>
            </a:pPr>
            <a:endParaRPr lang="en-US"/>
          </a:p>
        </c:txPr>
        <c:crossAx val="100"/>
        <c:crosses val="autoZero"/>
        <c:auto val="0"/>
        <c:lblAlgn val="ctr"/>
        <c:lblOffset val="100"/>
        <c:noMultiLvlLbl val="0"/>
      </c:catAx>
      <c:spPr>
        <a:noFill/>
      </c:spPr>
    </c:plotArea>
    <c:plotVisOnly val="0"/>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983EB-C8A9-4489-AC5C-41920CE6F72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3CA2BA7-FC8D-430A-B681-227F3BD62C0E}">
      <dgm:prSet/>
      <dgm:spPr/>
      <dgm:t>
        <a:bodyPr/>
        <a:lstStyle/>
        <a:p>
          <a:r>
            <a:rPr lang="en-US"/>
            <a:t>Rural Planning Initiative Grant (RuPI)</a:t>
          </a:r>
        </a:p>
      </dgm:t>
    </dgm:pt>
    <dgm:pt modelId="{714EC288-2089-46F2-9009-6300B8A9DDBD}" type="parTrans" cxnId="{02203FB7-8AB9-4488-8BFD-701D8852FDB1}">
      <dgm:prSet/>
      <dgm:spPr/>
      <dgm:t>
        <a:bodyPr/>
        <a:lstStyle/>
        <a:p>
          <a:endParaRPr lang="en-US"/>
        </a:p>
      </dgm:t>
    </dgm:pt>
    <dgm:pt modelId="{08BA4FBD-D972-4D7C-BA78-B883DA0B175E}" type="sibTrans" cxnId="{02203FB7-8AB9-4488-8BFD-701D8852FDB1}">
      <dgm:prSet/>
      <dgm:spPr/>
      <dgm:t>
        <a:bodyPr/>
        <a:lstStyle/>
        <a:p>
          <a:endParaRPr lang="en-US"/>
        </a:p>
      </dgm:t>
    </dgm:pt>
    <dgm:pt modelId="{BC0C7110-289A-4577-B191-63487DC8C705}">
      <dgm:prSet/>
      <dgm:spPr/>
      <dgm:t>
        <a:bodyPr/>
        <a:lstStyle/>
        <a:p>
          <a:r>
            <a:rPr lang="en-US"/>
            <a:t>Multimodal Access Grant (MMAG)</a:t>
          </a:r>
        </a:p>
      </dgm:t>
    </dgm:pt>
    <dgm:pt modelId="{F371E9DD-8EFD-4D59-99C7-F677305B9733}" type="parTrans" cxnId="{5F4240FB-1082-465A-BB8E-C4F84CAC83D9}">
      <dgm:prSet/>
      <dgm:spPr/>
      <dgm:t>
        <a:bodyPr/>
        <a:lstStyle/>
        <a:p>
          <a:endParaRPr lang="en-US"/>
        </a:p>
      </dgm:t>
    </dgm:pt>
    <dgm:pt modelId="{B55DE4E8-AFBD-416C-B999-8109184B6BE0}" type="sibTrans" cxnId="{5F4240FB-1082-465A-BB8E-C4F84CAC83D9}">
      <dgm:prSet/>
      <dgm:spPr/>
      <dgm:t>
        <a:bodyPr/>
        <a:lstStyle/>
        <a:p>
          <a:endParaRPr lang="en-US"/>
        </a:p>
      </dgm:t>
    </dgm:pt>
    <dgm:pt modelId="{013A9951-8880-4C70-9C90-3EA2627DA9EF}">
      <dgm:prSet/>
      <dgm:spPr/>
      <dgm:t>
        <a:bodyPr/>
        <a:lstStyle/>
        <a:p>
          <a:r>
            <a:rPr lang="en-US"/>
            <a:t>Traffic Signal Modernization Program</a:t>
          </a:r>
        </a:p>
      </dgm:t>
    </dgm:pt>
    <dgm:pt modelId="{2EE4CA86-E9CE-48EE-A71B-744650EC5E97}" type="parTrans" cxnId="{EC023A09-A5D5-45F9-AA7F-A6CD73387D1B}">
      <dgm:prSet/>
      <dgm:spPr/>
      <dgm:t>
        <a:bodyPr/>
        <a:lstStyle/>
        <a:p>
          <a:endParaRPr lang="en-US"/>
        </a:p>
      </dgm:t>
    </dgm:pt>
    <dgm:pt modelId="{BCF4929C-1B7E-495F-9768-92C42E594FD6}" type="sibTrans" cxnId="{EC023A09-A5D5-45F9-AA7F-A6CD73387D1B}">
      <dgm:prSet/>
      <dgm:spPr/>
      <dgm:t>
        <a:bodyPr/>
        <a:lstStyle/>
        <a:p>
          <a:endParaRPr lang="en-US"/>
        </a:p>
      </dgm:t>
    </dgm:pt>
    <dgm:pt modelId="{2F3653EF-B246-4AE6-9008-B420917FB4A7}">
      <dgm:prSet/>
      <dgm:spPr/>
      <dgm:t>
        <a:bodyPr/>
        <a:lstStyle/>
        <a:p>
          <a:r>
            <a:rPr lang="en-US"/>
            <a:t>Transportation Alternatives (TAP)</a:t>
          </a:r>
        </a:p>
      </dgm:t>
    </dgm:pt>
    <dgm:pt modelId="{9CA863DA-A652-471E-A080-26F8EE30C576}" type="parTrans" cxnId="{24772908-AE30-4232-B8A2-F20709D47592}">
      <dgm:prSet/>
      <dgm:spPr/>
      <dgm:t>
        <a:bodyPr/>
        <a:lstStyle/>
        <a:p>
          <a:endParaRPr lang="en-US"/>
        </a:p>
      </dgm:t>
    </dgm:pt>
    <dgm:pt modelId="{87B2EF97-B9EE-4476-A256-5B6EE2A37BBC}" type="sibTrans" cxnId="{24772908-AE30-4232-B8A2-F20709D47592}">
      <dgm:prSet/>
      <dgm:spPr/>
      <dgm:t>
        <a:bodyPr/>
        <a:lstStyle/>
        <a:p>
          <a:endParaRPr lang="en-US"/>
        </a:p>
      </dgm:t>
    </dgm:pt>
    <dgm:pt modelId="{69E71F7D-8551-4E64-BFCB-8AACA6B01982}">
      <dgm:prSet/>
      <dgm:spPr/>
      <dgm:t>
        <a:bodyPr/>
        <a:lstStyle/>
        <a:p>
          <a:r>
            <a:rPr lang="en-US"/>
            <a:t>Community Transportation Planning Grant (CTPG)</a:t>
          </a:r>
        </a:p>
      </dgm:t>
    </dgm:pt>
    <dgm:pt modelId="{47E542E5-4723-4728-91D1-326749E3B16A}" type="parTrans" cxnId="{22CDC771-058E-4292-85BD-15DBE0005787}">
      <dgm:prSet/>
      <dgm:spPr/>
      <dgm:t>
        <a:bodyPr/>
        <a:lstStyle/>
        <a:p>
          <a:endParaRPr lang="en-US"/>
        </a:p>
      </dgm:t>
    </dgm:pt>
    <dgm:pt modelId="{DB21C053-6DCC-4A45-857A-0DADCB9CBD2A}" type="sibTrans" cxnId="{22CDC771-058E-4292-85BD-15DBE0005787}">
      <dgm:prSet/>
      <dgm:spPr/>
      <dgm:t>
        <a:bodyPr/>
        <a:lstStyle/>
        <a:p>
          <a:endParaRPr lang="en-US"/>
        </a:p>
      </dgm:t>
    </dgm:pt>
    <dgm:pt modelId="{47C961A3-FFE4-41DC-9A2A-D7D30735C653}">
      <dgm:prSet phldr="0"/>
      <dgm:spPr/>
      <dgm:t>
        <a:bodyPr/>
        <a:lstStyle/>
        <a:p>
          <a:r>
            <a:rPr lang="en-US"/>
            <a:t>State Industrial Access (SIA)</a:t>
          </a:r>
          <a:endParaRPr lang="en-US" dirty="0"/>
        </a:p>
      </dgm:t>
    </dgm:pt>
    <dgm:pt modelId="{28EE57F5-A0B7-4DFE-A833-808B9EF1D309}" type="parTrans" cxnId="{4B407222-190E-420C-B5AA-ED4A604AAB97}">
      <dgm:prSet/>
      <dgm:spPr/>
    </dgm:pt>
    <dgm:pt modelId="{1EFE9ED5-9F12-48C5-8901-DDCC571A5E77}" type="sibTrans" cxnId="{4B407222-190E-420C-B5AA-ED4A604AAB97}">
      <dgm:prSet/>
      <dgm:spPr/>
    </dgm:pt>
    <dgm:pt modelId="{83A08FBE-89C6-4893-9837-4094976FDA3F}" type="pres">
      <dgm:prSet presAssocID="{E99983EB-C8A9-4489-AC5C-41920CE6F725}" presName="vert0" presStyleCnt="0">
        <dgm:presLayoutVars>
          <dgm:dir/>
          <dgm:animOne val="branch"/>
          <dgm:animLvl val="lvl"/>
        </dgm:presLayoutVars>
      </dgm:prSet>
      <dgm:spPr/>
    </dgm:pt>
    <dgm:pt modelId="{FF5B2854-62E4-4A9C-8C33-EB6DEC5C4988}" type="pres">
      <dgm:prSet presAssocID="{A3CA2BA7-FC8D-430A-B681-227F3BD62C0E}" presName="thickLine" presStyleLbl="alignNode1" presStyleIdx="0" presStyleCnt="6"/>
      <dgm:spPr/>
    </dgm:pt>
    <dgm:pt modelId="{28687B8A-8A43-4FAA-A866-FD617FD88384}" type="pres">
      <dgm:prSet presAssocID="{A3CA2BA7-FC8D-430A-B681-227F3BD62C0E}" presName="horz1" presStyleCnt="0"/>
      <dgm:spPr/>
    </dgm:pt>
    <dgm:pt modelId="{89A3FC2B-5519-4AA3-8F0F-BC2DA69157C5}" type="pres">
      <dgm:prSet presAssocID="{A3CA2BA7-FC8D-430A-B681-227F3BD62C0E}" presName="tx1" presStyleLbl="revTx" presStyleIdx="0" presStyleCnt="6"/>
      <dgm:spPr/>
    </dgm:pt>
    <dgm:pt modelId="{C636A131-C329-487E-95B6-3A77873561F3}" type="pres">
      <dgm:prSet presAssocID="{A3CA2BA7-FC8D-430A-B681-227F3BD62C0E}" presName="vert1" presStyleCnt="0"/>
      <dgm:spPr/>
    </dgm:pt>
    <dgm:pt modelId="{E9743BA2-EEDD-4ADB-8D03-56AB40BF96B4}" type="pres">
      <dgm:prSet presAssocID="{47C961A3-FFE4-41DC-9A2A-D7D30735C653}" presName="thickLine" presStyleLbl="alignNode1" presStyleIdx="1" presStyleCnt="6"/>
      <dgm:spPr/>
    </dgm:pt>
    <dgm:pt modelId="{7BE24507-0D2C-4DC7-8D14-4AFFC9BAC57F}" type="pres">
      <dgm:prSet presAssocID="{47C961A3-FFE4-41DC-9A2A-D7D30735C653}" presName="horz1" presStyleCnt="0"/>
      <dgm:spPr/>
    </dgm:pt>
    <dgm:pt modelId="{67231F3E-E245-4468-999B-E39CA88BF51C}" type="pres">
      <dgm:prSet presAssocID="{47C961A3-FFE4-41DC-9A2A-D7D30735C653}" presName="tx1" presStyleLbl="revTx" presStyleIdx="1" presStyleCnt="6"/>
      <dgm:spPr/>
    </dgm:pt>
    <dgm:pt modelId="{3984D4C1-AE38-4036-94EB-0D369026F7A6}" type="pres">
      <dgm:prSet presAssocID="{47C961A3-FFE4-41DC-9A2A-D7D30735C653}" presName="vert1" presStyleCnt="0"/>
      <dgm:spPr/>
    </dgm:pt>
    <dgm:pt modelId="{C958E86D-B695-4547-AA84-78779314AAA0}" type="pres">
      <dgm:prSet presAssocID="{BC0C7110-289A-4577-B191-63487DC8C705}" presName="thickLine" presStyleLbl="alignNode1" presStyleIdx="2" presStyleCnt="6"/>
      <dgm:spPr/>
    </dgm:pt>
    <dgm:pt modelId="{14046A69-63EF-4383-A7E2-74427921AD59}" type="pres">
      <dgm:prSet presAssocID="{BC0C7110-289A-4577-B191-63487DC8C705}" presName="horz1" presStyleCnt="0"/>
      <dgm:spPr/>
    </dgm:pt>
    <dgm:pt modelId="{19859EC2-F022-4052-9387-C529BC37942A}" type="pres">
      <dgm:prSet presAssocID="{BC0C7110-289A-4577-B191-63487DC8C705}" presName="tx1" presStyleLbl="revTx" presStyleIdx="2" presStyleCnt="6"/>
      <dgm:spPr/>
    </dgm:pt>
    <dgm:pt modelId="{34C1D3A0-F3E9-4818-89A2-468D89368C38}" type="pres">
      <dgm:prSet presAssocID="{BC0C7110-289A-4577-B191-63487DC8C705}" presName="vert1" presStyleCnt="0"/>
      <dgm:spPr/>
    </dgm:pt>
    <dgm:pt modelId="{84B8CEEF-CA90-482B-AED6-15542D27C85A}" type="pres">
      <dgm:prSet presAssocID="{013A9951-8880-4C70-9C90-3EA2627DA9EF}" presName="thickLine" presStyleLbl="alignNode1" presStyleIdx="3" presStyleCnt="6"/>
      <dgm:spPr/>
    </dgm:pt>
    <dgm:pt modelId="{AB9E3FDA-24EB-499F-A7E0-7ACD1954DE5E}" type="pres">
      <dgm:prSet presAssocID="{013A9951-8880-4C70-9C90-3EA2627DA9EF}" presName="horz1" presStyleCnt="0"/>
      <dgm:spPr/>
    </dgm:pt>
    <dgm:pt modelId="{8E08DF2E-8E64-49D3-B9EE-8A4D350B035C}" type="pres">
      <dgm:prSet presAssocID="{013A9951-8880-4C70-9C90-3EA2627DA9EF}" presName="tx1" presStyleLbl="revTx" presStyleIdx="3" presStyleCnt="6"/>
      <dgm:spPr/>
    </dgm:pt>
    <dgm:pt modelId="{29B280BA-1773-43AF-852E-EDD51E1BDEE6}" type="pres">
      <dgm:prSet presAssocID="{013A9951-8880-4C70-9C90-3EA2627DA9EF}" presName="vert1" presStyleCnt="0"/>
      <dgm:spPr/>
    </dgm:pt>
    <dgm:pt modelId="{397F80A3-3BAC-4ED2-918F-B43DE7438F56}" type="pres">
      <dgm:prSet presAssocID="{2F3653EF-B246-4AE6-9008-B420917FB4A7}" presName="thickLine" presStyleLbl="alignNode1" presStyleIdx="4" presStyleCnt="6"/>
      <dgm:spPr/>
    </dgm:pt>
    <dgm:pt modelId="{4364D920-647F-44D6-BC01-4D5EE433D847}" type="pres">
      <dgm:prSet presAssocID="{2F3653EF-B246-4AE6-9008-B420917FB4A7}" presName="horz1" presStyleCnt="0"/>
      <dgm:spPr/>
    </dgm:pt>
    <dgm:pt modelId="{D594CB72-0BA0-4081-B179-EF9EFC67FD03}" type="pres">
      <dgm:prSet presAssocID="{2F3653EF-B246-4AE6-9008-B420917FB4A7}" presName="tx1" presStyleLbl="revTx" presStyleIdx="4" presStyleCnt="6"/>
      <dgm:spPr/>
    </dgm:pt>
    <dgm:pt modelId="{2E2B9C35-00D8-4057-B844-041F42D77D91}" type="pres">
      <dgm:prSet presAssocID="{2F3653EF-B246-4AE6-9008-B420917FB4A7}" presName="vert1" presStyleCnt="0"/>
      <dgm:spPr/>
    </dgm:pt>
    <dgm:pt modelId="{E8571EF9-A594-47C6-B363-44643BE862CA}" type="pres">
      <dgm:prSet presAssocID="{69E71F7D-8551-4E64-BFCB-8AACA6B01982}" presName="thickLine" presStyleLbl="alignNode1" presStyleIdx="5" presStyleCnt="6"/>
      <dgm:spPr/>
    </dgm:pt>
    <dgm:pt modelId="{49D37454-1B68-4701-B304-9B756ECCCBB0}" type="pres">
      <dgm:prSet presAssocID="{69E71F7D-8551-4E64-BFCB-8AACA6B01982}" presName="horz1" presStyleCnt="0"/>
      <dgm:spPr/>
    </dgm:pt>
    <dgm:pt modelId="{6774D3BB-26BF-467B-878B-AE7980B3DFB8}" type="pres">
      <dgm:prSet presAssocID="{69E71F7D-8551-4E64-BFCB-8AACA6B01982}" presName="tx1" presStyleLbl="revTx" presStyleIdx="5" presStyleCnt="6"/>
      <dgm:spPr/>
    </dgm:pt>
    <dgm:pt modelId="{BEE11CA1-8704-4D21-B426-A5634E22D165}" type="pres">
      <dgm:prSet presAssocID="{69E71F7D-8551-4E64-BFCB-8AACA6B01982}" presName="vert1" presStyleCnt="0"/>
      <dgm:spPr/>
    </dgm:pt>
  </dgm:ptLst>
  <dgm:cxnLst>
    <dgm:cxn modelId="{24772908-AE30-4232-B8A2-F20709D47592}" srcId="{E99983EB-C8A9-4489-AC5C-41920CE6F725}" destId="{2F3653EF-B246-4AE6-9008-B420917FB4A7}" srcOrd="4" destOrd="0" parTransId="{9CA863DA-A652-471E-A080-26F8EE30C576}" sibTransId="{87B2EF97-B9EE-4476-A256-5B6EE2A37BBC}"/>
    <dgm:cxn modelId="{EC023A09-A5D5-45F9-AA7F-A6CD73387D1B}" srcId="{E99983EB-C8A9-4489-AC5C-41920CE6F725}" destId="{013A9951-8880-4C70-9C90-3EA2627DA9EF}" srcOrd="3" destOrd="0" parTransId="{2EE4CA86-E9CE-48EE-A71B-744650EC5E97}" sibTransId="{BCF4929C-1B7E-495F-9768-92C42E594FD6}"/>
    <dgm:cxn modelId="{4B407222-190E-420C-B5AA-ED4A604AAB97}" srcId="{E99983EB-C8A9-4489-AC5C-41920CE6F725}" destId="{47C961A3-FFE4-41DC-9A2A-D7D30735C653}" srcOrd="1" destOrd="0" parTransId="{28EE57F5-A0B7-4DFE-A833-808B9EF1D309}" sibTransId="{1EFE9ED5-9F12-48C5-8901-DDCC571A5E77}"/>
    <dgm:cxn modelId="{14C1DC36-7EDD-4BB4-A5CF-7DFBED32C6AC}" type="presOf" srcId="{69E71F7D-8551-4E64-BFCB-8AACA6B01982}" destId="{6774D3BB-26BF-467B-878B-AE7980B3DFB8}" srcOrd="0" destOrd="0" presId="urn:microsoft.com/office/officeart/2008/layout/LinedList"/>
    <dgm:cxn modelId="{45C2E56D-8220-494B-B412-4659DCE3A8FA}" type="presOf" srcId="{2F3653EF-B246-4AE6-9008-B420917FB4A7}" destId="{D594CB72-0BA0-4081-B179-EF9EFC67FD03}" srcOrd="0" destOrd="0" presId="urn:microsoft.com/office/officeart/2008/layout/LinedList"/>
    <dgm:cxn modelId="{4468196F-FA0C-4C91-8A01-9C3854A11844}" type="presOf" srcId="{E99983EB-C8A9-4489-AC5C-41920CE6F725}" destId="{83A08FBE-89C6-4893-9837-4094976FDA3F}" srcOrd="0" destOrd="0" presId="urn:microsoft.com/office/officeart/2008/layout/LinedList"/>
    <dgm:cxn modelId="{22CDC771-058E-4292-85BD-15DBE0005787}" srcId="{E99983EB-C8A9-4489-AC5C-41920CE6F725}" destId="{69E71F7D-8551-4E64-BFCB-8AACA6B01982}" srcOrd="5" destOrd="0" parTransId="{47E542E5-4723-4728-91D1-326749E3B16A}" sibTransId="{DB21C053-6DCC-4A45-857A-0DADCB9CBD2A}"/>
    <dgm:cxn modelId="{D845EBAC-A253-4880-84BF-2CCB1698567F}" type="presOf" srcId="{BC0C7110-289A-4577-B191-63487DC8C705}" destId="{19859EC2-F022-4052-9387-C529BC37942A}" srcOrd="0" destOrd="0" presId="urn:microsoft.com/office/officeart/2008/layout/LinedList"/>
    <dgm:cxn modelId="{A5E211AF-4863-401E-B0EF-AF931205CECE}" type="presOf" srcId="{47C961A3-FFE4-41DC-9A2A-D7D30735C653}" destId="{67231F3E-E245-4468-999B-E39CA88BF51C}" srcOrd="0" destOrd="0" presId="urn:microsoft.com/office/officeart/2008/layout/LinedList"/>
    <dgm:cxn modelId="{02203FB7-8AB9-4488-8BFD-701D8852FDB1}" srcId="{E99983EB-C8A9-4489-AC5C-41920CE6F725}" destId="{A3CA2BA7-FC8D-430A-B681-227F3BD62C0E}" srcOrd="0" destOrd="0" parTransId="{714EC288-2089-46F2-9009-6300B8A9DDBD}" sibTransId="{08BA4FBD-D972-4D7C-BA78-B883DA0B175E}"/>
    <dgm:cxn modelId="{03AB4CB7-4A11-4EC2-9969-682B6DDA12AA}" type="presOf" srcId="{013A9951-8880-4C70-9C90-3EA2627DA9EF}" destId="{8E08DF2E-8E64-49D3-B9EE-8A4D350B035C}" srcOrd="0" destOrd="0" presId="urn:microsoft.com/office/officeart/2008/layout/LinedList"/>
    <dgm:cxn modelId="{463C2CF6-1E00-4A35-9194-7119D3AF225E}" type="presOf" srcId="{A3CA2BA7-FC8D-430A-B681-227F3BD62C0E}" destId="{89A3FC2B-5519-4AA3-8F0F-BC2DA69157C5}" srcOrd="0" destOrd="0" presId="urn:microsoft.com/office/officeart/2008/layout/LinedList"/>
    <dgm:cxn modelId="{5F4240FB-1082-465A-BB8E-C4F84CAC83D9}" srcId="{E99983EB-C8A9-4489-AC5C-41920CE6F725}" destId="{BC0C7110-289A-4577-B191-63487DC8C705}" srcOrd="2" destOrd="0" parTransId="{F371E9DD-8EFD-4D59-99C7-F677305B9733}" sibTransId="{B55DE4E8-AFBD-416C-B999-8109184B6BE0}"/>
    <dgm:cxn modelId="{AA2672DF-EE71-4C19-BBB7-77497124F1BC}" type="presParOf" srcId="{83A08FBE-89C6-4893-9837-4094976FDA3F}" destId="{FF5B2854-62E4-4A9C-8C33-EB6DEC5C4988}" srcOrd="0" destOrd="0" presId="urn:microsoft.com/office/officeart/2008/layout/LinedList"/>
    <dgm:cxn modelId="{DE5C9476-82F4-4239-847A-3D475A27E09E}" type="presParOf" srcId="{83A08FBE-89C6-4893-9837-4094976FDA3F}" destId="{28687B8A-8A43-4FAA-A866-FD617FD88384}" srcOrd="1" destOrd="0" presId="urn:microsoft.com/office/officeart/2008/layout/LinedList"/>
    <dgm:cxn modelId="{2E5A775E-42C2-4ADF-9F1A-E6A15E66CF77}" type="presParOf" srcId="{28687B8A-8A43-4FAA-A866-FD617FD88384}" destId="{89A3FC2B-5519-4AA3-8F0F-BC2DA69157C5}" srcOrd="0" destOrd="0" presId="urn:microsoft.com/office/officeart/2008/layout/LinedList"/>
    <dgm:cxn modelId="{CF5ED890-3B24-4E30-944D-E8E689B93648}" type="presParOf" srcId="{28687B8A-8A43-4FAA-A866-FD617FD88384}" destId="{C636A131-C329-487E-95B6-3A77873561F3}" srcOrd="1" destOrd="0" presId="urn:microsoft.com/office/officeart/2008/layout/LinedList"/>
    <dgm:cxn modelId="{3938FD90-F382-4201-BC9A-9190B4A6182C}" type="presParOf" srcId="{83A08FBE-89C6-4893-9837-4094976FDA3F}" destId="{E9743BA2-EEDD-4ADB-8D03-56AB40BF96B4}" srcOrd="2" destOrd="0" presId="urn:microsoft.com/office/officeart/2008/layout/LinedList"/>
    <dgm:cxn modelId="{2D99F7B6-055C-4265-ADC8-9FF40C8AE1C6}" type="presParOf" srcId="{83A08FBE-89C6-4893-9837-4094976FDA3F}" destId="{7BE24507-0D2C-4DC7-8D14-4AFFC9BAC57F}" srcOrd="3" destOrd="0" presId="urn:microsoft.com/office/officeart/2008/layout/LinedList"/>
    <dgm:cxn modelId="{E2B6B39A-B4B3-4467-95D4-6CB51B0E7582}" type="presParOf" srcId="{7BE24507-0D2C-4DC7-8D14-4AFFC9BAC57F}" destId="{67231F3E-E245-4468-999B-E39CA88BF51C}" srcOrd="0" destOrd="0" presId="urn:microsoft.com/office/officeart/2008/layout/LinedList"/>
    <dgm:cxn modelId="{4335F222-2973-4191-83A6-9241252F0AE2}" type="presParOf" srcId="{7BE24507-0D2C-4DC7-8D14-4AFFC9BAC57F}" destId="{3984D4C1-AE38-4036-94EB-0D369026F7A6}" srcOrd="1" destOrd="0" presId="urn:microsoft.com/office/officeart/2008/layout/LinedList"/>
    <dgm:cxn modelId="{695FB64D-EA4A-4753-876C-3815E1E6EABD}" type="presParOf" srcId="{83A08FBE-89C6-4893-9837-4094976FDA3F}" destId="{C958E86D-B695-4547-AA84-78779314AAA0}" srcOrd="4" destOrd="0" presId="urn:microsoft.com/office/officeart/2008/layout/LinedList"/>
    <dgm:cxn modelId="{08A92DD8-D297-4006-8510-5333E7328DC0}" type="presParOf" srcId="{83A08FBE-89C6-4893-9837-4094976FDA3F}" destId="{14046A69-63EF-4383-A7E2-74427921AD59}" srcOrd="5" destOrd="0" presId="urn:microsoft.com/office/officeart/2008/layout/LinedList"/>
    <dgm:cxn modelId="{AF31ED11-C32F-46BC-9342-229AA8DE552E}" type="presParOf" srcId="{14046A69-63EF-4383-A7E2-74427921AD59}" destId="{19859EC2-F022-4052-9387-C529BC37942A}" srcOrd="0" destOrd="0" presId="urn:microsoft.com/office/officeart/2008/layout/LinedList"/>
    <dgm:cxn modelId="{A48BB996-5021-4898-82D7-FCF63A3536CB}" type="presParOf" srcId="{14046A69-63EF-4383-A7E2-74427921AD59}" destId="{34C1D3A0-F3E9-4818-89A2-468D89368C38}" srcOrd="1" destOrd="0" presId="urn:microsoft.com/office/officeart/2008/layout/LinedList"/>
    <dgm:cxn modelId="{D84BD064-BD86-4431-BD37-E8873E8EB098}" type="presParOf" srcId="{83A08FBE-89C6-4893-9837-4094976FDA3F}" destId="{84B8CEEF-CA90-482B-AED6-15542D27C85A}" srcOrd="6" destOrd="0" presId="urn:microsoft.com/office/officeart/2008/layout/LinedList"/>
    <dgm:cxn modelId="{6DA4FB09-9932-46F8-ACC5-545E2ABBBA65}" type="presParOf" srcId="{83A08FBE-89C6-4893-9837-4094976FDA3F}" destId="{AB9E3FDA-24EB-499F-A7E0-7ACD1954DE5E}" srcOrd="7" destOrd="0" presId="urn:microsoft.com/office/officeart/2008/layout/LinedList"/>
    <dgm:cxn modelId="{31D06715-8A3C-4A55-B80F-C7FB5D24AEA4}" type="presParOf" srcId="{AB9E3FDA-24EB-499F-A7E0-7ACD1954DE5E}" destId="{8E08DF2E-8E64-49D3-B9EE-8A4D350B035C}" srcOrd="0" destOrd="0" presId="urn:microsoft.com/office/officeart/2008/layout/LinedList"/>
    <dgm:cxn modelId="{019B63FD-6B39-4635-9F05-A75FF040ED3E}" type="presParOf" srcId="{AB9E3FDA-24EB-499F-A7E0-7ACD1954DE5E}" destId="{29B280BA-1773-43AF-852E-EDD51E1BDEE6}" srcOrd="1" destOrd="0" presId="urn:microsoft.com/office/officeart/2008/layout/LinedList"/>
    <dgm:cxn modelId="{04CC4C96-BFDA-4F41-BB03-F4394E48CAE5}" type="presParOf" srcId="{83A08FBE-89C6-4893-9837-4094976FDA3F}" destId="{397F80A3-3BAC-4ED2-918F-B43DE7438F56}" srcOrd="8" destOrd="0" presId="urn:microsoft.com/office/officeart/2008/layout/LinedList"/>
    <dgm:cxn modelId="{32FB7861-63A9-444D-9B0D-D0DE159BA7B2}" type="presParOf" srcId="{83A08FBE-89C6-4893-9837-4094976FDA3F}" destId="{4364D920-647F-44D6-BC01-4D5EE433D847}" srcOrd="9" destOrd="0" presId="urn:microsoft.com/office/officeart/2008/layout/LinedList"/>
    <dgm:cxn modelId="{BE8B390B-FC3D-418F-A9E8-1FFC8F7ACBD5}" type="presParOf" srcId="{4364D920-647F-44D6-BC01-4D5EE433D847}" destId="{D594CB72-0BA0-4081-B179-EF9EFC67FD03}" srcOrd="0" destOrd="0" presId="urn:microsoft.com/office/officeart/2008/layout/LinedList"/>
    <dgm:cxn modelId="{F894F07D-AE80-46C2-A4FA-0554A89F9932}" type="presParOf" srcId="{4364D920-647F-44D6-BC01-4D5EE433D847}" destId="{2E2B9C35-00D8-4057-B844-041F42D77D91}" srcOrd="1" destOrd="0" presId="urn:microsoft.com/office/officeart/2008/layout/LinedList"/>
    <dgm:cxn modelId="{69C8B034-CFC6-4F71-A2B3-8922301E479F}" type="presParOf" srcId="{83A08FBE-89C6-4893-9837-4094976FDA3F}" destId="{E8571EF9-A594-47C6-B363-44643BE862CA}" srcOrd="10" destOrd="0" presId="urn:microsoft.com/office/officeart/2008/layout/LinedList"/>
    <dgm:cxn modelId="{C4496D7B-6485-48A0-9603-E3DEDAFF6516}" type="presParOf" srcId="{83A08FBE-89C6-4893-9837-4094976FDA3F}" destId="{49D37454-1B68-4701-B304-9B756ECCCBB0}" srcOrd="11" destOrd="0" presId="urn:microsoft.com/office/officeart/2008/layout/LinedList"/>
    <dgm:cxn modelId="{223537D4-C162-4002-811D-5499B3D8BF6F}" type="presParOf" srcId="{49D37454-1B68-4701-B304-9B756ECCCBB0}" destId="{6774D3BB-26BF-467B-878B-AE7980B3DFB8}" srcOrd="0" destOrd="0" presId="urn:microsoft.com/office/officeart/2008/layout/LinedList"/>
    <dgm:cxn modelId="{FCA23446-A760-42DD-BA26-6388CB208E3A}" type="presParOf" srcId="{49D37454-1B68-4701-B304-9B756ECCCBB0}" destId="{BEE11CA1-8704-4D21-B426-A5634E22D1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B2854-62E4-4A9C-8C33-EB6DEC5C4988}">
      <dsp:nvSpPr>
        <dsp:cNvPr id="0" name=""/>
        <dsp:cNvSpPr/>
      </dsp:nvSpPr>
      <dsp:spPr>
        <a:xfrm>
          <a:off x="0" y="2554"/>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3FC2B-5519-4AA3-8F0F-BC2DA69157C5}">
      <dsp:nvSpPr>
        <dsp:cNvPr id="0" name=""/>
        <dsp:cNvSpPr/>
      </dsp:nvSpPr>
      <dsp:spPr>
        <a:xfrm>
          <a:off x="0" y="2554"/>
          <a:ext cx="5906181" cy="870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Rural Planning Initiative Grant (RuPI)</a:t>
          </a:r>
        </a:p>
      </dsp:txBody>
      <dsp:txXfrm>
        <a:off x="0" y="2554"/>
        <a:ext cx="5906181" cy="870934"/>
      </dsp:txXfrm>
    </dsp:sp>
    <dsp:sp modelId="{E9743BA2-EEDD-4ADB-8D03-56AB40BF96B4}">
      <dsp:nvSpPr>
        <dsp:cNvPr id="0" name=""/>
        <dsp:cNvSpPr/>
      </dsp:nvSpPr>
      <dsp:spPr>
        <a:xfrm>
          <a:off x="0" y="873489"/>
          <a:ext cx="5906181" cy="0"/>
        </a:xfrm>
        <a:prstGeom prst="line">
          <a:avLst/>
        </a:prstGeom>
        <a:solidFill>
          <a:schemeClr val="accent2">
            <a:hueOff val="549617"/>
            <a:satOff val="-10955"/>
            <a:lumOff val="471"/>
            <a:alphaOff val="0"/>
          </a:schemeClr>
        </a:solidFill>
        <a:ln w="12700" cap="flat" cmpd="sng" algn="ctr">
          <a:solidFill>
            <a:schemeClr val="accent2">
              <a:hueOff val="549617"/>
              <a:satOff val="-10955"/>
              <a:lumOff val="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31F3E-E245-4468-999B-E39CA88BF51C}">
      <dsp:nvSpPr>
        <dsp:cNvPr id="0" name=""/>
        <dsp:cNvSpPr/>
      </dsp:nvSpPr>
      <dsp:spPr>
        <a:xfrm>
          <a:off x="0" y="873489"/>
          <a:ext cx="5906181" cy="870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State Industrial Access (SIA)</a:t>
          </a:r>
          <a:endParaRPr lang="en-US" sz="2600" kern="1200" dirty="0"/>
        </a:p>
      </dsp:txBody>
      <dsp:txXfrm>
        <a:off x="0" y="873489"/>
        <a:ext cx="5906181" cy="870934"/>
      </dsp:txXfrm>
    </dsp:sp>
    <dsp:sp modelId="{C958E86D-B695-4547-AA84-78779314AAA0}">
      <dsp:nvSpPr>
        <dsp:cNvPr id="0" name=""/>
        <dsp:cNvSpPr/>
      </dsp:nvSpPr>
      <dsp:spPr>
        <a:xfrm>
          <a:off x="0" y="1744424"/>
          <a:ext cx="5906181" cy="0"/>
        </a:xfrm>
        <a:prstGeom prst="line">
          <a:avLst/>
        </a:prstGeom>
        <a:solidFill>
          <a:schemeClr val="accent2">
            <a:hueOff val="1099234"/>
            <a:satOff val="-21910"/>
            <a:lumOff val="941"/>
            <a:alphaOff val="0"/>
          </a:schemeClr>
        </a:solidFill>
        <a:ln w="12700" cap="flat" cmpd="sng" algn="ctr">
          <a:solidFill>
            <a:schemeClr val="accent2">
              <a:hueOff val="1099234"/>
              <a:satOff val="-21910"/>
              <a:lumOff val="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59EC2-F022-4052-9387-C529BC37942A}">
      <dsp:nvSpPr>
        <dsp:cNvPr id="0" name=""/>
        <dsp:cNvSpPr/>
      </dsp:nvSpPr>
      <dsp:spPr>
        <a:xfrm>
          <a:off x="0" y="1744424"/>
          <a:ext cx="5906181" cy="870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Multimodal Access Grant (MMAG)</a:t>
          </a:r>
        </a:p>
      </dsp:txBody>
      <dsp:txXfrm>
        <a:off x="0" y="1744424"/>
        <a:ext cx="5906181" cy="870934"/>
      </dsp:txXfrm>
    </dsp:sp>
    <dsp:sp modelId="{84B8CEEF-CA90-482B-AED6-15542D27C85A}">
      <dsp:nvSpPr>
        <dsp:cNvPr id="0" name=""/>
        <dsp:cNvSpPr/>
      </dsp:nvSpPr>
      <dsp:spPr>
        <a:xfrm>
          <a:off x="0" y="2615359"/>
          <a:ext cx="5906181" cy="0"/>
        </a:xfrm>
        <a:prstGeom prst="line">
          <a:avLst/>
        </a:prstGeom>
        <a:solidFill>
          <a:schemeClr val="accent2">
            <a:hueOff val="1648852"/>
            <a:satOff val="-32864"/>
            <a:lumOff val="1412"/>
            <a:alphaOff val="0"/>
          </a:schemeClr>
        </a:solidFill>
        <a:ln w="12700" cap="flat" cmpd="sng" algn="ctr">
          <a:solidFill>
            <a:schemeClr val="accent2">
              <a:hueOff val="1648852"/>
              <a:satOff val="-32864"/>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8DF2E-8E64-49D3-B9EE-8A4D350B035C}">
      <dsp:nvSpPr>
        <dsp:cNvPr id="0" name=""/>
        <dsp:cNvSpPr/>
      </dsp:nvSpPr>
      <dsp:spPr>
        <a:xfrm>
          <a:off x="0" y="2615359"/>
          <a:ext cx="5906181" cy="870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Traffic Signal Modernization Program</a:t>
          </a:r>
        </a:p>
      </dsp:txBody>
      <dsp:txXfrm>
        <a:off x="0" y="2615359"/>
        <a:ext cx="5906181" cy="870934"/>
      </dsp:txXfrm>
    </dsp:sp>
    <dsp:sp modelId="{397F80A3-3BAC-4ED2-918F-B43DE7438F56}">
      <dsp:nvSpPr>
        <dsp:cNvPr id="0" name=""/>
        <dsp:cNvSpPr/>
      </dsp:nvSpPr>
      <dsp:spPr>
        <a:xfrm>
          <a:off x="0" y="3486293"/>
          <a:ext cx="5906181" cy="0"/>
        </a:xfrm>
        <a:prstGeom prst="line">
          <a:avLst/>
        </a:prstGeom>
        <a:solidFill>
          <a:schemeClr val="accent2">
            <a:hueOff val="2198469"/>
            <a:satOff val="-43819"/>
            <a:lumOff val="1882"/>
            <a:alphaOff val="0"/>
          </a:schemeClr>
        </a:solidFill>
        <a:ln w="12700" cap="flat" cmpd="sng" algn="ctr">
          <a:solidFill>
            <a:schemeClr val="accent2">
              <a:hueOff val="2198469"/>
              <a:satOff val="-43819"/>
              <a:lumOff val="1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4CB72-0BA0-4081-B179-EF9EFC67FD03}">
      <dsp:nvSpPr>
        <dsp:cNvPr id="0" name=""/>
        <dsp:cNvSpPr/>
      </dsp:nvSpPr>
      <dsp:spPr>
        <a:xfrm>
          <a:off x="0" y="3486293"/>
          <a:ext cx="5906181" cy="870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Transportation Alternatives (TAP)</a:t>
          </a:r>
        </a:p>
      </dsp:txBody>
      <dsp:txXfrm>
        <a:off x="0" y="3486293"/>
        <a:ext cx="5906181" cy="870934"/>
      </dsp:txXfrm>
    </dsp:sp>
    <dsp:sp modelId="{E8571EF9-A594-47C6-B363-44643BE862CA}">
      <dsp:nvSpPr>
        <dsp:cNvPr id="0" name=""/>
        <dsp:cNvSpPr/>
      </dsp:nvSpPr>
      <dsp:spPr>
        <a:xfrm>
          <a:off x="0" y="4357228"/>
          <a:ext cx="5906181" cy="0"/>
        </a:xfrm>
        <a:prstGeom prst="line">
          <a:avLst/>
        </a:prstGeom>
        <a:solidFill>
          <a:schemeClr val="accent2">
            <a:hueOff val="2748086"/>
            <a:satOff val="-54774"/>
            <a:lumOff val="2353"/>
            <a:alphaOff val="0"/>
          </a:schemeClr>
        </a:solidFill>
        <a:ln w="12700" cap="flat" cmpd="sng" algn="ctr">
          <a:solidFill>
            <a:schemeClr val="accent2">
              <a:hueOff val="2748086"/>
              <a:satOff val="-54774"/>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4D3BB-26BF-467B-878B-AE7980B3DFB8}">
      <dsp:nvSpPr>
        <dsp:cNvPr id="0" name=""/>
        <dsp:cNvSpPr/>
      </dsp:nvSpPr>
      <dsp:spPr>
        <a:xfrm>
          <a:off x="0" y="4357228"/>
          <a:ext cx="5906181" cy="870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Community Transportation Planning Grant (CTPG)</a:t>
          </a:r>
        </a:p>
      </dsp:txBody>
      <dsp:txXfrm>
        <a:off x="0" y="4357228"/>
        <a:ext cx="5906181" cy="8709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49CE5-229B-4233-9375-78B641EAD705}" type="datetimeFigureOut">
              <a:rPr lang="en-US"/>
              <a:t>11/18/2021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32E7E-B1E5-452B-B98C-A773331C4423}" type="slidenum">
              <a:rPr lang="en-US"/>
              <a:t>‹#›</a:t>
            </a:fld>
            <a:endParaRPr lang="en-US"/>
          </a:p>
        </p:txBody>
      </p:sp>
    </p:spTree>
    <p:extLst>
      <p:ext uri="{BB962C8B-B14F-4D97-AF65-F5344CB8AC3E}">
        <p14:creationId xmlns:p14="http://schemas.microsoft.com/office/powerpoint/2010/main" val="41867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Distressed and At-Risk Counties: 10% match is waved</a:t>
            </a:r>
          </a:p>
          <a:p>
            <a:r>
              <a:rPr lang="en-US" dirty="0"/>
              <a:t>Plans included: Community Mobility Plan, Bike/Pedestrian Plan, Resurfacing Plan, Transportation Systems Management and Operations, Corridor Study, and Complete Street Plan</a:t>
            </a:r>
          </a:p>
        </p:txBody>
      </p:sp>
      <p:sp>
        <p:nvSpPr>
          <p:cNvPr id="4" name="Slide Number Placeholder 3"/>
          <p:cNvSpPr>
            <a:spLocks noGrp="1"/>
          </p:cNvSpPr>
          <p:nvPr>
            <p:ph type="sldNum" sz="quarter" idx="5"/>
          </p:nvPr>
        </p:nvSpPr>
        <p:spPr/>
        <p:txBody>
          <a:bodyPr/>
          <a:lstStyle/>
          <a:p>
            <a:fld id="{5F332E7E-B1E5-452B-B98C-A773331C4423}" type="slidenum">
              <a:rPr lang="en-US" smtClean="0"/>
              <a:t>15</a:t>
            </a:fld>
            <a:endParaRPr lang="en-US"/>
          </a:p>
        </p:txBody>
      </p:sp>
    </p:spTree>
    <p:extLst>
      <p:ext uri="{BB962C8B-B14F-4D97-AF65-F5344CB8AC3E}">
        <p14:creationId xmlns:p14="http://schemas.microsoft.com/office/powerpoint/2010/main" val="1878551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survey was distributed in February by your RPO Coordinators and was left open for about 1 month. </a:t>
            </a:r>
            <a:r>
              <a:rPr lang="en-US" dirty="0"/>
              <a:t>The survey was divided into four main sections: Background, Effectiveness, Communication and Meetings, and Planning Efforts and Grants. Each section combined a mix of multiple choice and open-ended questions, with space to leave comments. </a:t>
            </a:r>
            <a:r>
              <a:rPr lang="en-US" dirty="0">
                <a:cs typeface="Calibri"/>
              </a:rPr>
              <a:t>The survey had 19 questions, so we will not be reviewing all of them, but just the ones that are most relevant to you </a:t>
            </a:r>
            <a:r>
              <a:rPr lang="en-US" u="sng" dirty="0">
                <a:cs typeface="Calibri"/>
              </a:rPr>
              <a:t>all. </a:t>
            </a:r>
          </a:p>
        </p:txBody>
      </p:sp>
      <p:sp>
        <p:nvSpPr>
          <p:cNvPr id="4" name="Slide Number Placeholder 3"/>
          <p:cNvSpPr>
            <a:spLocks noGrp="1"/>
          </p:cNvSpPr>
          <p:nvPr>
            <p:ph type="sldNum" sz="quarter" idx="5"/>
          </p:nvPr>
        </p:nvSpPr>
        <p:spPr/>
        <p:txBody>
          <a:bodyPr/>
          <a:lstStyle/>
          <a:p>
            <a:fld id="{20F110BC-CDB0-4803-A1CC-55F5F2C047BD}" type="slidenum">
              <a:rPr lang="en-US" smtClean="0"/>
              <a:t>33</a:t>
            </a:fld>
            <a:endParaRPr lang="en-US"/>
          </a:p>
        </p:txBody>
      </p:sp>
    </p:spTree>
    <p:extLst>
      <p:ext uri="{BB962C8B-B14F-4D97-AF65-F5344CB8AC3E}">
        <p14:creationId xmlns:p14="http://schemas.microsoft.com/office/powerpoint/2010/main" val="67543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Statewide, we had a total of 168 responses. We are discussing these results at a statewide level versus by RPO for 2 main reasons. The first is that the number of responses varied significantly between RPOs, ranging from 4 responses to 30 responses. The second reason is that the RPO program is statewide and therefore any changes would be implemented statewide.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0F110BC-CDB0-4803-A1CC-55F5F2C047BD}" type="slidenum">
              <a:rPr lang="en-US" smtClean="0"/>
              <a:t>34</a:t>
            </a:fld>
            <a:endParaRPr lang="en-US"/>
          </a:p>
        </p:txBody>
      </p:sp>
    </p:spTree>
    <p:extLst>
      <p:ext uri="{BB962C8B-B14F-4D97-AF65-F5344CB8AC3E}">
        <p14:creationId xmlns:p14="http://schemas.microsoft.com/office/powerpoint/2010/main" val="2923124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rtl="0" fontAlgn="base"/>
            <a:r>
              <a:rPr lang="en-US" dirty="0"/>
              <a:t>First we will start with some of the background questions asked of respondents to give an idea of who answered the survey. </a:t>
            </a:r>
            <a:r>
              <a:rPr lang="en-US" sz="1800" b="0" i="0" dirty="0">
                <a:solidFill>
                  <a:srgbClr val="000000"/>
                </a:solidFill>
                <a:effectLst/>
                <a:latin typeface="Calibri" panose="020F0502020204030204" pitchFamily="34" charset="0"/>
              </a:rPr>
              <a:t> The source of responses was 49% Technical Committee, 30% Executive Board members, members, 21% Interested Citizens and Other Agency Stakeholders</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Calibri" panose="020F0502020204030204" pitchFamily="34" charset="0"/>
              </a:rPr>
              <a:t>In the case of length of involvement, we do expect and stay up to date on changes in local officials due to local elections, RPO Coordinators keep TDOT informed of these changes. The high number of responses from people who have been involved in the RPO program for more than 5 years (nearly 50%) indicates good feedback</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Calibri" panose="020F0502020204030204" pitchFamily="34" charset="0"/>
              </a:rPr>
              <a:t>from officials who had had an opportunity</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Calibri" panose="020F0502020204030204" pitchFamily="34" charset="0"/>
              </a:rPr>
              <a:t>to become involved in the RPO over</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Calibri" panose="020F0502020204030204" pitchFamily="34" charset="0"/>
              </a:rPr>
              <a:t>time</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0F110BC-CDB0-4803-A1CC-55F5F2C047BD}" type="slidenum">
              <a:rPr lang="en-US" smtClean="0"/>
              <a:t>35</a:t>
            </a:fld>
            <a:endParaRPr lang="en-US"/>
          </a:p>
        </p:txBody>
      </p:sp>
    </p:spTree>
    <p:extLst>
      <p:ext uri="{BB962C8B-B14F-4D97-AF65-F5344CB8AC3E}">
        <p14:creationId xmlns:p14="http://schemas.microsoft.com/office/powerpoint/2010/main" val="209010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rtl="0" fontAlgn="base"/>
            <a:r>
              <a:rPr lang="en-US" sz="1200" b="0" i="0" dirty="0">
                <a:solidFill>
                  <a:srgbClr val="000000"/>
                </a:solidFill>
                <a:effectLst/>
                <a:latin typeface="Calibri" panose="020F0502020204030204" pitchFamily="34" charset="0"/>
              </a:rPr>
              <a:t>When asked about level of involvement in the transportation process in their community, 35% reported high involvement, 37% reported medium involvement, and 29% reported low or no involvement.  Over 70% of people report a good level of involvement. </a:t>
            </a:r>
            <a:endParaRPr lang="en-US" dirty="0">
              <a:cs typeface="Calibri"/>
            </a:endParaRPr>
          </a:p>
        </p:txBody>
      </p:sp>
      <p:sp>
        <p:nvSpPr>
          <p:cNvPr id="4" name="Slide Number Placeholder 3"/>
          <p:cNvSpPr>
            <a:spLocks noGrp="1"/>
          </p:cNvSpPr>
          <p:nvPr>
            <p:ph type="sldNum" sz="quarter" idx="5"/>
          </p:nvPr>
        </p:nvSpPr>
        <p:spPr/>
        <p:txBody>
          <a:bodyPr/>
          <a:lstStyle/>
          <a:p>
            <a:fld id="{20F110BC-CDB0-4803-A1CC-55F5F2C047BD}" type="slidenum">
              <a:rPr lang="en-US" smtClean="0"/>
              <a:t>36</a:t>
            </a:fld>
            <a:endParaRPr lang="en-US"/>
          </a:p>
        </p:txBody>
      </p:sp>
    </p:spTree>
    <p:extLst>
      <p:ext uri="{BB962C8B-B14F-4D97-AF65-F5344CB8AC3E}">
        <p14:creationId xmlns:p14="http://schemas.microsoft.com/office/powerpoint/2010/main" val="377682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Moving on to the effectiveness section. Overall, respondents seemed to have a good understanding of the RPO Program and believe that TDOT engages well with RPOs and local officials. Nearly 75% of respondents reported a Good or Excellent understanding of the RPO Program and nearly 70% respondents believe that TDOT does a good or excellent job of engaging with RPOs and Local Officials in planning for transportation issues.. Many of the comments in this section specifically compliment specific RPO coordinators and note their importance in advocating for rural communities transportation needs. </a:t>
            </a:r>
          </a:p>
        </p:txBody>
      </p:sp>
      <p:sp>
        <p:nvSpPr>
          <p:cNvPr id="4" name="Slide Number Placeholder 3"/>
          <p:cNvSpPr>
            <a:spLocks noGrp="1"/>
          </p:cNvSpPr>
          <p:nvPr>
            <p:ph type="sldNum" sz="quarter" idx="5"/>
          </p:nvPr>
        </p:nvSpPr>
        <p:spPr/>
        <p:txBody>
          <a:bodyPr/>
          <a:lstStyle/>
          <a:p>
            <a:fld id="{20F110BC-CDB0-4803-A1CC-55F5F2C047BD}" type="slidenum">
              <a:rPr lang="en-US" smtClean="0"/>
              <a:t>37</a:t>
            </a:fld>
            <a:endParaRPr lang="en-US"/>
          </a:p>
        </p:txBody>
      </p:sp>
    </p:spTree>
    <p:extLst>
      <p:ext uri="{BB962C8B-B14F-4D97-AF65-F5344CB8AC3E}">
        <p14:creationId xmlns:p14="http://schemas.microsoft.com/office/powerpoint/2010/main" val="241082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However, we did see more variation in responses related to project prioritization. Here, over 70% of people have a “Neutral” or higher perspective, but we are aware of that there are frustrations. The comments relating to project ranking can be generally grouped into 3 main categories. The first is that the TDOT’s Project Prioritization is not useful for the RPOs, suggesting that the rankings do not have any bearing on TDOTs projects. Others commented that TDOT should provide more regular project status updates, including continuing explanations of both the prioritization process and project phases. Other comments suggest that the Project Prioritization process helps with local understanding and provides an opportunity for questions. We hear these comments, and are continuously seeking to improve this process. We plan to continue to do the 101 Presentation to keep new members informed and encourage you to ask questions of the Project Development folks in attendance. Some of these findings are included in our conclusion slides as well. </a:t>
            </a:r>
          </a:p>
        </p:txBody>
      </p:sp>
      <p:sp>
        <p:nvSpPr>
          <p:cNvPr id="4" name="Slide Number Placeholder 3"/>
          <p:cNvSpPr>
            <a:spLocks noGrp="1"/>
          </p:cNvSpPr>
          <p:nvPr>
            <p:ph type="sldNum" sz="quarter" idx="5"/>
          </p:nvPr>
        </p:nvSpPr>
        <p:spPr/>
        <p:txBody>
          <a:bodyPr/>
          <a:lstStyle/>
          <a:p>
            <a:fld id="{20F110BC-CDB0-4803-A1CC-55F5F2C047BD}" type="slidenum">
              <a:rPr lang="en-US" smtClean="0"/>
              <a:t>38</a:t>
            </a:fld>
            <a:endParaRPr lang="en-US"/>
          </a:p>
        </p:txBody>
      </p:sp>
    </p:spTree>
    <p:extLst>
      <p:ext uri="{BB962C8B-B14F-4D97-AF65-F5344CB8AC3E}">
        <p14:creationId xmlns:p14="http://schemas.microsoft.com/office/powerpoint/2010/main" val="321154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Moving on to meetings, approximately 75% of people indicated that communication and coordination from TDOT and the RPO was either excellent or good. TDOT continues to use the RPO Meetings to share information with local officials and other stakeholders. When asked about the preferred format for future RPO meetings, 55% want an option to attend in-person or virtual, 25% prefer meeting always in person, 15% prefer one annual meeting in-person and other meetings virtual throughout the year. </a:t>
            </a:r>
          </a:p>
          <a:p>
            <a:endParaRPr lang="en-US" b="0" i="0" dirty="0">
              <a:effectLst/>
              <a:latin typeface="Arial" panose="020B0604020202020204" pitchFamily="34" charset="0"/>
            </a:endParaRPr>
          </a:p>
          <a:p>
            <a:r>
              <a:rPr lang="en-US" b="0" i="0" dirty="0">
                <a:effectLst/>
                <a:latin typeface="Arial" panose="020B0604020202020204" pitchFamily="34" charset="0"/>
              </a:rPr>
              <a:t>The comments in this section help TDOT and the RPO develop meetings that are useful to attendees, particularly related to projects and funding opportunities. We also hear you that in-person meetings are important for networking and communication across the RPO. </a:t>
            </a:r>
            <a:endParaRPr lang="en-US" dirty="0"/>
          </a:p>
        </p:txBody>
      </p:sp>
      <p:sp>
        <p:nvSpPr>
          <p:cNvPr id="4" name="Slide Number Placeholder 3"/>
          <p:cNvSpPr>
            <a:spLocks noGrp="1"/>
          </p:cNvSpPr>
          <p:nvPr>
            <p:ph type="sldNum" sz="quarter" idx="5"/>
          </p:nvPr>
        </p:nvSpPr>
        <p:spPr/>
        <p:txBody>
          <a:bodyPr/>
          <a:lstStyle/>
          <a:p>
            <a:fld id="{20F110BC-CDB0-4803-A1CC-55F5F2C047BD}" type="slidenum">
              <a:rPr lang="en-US" smtClean="0"/>
              <a:t>39</a:t>
            </a:fld>
            <a:endParaRPr lang="en-US"/>
          </a:p>
        </p:txBody>
      </p:sp>
    </p:spTree>
    <p:extLst>
      <p:ext uri="{BB962C8B-B14F-4D97-AF65-F5344CB8AC3E}">
        <p14:creationId xmlns:p14="http://schemas.microsoft.com/office/powerpoint/2010/main" val="192694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Moving on to Planning Efforts and Grants, we love to see that 80% of communities have applied for a grant, and 65% of communities have received a TDOT grant. The grant opportunities identified in the survey include our Community Transportation Planning Grant, Rural Planning Initiative, Multimodal Access grant, Transportation Alternatives Program (TAP), and State Aid Opportunities. The next highest response was Unsure, so we encourage you to reach out to us if you want to know if you community has applied for and/ or received any of these grants. </a:t>
            </a:r>
          </a:p>
        </p:txBody>
      </p:sp>
      <p:sp>
        <p:nvSpPr>
          <p:cNvPr id="4" name="Slide Number Placeholder 3"/>
          <p:cNvSpPr>
            <a:spLocks noGrp="1"/>
          </p:cNvSpPr>
          <p:nvPr>
            <p:ph type="sldNum" sz="quarter" idx="5"/>
          </p:nvPr>
        </p:nvSpPr>
        <p:spPr/>
        <p:txBody>
          <a:bodyPr/>
          <a:lstStyle/>
          <a:p>
            <a:fld id="{20F110BC-CDB0-4803-A1CC-55F5F2C047BD}" type="slidenum">
              <a:rPr lang="en-US" smtClean="0"/>
              <a:t>40</a:t>
            </a:fld>
            <a:endParaRPr lang="en-US"/>
          </a:p>
        </p:txBody>
      </p:sp>
    </p:spTree>
    <p:extLst>
      <p:ext uri="{BB962C8B-B14F-4D97-AF65-F5344CB8AC3E}">
        <p14:creationId xmlns:p14="http://schemas.microsoft.com/office/powerpoint/2010/main" val="101371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For this question about how TDOT and the RPO can best support communities, people could select all that apply. In chronological order, 59% said we can </a:t>
            </a:r>
            <a:r>
              <a:rPr lang="en-US" b="0" i="0" dirty="0">
                <a:effectLst/>
                <a:latin typeface="Arial" panose="020B0604020202020204" pitchFamily="34" charset="0"/>
              </a:rPr>
              <a:t>better educate communities on available grant opportunities, 41% said to recommend planning needs to communities, 35% want TDOT and the RPO support the writing of grant applications, 32% are interested in additional planning grant opportunities, and 18% had no comments. An “other” option was provided, with additional suggestions including: allowing communities to work with local consultants; giving the RPO more funding oversight; and making local share requirements as minimal as possible. </a:t>
            </a:r>
          </a:p>
          <a:p>
            <a:endParaRPr lang="en-US" b="0" i="0" dirty="0">
              <a:effectLst/>
              <a:latin typeface="Arial" panose="020B0604020202020204" pitchFamily="34" charset="0"/>
            </a:endParaRPr>
          </a:p>
          <a:p>
            <a:r>
              <a:rPr lang="en-US" b="0" i="0" dirty="0">
                <a:effectLst/>
                <a:latin typeface="Arial" panose="020B0604020202020204" pitchFamily="34" charset="0"/>
              </a:rPr>
              <a:t>The other question in this section was about how you like to receive information regarding grant opportunities, to which over 95% said Email. I will note that TDOT distributes all grant related information through the RPO Coordinators. </a:t>
            </a:r>
            <a:endParaRPr lang="en-US" dirty="0"/>
          </a:p>
        </p:txBody>
      </p:sp>
      <p:sp>
        <p:nvSpPr>
          <p:cNvPr id="4" name="Slide Number Placeholder 3"/>
          <p:cNvSpPr>
            <a:spLocks noGrp="1"/>
          </p:cNvSpPr>
          <p:nvPr>
            <p:ph type="sldNum" sz="quarter" idx="5"/>
          </p:nvPr>
        </p:nvSpPr>
        <p:spPr/>
        <p:txBody>
          <a:bodyPr/>
          <a:lstStyle/>
          <a:p>
            <a:fld id="{20F110BC-CDB0-4803-A1CC-55F5F2C047BD}" type="slidenum">
              <a:rPr lang="en-US" smtClean="0"/>
              <a:t>41</a:t>
            </a:fld>
            <a:endParaRPr lang="en-US"/>
          </a:p>
        </p:txBody>
      </p:sp>
    </p:spTree>
    <p:extLst>
      <p:ext uri="{BB962C8B-B14F-4D97-AF65-F5344CB8AC3E}">
        <p14:creationId xmlns:p14="http://schemas.microsoft.com/office/powerpoint/2010/main" val="1081007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110BC-CDB0-4803-A1CC-55F5F2C047BD}" type="slidenum">
              <a:rPr lang="en-US" smtClean="0"/>
              <a:t>42</a:t>
            </a:fld>
            <a:endParaRPr lang="en-US"/>
          </a:p>
        </p:txBody>
      </p:sp>
    </p:spTree>
    <p:extLst>
      <p:ext uri="{BB962C8B-B14F-4D97-AF65-F5344CB8AC3E}">
        <p14:creationId xmlns:p14="http://schemas.microsoft.com/office/powerpoint/2010/main" val="274658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We want to thank (the RPO and the technical committee) for helping us rank these projects.  I know we have been asking you to do this for years, but we wanted to give a “Big Picture” overview for those who are new to the process and for the public who may wonder why we do this.   </a:t>
            </a:r>
            <a:endParaRPr lang="en-US" dirty="0"/>
          </a:p>
        </p:txBody>
      </p:sp>
      <p:sp>
        <p:nvSpPr>
          <p:cNvPr id="4" name="Slide Number Placeholder 3"/>
          <p:cNvSpPr>
            <a:spLocks noGrp="1"/>
          </p:cNvSpPr>
          <p:nvPr>
            <p:ph type="sldNum" sz="quarter" idx="5"/>
          </p:nvPr>
        </p:nvSpPr>
        <p:spPr/>
        <p:txBody>
          <a:bodyPr/>
          <a:lstStyle/>
          <a:p>
            <a:fld id="{82020C1F-B28F-4F60-8B09-F980EAB41E0E}" type="slidenum">
              <a:rPr lang="en-US" smtClean="0"/>
              <a:t>19</a:t>
            </a:fld>
            <a:endParaRPr lang="en-US"/>
          </a:p>
        </p:txBody>
      </p:sp>
    </p:spTree>
    <p:extLst>
      <p:ext uri="{BB962C8B-B14F-4D97-AF65-F5344CB8AC3E}">
        <p14:creationId xmlns:p14="http://schemas.microsoft.com/office/powerpoint/2010/main" val="1436594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110BC-CDB0-4803-A1CC-55F5F2C047BD}" type="slidenum">
              <a:rPr lang="en-US" smtClean="0"/>
              <a:t>43</a:t>
            </a:fld>
            <a:endParaRPr lang="en-US"/>
          </a:p>
        </p:txBody>
      </p:sp>
    </p:spTree>
    <p:extLst>
      <p:ext uri="{BB962C8B-B14F-4D97-AF65-F5344CB8AC3E}">
        <p14:creationId xmlns:p14="http://schemas.microsoft.com/office/powerpoint/2010/main" val="2958850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110BC-CDB0-4803-A1CC-55F5F2C047BD}" type="slidenum">
              <a:rPr lang="en-US" smtClean="0"/>
              <a:t>44</a:t>
            </a:fld>
            <a:endParaRPr lang="en-US"/>
          </a:p>
        </p:txBody>
      </p:sp>
    </p:spTree>
    <p:extLst>
      <p:ext uri="{BB962C8B-B14F-4D97-AF65-F5344CB8AC3E}">
        <p14:creationId xmlns:p14="http://schemas.microsoft.com/office/powerpoint/2010/main" val="21708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TDOT evaluates projects on an annual basis to determine funding priority for the next 3 fiscal years. For this cycle, TDOT is planning for the fiscal years 22-24. This draft list comes to you from Brian Hurst, he is the Assistant Director of TDOT’s Programming and Administration Division. Brian oversees a database of all TDOT projects. He works with the Departments Executive Management Team in developing the Comprehensive Multimodal Program (better known as the Governors Highway Program or the 3-year Plan).  In other words, that is the list of project phases with dedicated funding to move forward during that time period.   </a:t>
            </a:r>
            <a:endParaRPr lang="en-US" dirty="0"/>
          </a:p>
        </p:txBody>
      </p:sp>
      <p:sp>
        <p:nvSpPr>
          <p:cNvPr id="4" name="Slide Number Placeholder 3"/>
          <p:cNvSpPr>
            <a:spLocks noGrp="1"/>
          </p:cNvSpPr>
          <p:nvPr>
            <p:ph type="sldNum" sz="quarter" idx="5"/>
          </p:nvPr>
        </p:nvSpPr>
        <p:spPr/>
        <p:txBody>
          <a:bodyPr/>
          <a:lstStyle/>
          <a:p>
            <a:fld id="{82020C1F-B28F-4F60-8B09-F980EAB41E0E}" type="slidenum">
              <a:rPr lang="en-US" smtClean="0"/>
              <a:t>20</a:t>
            </a:fld>
            <a:endParaRPr lang="en-US"/>
          </a:p>
        </p:txBody>
      </p:sp>
    </p:spTree>
    <p:extLst>
      <p:ext uri="{BB962C8B-B14F-4D97-AF65-F5344CB8AC3E}">
        <p14:creationId xmlns:p14="http://schemas.microsoft.com/office/powerpoint/2010/main" val="170442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Every year in November/December, we give the draft list of projects to the MPO’s and RPO’s and we have them rank and prioritize the project phases.  From January through April, TDOT is developing the Comprehensive Multimodal Program which gets approved by the Governor of Tennessee and the Legislators of Tennessee.  Then sometime in April, TDOT provides the approved Highway Program to the public.  </a:t>
            </a:r>
            <a:endParaRPr lang="en-US" dirty="0"/>
          </a:p>
        </p:txBody>
      </p:sp>
      <p:sp>
        <p:nvSpPr>
          <p:cNvPr id="4" name="Slide Number Placeholder 3"/>
          <p:cNvSpPr>
            <a:spLocks noGrp="1"/>
          </p:cNvSpPr>
          <p:nvPr>
            <p:ph type="sldNum" sz="quarter" idx="5"/>
          </p:nvPr>
        </p:nvSpPr>
        <p:spPr/>
        <p:txBody>
          <a:bodyPr/>
          <a:lstStyle/>
          <a:p>
            <a:fld id="{82020C1F-B28F-4F60-8B09-F980EAB41E0E}" type="slidenum">
              <a:rPr lang="en-US" smtClean="0"/>
              <a:t>21</a:t>
            </a:fld>
            <a:endParaRPr lang="en-US"/>
          </a:p>
        </p:txBody>
      </p:sp>
    </p:spTree>
    <p:extLst>
      <p:ext uri="{BB962C8B-B14F-4D97-AF65-F5344CB8AC3E}">
        <p14:creationId xmlns:p14="http://schemas.microsoft.com/office/powerpoint/2010/main" val="258660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On the screen you can see a graph called TDOT Project Weight. During the development of the Comprehensive Multimodal Program, the Executive Management Team considers several criteria. They consider Traffic Operations (22.7%), Multimodal and Functional Classification (4.2%), Economic Development (16.7%), Roadway Safety (26.3), Regional and MPO Ranks (23.6%), and Environmental Impacts (3.4%).  Each project is scored for each criteria with these weights applied, which provides an overall Technical Rank.  You can see that the RPO rank is 11% of the total score. </a:t>
            </a:r>
            <a:endParaRPr lang="en-US" dirty="0"/>
          </a:p>
        </p:txBody>
      </p:sp>
      <p:sp>
        <p:nvSpPr>
          <p:cNvPr id="4" name="Slide Number Placeholder 3"/>
          <p:cNvSpPr>
            <a:spLocks noGrp="1"/>
          </p:cNvSpPr>
          <p:nvPr>
            <p:ph type="sldNum" sz="quarter" idx="5"/>
          </p:nvPr>
        </p:nvSpPr>
        <p:spPr/>
        <p:txBody>
          <a:bodyPr/>
          <a:lstStyle/>
          <a:p>
            <a:fld id="{82020C1F-B28F-4F60-8B09-F980EAB41E0E}" type="slidenum">
              <a:rPr lang="en-US" smtClean="0"/>
              <a:t>22</a:t>
            </a:fld>
            <a:endParaRPr lang="en-US"/>
          </a:p>
        </p:txBody>
      </p:sp>
    </p:spTree>
    <p:extLst>
      <p:ext uri="{BB962C8B-B14F-4D97-AF65-F5344CB8AC3E}">
        <p14:creationId xmlns:p14="http://schemas.microsoft.com/office/powerpoint/2010/main" val="307129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 team looks at the technical rank and also considers the distribution of projects by region and by MPO/RPO to ensure the program is equitable across the state.   </a:t>
            </a:r>
            <a:endParaRPr lang="en-US" dirty="0"/>
          </a:p>
        </p:txBody>
      </p:sp>
      <p:sp>
        <p:nvSpPr>
          <p:cNvPr id="4" name="Slide Number Placeholder 3"/>
          <p:cNvSpPr>
            <a:spLocks noGrp="1"/>
          </p:cNvSpPr>
          <p:nvPr>
            <p:ph type="sldNum" sz="quarter" idx="5"/>
          </p:nvPr>
        </p:nvSpPr>
        <p:spPr/>
        <p:txBody>
          <a:bodyPr/>
          <a:lstStyle/>
          <a:p>
            <a:fld id="{82020C1F-B28F-4F60-8B09-F980EAB41E0E}" type="slidenum">
              <a:rPr lang="en-US" smtClean="0"/>
              <a:t>23</a:t>
            </a:fld>
            <a:endParaRPr lang="en-US"/>
          </a:p>
        </p:txBody>
      </p:sp>
    </p:spTree>
    <p:extLst>
      <p:ext uri="{BB962C8B-B14F-4D97-AF65-F5344CB8AC3E}">
        <p14:creationId xmlns:p14="http://schemas.microsoft.com/office/powerpoint/2010/main" val="199008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announced sometime in April or May each year.  This shows which projects will be funded in the following Fiscal Year. For instance, the list you are ranking now will be for project phases funded in the 2023 Fiscal year. With probable funding for FY 24 and FY25. </a:t>
            </a:r>
          </a:p>
        </p:txBody>
      </p:sp>
      <p:sp>
        <p:nvSpPr>
          <p:cNvPr id="4" name="Slide Number Placeholder 3"/>
          <p:cNvSpPr>
            <a:spLocks noGrp="1"/>
          </p:cNvSpPr>
          <p:nvPr>
            <p:ph type="sldNum" sz="quarter" idx="5"/>
          </p:nvPr>
        </p:nvSpPr>
        <p:spPr/>
        <p:txBody>
          <a:bodyPr/>
          <a:lstStyle/>
          <a:p>
            <a:fld id="{82020C1F-B28F-4F60-8B09-F980EAB41E0E}" type="slidenum">
              <a:rPr lang="en-US" smtClean="0"/>
              <a:t>24</a:t>
            </a:fld>
            <a:endParaRPr lang="en-US"/>
          </a:p>
        </p:txBody>
      </p:sp>
    </p:spTree>
    <p:extLst>
      <p:ext uri="{BB962C8B-B14F-4D97-AF65-F5344CB8AC3E}">
        <p14:creationId xmlns:p14="http://schemas.microsoft.com/office/powerpoint/2010/main" val="327151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My name is Rachael Bergmann and I am a Senior Planner for TDOT's Office of Community Transportation in Region 2. Today, I am going to be sharing the results of a survey TDOT shared earlier this year with RPO members statewide. Technical Committee and Executive Board members should have received this survey at the beginning of this year through your RPO Coordinator. </a:t>
            </a:r>
          </a:p>
        </p:txBody>
      </p:sp>
      <p:sp>
        <p:nvSpPr>
          <p:cNvPr id="4" name="Slide Number Placeholder 3"/>
          <p:cNvSpPr>
            <a:spLocks noGrp="1"/>
          </p:cNvSpPr>
          <p:nvPr>
            <p:ph type="sldNum" sz="quarter" idx="5"/>
          </p:nvPr>
        </p:nvSpPr>
        <p:spPr/>
        <p:txBody>
          <a:bodyPr/>
          <a:lstStyle/>
          <a:p>
            <a:fld id="{20F110BC-CDB0-4803-A1CC-55F5F2C047BD}" type="slidenum">
              <a:rPr lang="en-US" smtClean="0"/>
              <a:t>31</a:t>
            </a:fld>
            <a:endParaRPr lang="en-US"/>
          </a:p>
        </p:txBody>
      </p:sp>
    </p:spTree>
    <p:extLst>
      <p:ext uri="{BB962C8B-B14F-4D97-AF65-F5344CB8AC3E}">
        <p14:creationId xmlns:p14="http://schemas.microsoft.com/office/powerpoint/2010/main" val="91347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I want to share a bit of background information about why TDOT sends out a survey to RPO members. Every 5 years, TDOT's Office of Community Transportation develops a report for FHWA about how we work with RPOs and partners. In this report, we discuss details of TDOT's various programs and outreach initiatives, such as the Rural Regional Transportation Plans and the Community Transportation Planning Grant. We also share the results of this survey to  give more of a perspective from RPO Partners. So, while the survey is prompted by this report for FHWA, at TDOT we also see this as an opportunity to ask our own questions about the RPO Program for continued refinement. </a:t>
            </a:r>
          </a:p>
          <a:p>
            <a:endParaRPr lang="en-US" dirty="0">
              <a:cs typeface="Calibri"/>
            </a:endParaRPr>
          </a:p>
        </p:txBody>
      </p:sp>
      <p:sp>
        <p:nvSpPr>
          <p:cNvPr id="4" name="Slide Number Placeholder 3"/>
          <p:cNvSpPr>
            <a:spLocks noGrp="1"/>
          </p:cNvSpPr>
          <p:nvPr>
            <p:ph type="sldNum" sz="quarter" idx="5"/>
          </p:nvPr>
        </p:nvSpPr>
        <p:spPr/>
        <p:txBody>
          <a:bodyPr/>
          <a:lstStyle/>
          <a:p>
            <a:fld id="{20F110BC-CDB0-4803-A1CC-55F5F2C047BD}" type="slidenum">
              <a:rPr lang="en-US" smtClean="0"/>
              <a:t>32</a:t>
            </a:fld>
            <a:endParaRPr lang="en-US"/>
          </a:p>
        </p:txBody>
      </p:sp>
    </p:spTree>
    <p:extLst>
      <p:ext uri="{BB962C8B-B14F-4D97-AF65-F5344CB8AC3E}">
        <p14:creationId xmlns:p14="http://schemas.microsoft.com/office/powerpoint/2010/main" val="5353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844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181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5561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11/18/2021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8479055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9EF837-FEDB-44F2-8FB5-4F56FC548A33}"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20447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11/18/2021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7866682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BB33F-FEF5-4E73-A5F9-307689FE77C6}"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1793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4B5FA4-F0B8-4D71-BC92-932E3A1502F8}" type="datetimeFigureOut">
              <a:rPr lang="en-US" dirty="0"/>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86708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D89F80-C2CE-4D6A-80E4-D3515AD92BC6}" type="datetimeFigureOut">
              <a:rPr lang="en-US" dirty="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1125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26104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dirty="0"/>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11/18/2021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764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5671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dirty="0"/>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11/18/2021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2564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598A19-B9D6-4696-A74D-9FEF900C8B6A}"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84843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205100-39B0-4914-BBD6-34F267582565}"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6274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4775"/>
          <a:stretch/>
        </p:blipFill>
        <p:spPr>
          <a:xfrm>
            <a:off x="2914650" y="1219200"/>
            <a:ext cx="63627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08001" y="381000"/>
            <a:ext cx="29692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454400" y="3874770"/>
            <a:ext cx="8737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56000" y="3962400"/>
            <a:ext cx="84328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203200" y="3766736"/>
            <a:ext cx="33528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4400" y="6019800"/>
            <a:ext cx="1155699"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304800" y="1193801"/>
            <a:ext cx="11684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3842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3617188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9389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7199" y="1168400"/>
            <a:ext cx="8771469" cy="28448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37" y="422909"/>
            <a:ext cx="3688720" cy="1196342"/>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4267200" y="3874770"/>
            <a:ext cx="79248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68800" y="3962400"/>
            <a:ext cx="7620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367" y="3321685"/>
            <a:ext cx="4461933" cy="334645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4400" y="6019800"/>
            <a:ext cx="1155699"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304800" y="1193801"/>
            <a:ext cx="11684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361718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4470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55880" y="6152266"/>
            <a:ext cx="16967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276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605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630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540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81176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11/18/2021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45174889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416676"/>
            <a:ext cx="38608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9144000" y="6410327"/>
            <a:ext cx="28448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416676"/>
            <a:ext cx="38608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9144000" y="6410327"/>
            <a:ext cx="28448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TDOT.TrafficOps@tn.gov"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Stacy.Morrison@tn.gov"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arcgis.com/apps/dashboards/e14888bce2954050a10df5e949a1bc1d"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mailto:smurray@sedev.org"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Robert.Rodgers@tn.gov" TargetMode="External"/><Relationship Id="rId1" Type="http://schemas.openxmlformats.org/officeDocument/2006/relationships/slideLayout" Target="../slideLayouts/slideLayout33.xml"/><Relationship Id="rId4" Type="http://schemas.openxmlformats.org/officeDocument/2006/relationships/hyperlink" Target="mailto:Andrea.noel@tn.go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www.tn.gov/tdot/long-range-planning-home/longrange-oct/rural-regional-transportation-plans.html"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8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9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76363"/>
            <a:ext cx="9144000" cy="2521594"/>
          </a:xfrm>
        </p:spPr>
        <p:txBody>
          <a:bodyPr>
            <a:normAutofit/>
          </a:bodyPr>
          <a:lstStyle/>
          <a:p>
            <a:r>
              <a:rPr lang="en-US" sz="6500">
                <a:cs typeface="Calibri Light"/>
              </a:rPr>
              <a:t>Welcome to the Southeast RPO Fall Meeting</a:t>
            </a:r>
          </a:p>
        </p:txBody>
      </p:sp>
      <p:sp>
        <p:nvSpPr>
          <p:cNvPr id="3" name="Subtitle 2"/>
          <p:cNvSpPr>
            <a:spLocks noGrp="1"/>
          </p:cNvSpPr>
          <p:nvPr>
            <p:ph type="subTitle" idx="1"/>
          </p:nvPr>
        </p:nvSpPr>
        <p:spPr>
          <a:xfrm>
            <a:off x="1524000" y="4617728"/>
            <a:ext cx="9144000" cy="944339"/>
          </a:xfrm>
        </p:spPr>
        <p:txBody>
          <a:bodyPr vert="horz" lIns="91440" tIns="45720" rIns="91440" bIns="45720" rtlCol="0">
            <a:normAutofit/>
          </a:bodyPr>
          <a:lstStyle/>
          <a:p>
            <a:r>
              <a:rPr lang="en-US" dirty="0">
                <a:cs typeface="Calibri"/>
              </a:rPr>
              <a:t>If you are joining us virtually, please mute yourself and we will begin shortly. Thank you.</a:t>
            </a:r>
            <a:endParaRPr lang="en-US" dirty="0"/>
          </a:p>
        </p:txBody>
      </p:sp>
      <p:cxnSp>
        <p:nvCxnSpPr>
          <p:cNvPr id="161" name="Straight Connector 9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B110931-D6A0-4F16-B095-E2464BB435D7}"/>
              </a:ext>
            </a:extLst>
          </p:cNvPr>
          <p:cNvSpPr>
            <a:spLocks noGrp="1"/>
          </p:cNvSpPr>
          <p:nvPr>
            <p:ph type="title"/>
          </p:nvPr>
        </p:nvSpPr>
        <p:spPr>
          <a:xfrm>
            <a:off x="7532835" y="1420706"/>
            <a:ext cx="3466540" cy="4016587"/>
          </a:xfrm>
        </p:spPr>
        <p:txBody>
          <a:bodyPr>
            <a:normAutofit/>
          </a:bodyPr>
          <a:lstStyle/>
          <a:p>
            <a:r>
              <a:rPr lang="en-US" sz="3600">
                <a:ea typeface="+mj-lt"/>
                <a:cs typeface="+mj-lt"/>
              </a:rPr>
              <a:t>Rural Planning Intiative Grants (RuPI)</a:t>
            </a:r>
          </a:p>
          <a:p>
            <a:endParaRPr lang="en-US" sz="3600" dirty="0"/>
          </a:p>
        </p:txBody>
      </p:sp>
      <p:sp>
        <p:nvSpPr>
          <p:cNvPr id="3" name="Content Placeholder 2">
            <a:extLst>
              <a:ext uri="{FF2B5EF4-FFF2-40B4-BE49-F238E27FC236}">
                <a16:creationId xmlns:a16="http://schemas.microsoft.com/office/drawing/2014/main" id="{B839C311-4FFB-45BC-A57B-0BA96856683E}"/>
              </a:ext>
            </a:extLst>
          </p:cNvPr>
          <p:cNvSpPr>
            <a:spLocks noGrp="1"/>
          </p:cNvSpPr>
          <p:nvPr>
            <p:ph idx="1"/>
          </p:nvPr>
        </p:nvSpPr>
        <p:spPr>
          <a:xfrm>
            <a:off x="1440519" y="1076877"/>
            <a:ext cx="5514758" cy="4016587"/>
          </a:xfrm>
        </p:spPr>
        <p:txBody>
          <a:bodyPr anchor="ctr">
            <a:normAutofit/>
          </a:bodyPr>
          <a:lstStyle/>
          <a:p>
            <a:pPr marL="285750" indent="-285750">
              <a:spcBef>
                <a:spcPts val="0"/>
              </a:spcBef>
              <a:buFont typeface="Wingdings" pitchFamily="18" charset="0"/>
              <a:buChar char="§"/>
            </a:pPr>
            <a:r>
              <a:rPr lang="en-US">
                <a:ea typeface="+mn-lt"/>
                <a:cs typeface="+mn-lt"/>
              </a:rPr>
              <a:t>Southeast RPO had 4 RuPI Grants through TDOT with Mattern &amp; Craig as the engineer:</a:t>
            </a:r>
            <a:endParaRPr lang="en-US"/>
          </a:p>
          <a:p>
            <a:pPr marL="742950" lvl="1" indent="-285750">
              <a:spcBef>
                <a:spcPts val="0"/>
              </a:spcBef>
              <a:buClr>
                <a:srgbClr val="262626"/>
              </a:buClr>
              <a:buFont typeface="Wingdings,Sans-Serif" pitchFamily="18" charset="0"/>
              <a:buChar char="§"/>
            </a:pPr>
            <a:r>
              <a:rPr lang="en-US">
                <a:ea typeface="+mn-lt"/>
                <a:cs typeface="+mn-lt"/>
              </a:rPr>
              <a:t>Graysville – Bike/Pedestrian Plan</a:t>
            </a:r>
          </a:p>
          <a:p>
            <a:pPr marL="742950" lvl="1" indent="-285750">
              <a:spcBef>
                <a:spcPts val="0"/>
              </a:spcBef>
              <a:buClr>
                <a:srgbClr val="262626"/>
              </a:buClr>
              <a:buFont typeface="Wingdings,Sans-Serif" pitchFamily="18" charset="0"/>
              <a:buChar char="§"/>
            </a:pPr>
            <a:r>
              <a:rPr lang="en-US">
                <a:ea typeface="+mn-lt"/>
                <a:cs typeface="+mn-lt"/>
              </a:rPr>
              <a:t>Rhea County – Transportation Feasibility Study</a:t>
            </a:r>
          </a:p>
          <a:p>
            <a:pPr marL="742950" lvl="1" indent="-285750">
              <a:spcBef>
                <a:spcPts val="0"/>
              </a:spcBef>
              <a:buClr>
                <a:srgbClr val="262626"/>
              </a:buClr>
              <a:buFont typeface="Wingdings,Sans-Serif" pitchFamily="18" charset="0"/>
              <a:buChar char="§"/>
            </a:pPr>
            <a:r>
              <a:rPr lang="en-US">
                <a:ea typeface="+mn-lt"/>
                <a:cs typeface="+mn-lt"/>
              </a:rPr>
              <a:t>Decatur – Resurfacing and Restriping Plan </a:t>
            </a:r>
          </a:p>
          <a:p>
            <a:pPr marL="742950" lvl="1" indent="-285750">
              <a:spcBef>
                <a:spcPts val="0"/>
              </a:spcBef>
              <a:buClr>
                <a:srgbClr val="262626"/>
              </a:buClr>
              <a:buFont typeface="Wingdings,Sans-Serif" pitchFamily="18" charset="0"/>
              <a:buChar char="§"/>
            </a:pPr>
            <a:r>
              <a:rPr lang="en-US">
                <a:ea typeface="+mn-lt"/>
                <a:cs typeface="+mn-lt"/>
              </a:rPr>
              <a:t>Tracy City – Resurfacing and Restriping Plan</a:t>
            </a:r>
          </a:p>
          <a:p>
            <a:pPr marL="285750" indent="-285750">
              <a:spcBef>
                <a:spcPts val="0"/>
              </a:spcBef>
              <a:buClr>
                <a:srgbClr val="262626"/>
              </a:buClr>
              <a:buFont typeface="Wingdings,Sans-Serif" pitchFamily="18" charset="0"/>
              <a:buChar char="§"/>
            </a:pPr>
            <a:r>
              <a:rPr lang="en-US">
                <a:ea typeface="+mn-lt"/>
                <a:cs typeface="+mn-lt"/>
              </a:rPr>
              <a:t>Completed in September 2021</a:t>
            </a:r>
          </a:p>
          <a:p>
            <a:pPr marL="0" indent="0">
              <a:spcBef>
                <a:spcPts val="0"/>
              </a:spcBef>
              <a:buClr>
                <a:srgbClr val="262626"/>
              </a:buClr>
              <a:buNone/>
            </a:pPr>
            <a:endParaRPr lang="en-US" dirty="0"/>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5" descr="A picture containing text, clipart&#10;&#10;Description automatically generated">
            <a:extLst>
              <a:ext uri="{FF2B5EF4-FFF2-40B4-BE49-F238E27FC236}">
                <a16:creationId xmlns:a16="http://schemas.microsoft.com/office/drawing/2014/main" id="{D84FD400-9B37-4980-A590-E01C26D53943}"/>
              </a:ext>
            </a:extLst>
          </p:cNvPr>
          <p:cNvPicPr>
            <a:picLocks noChangeAspect="1"/>
          </p:cNvPicPr>
          <p:nvPr/>
        </p:nvPicPr>
        <p:blipFill>
          <a:blip r:embed="rId3"/>
          <a:stretch>
            <a:fillRect/>
          </a:stretch>
        </p:blipFill>
        <p:spPr>
          <a:xfrm>
            <a:off x="3045300" y="4129659"/>
            <a:ext cx="2148469" cy="551473"/>
          </a:xfrm>
          <a:prstGeom prst="rect">
            <a:avLst/>
          </a:prstGeom>
        </p:spPr>
      </p:pic>
      <p:pic>
        <p:nvPicPr>
          <p:cNvPr id="5" name="Picture 6" descr="A picture containing icon&#10;&#10;Description automatically generated">
            <a:extLst>
              <a:ext uri="{FF2B5EF4-FFF2-40B4-BE49-F238E27FC236}">
                <a16:creationId xmlns:a16="http://schemas.microsoft.com/office/drawing/2014/main" id="{CB117D58-2F22-4623-8D8E-C550D0A00282}"/>
              </a:ext>
            </a:extLst>
          </p:cNvPr>
          <p:cNvPicPr>
            <a:picLocks noChangeAspect="1"/>
          </p:cNvPicPr>
          <p:nvPr/>
        </p:nvPicPr>
        <p:blipFill>
          <a:blip r:embed="rId4"/>
          <a:stretch>
            <a:fillRect/>
          </a:stretch>
        </p:blipFill>
        <p:spPr>
          <a:xfrm>
            <a:off x="1440764" y="4033988"/>
            <a:ext cx="1581615" cy="807866"/>
          </a:xfrm>
          <a:prstGeom prst="rect">
            <a:avLst/>
          </a:prstGeom>
        </p:spPr>
      </p:pic>
      <p:pic>
        <p:nvPicPr>
          <p:cNvPr id="6" name="Picture 8" descr="A picture containing graphical user interface&#10;&#10;Description automatically generated">
            <a:extLst>
              <a:ext uri="{FF2B5EF4-FFF2-40B4-BE49-F238E27FC236}">
                <a16:creationId xmlns:a16="http://schemas.microsoft.com/office/drawing/2014/main" id="{AACD3558-383E-4ECD-A95E-75E8FA5A5F01}"/>
              </a:ext>
            </a:extLst>
          </p:cNvPr>
          <p:cNvPicPr>
            <a:picLocks noChangeAspect="1"/>
          </p:cNvPicPr>
          <p:nvPr/>
        </p:nvPicPr>
        <p:blipFill>
          <a:blip r:embed="rId5"/>
          <a:stretch>
            <a:fillRect/>
          </a:stretch>
        </p:blipFill>
        <p:spPr>
          <a:xfrm>
            <a:off x="5291254" y="4082399"/>
            <a:ext cx="1600200" cy="700422"/>
          </a:xfrm>
          <a:prstGeom prst="rect">
            <a:avLst/>
          </a:prstGeom>
        </p:spPr>
      </p:pic>
    </p:spTree>
    <p:extLst>
      <p:ext uri="{BB962C8B-B14F-4D97-AF65-F5344CB8AC3E}">
        <p14:creationId xmlns:p14="http://schemas.microsoft.com/office/powerpoint/2010/main" val="335957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5" name="Rectangle 34">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990CDEC-5473-4364-BFE9-84057805337B}"/>
              </a:ext>
            </a:extLst>
          </p:cNvPr>
          <p:cNvSpPr>
            <a:spLocks noGrp="1"/>
          </p:cNvSpPr>
          <p:nvPr>
            <p:ph type="title"/>
          </p:nvPr>
        </p:nvSpPr>
        <p:spPr>
          <a:xfrm>
            <a:off x="7532835" y="1420706"/>
            <a:ext cx="3466540" cy="4016587"/>
          </a:xfrm>
        </p:spPr>
        <p:txBody>
          <a:bodyPr>
            <a:normAutofit/>
          </a:bodyPr>
          <a:lstStyle/>
          <a:p>
            <a:r>
              <a:rPr lang="en-US" sz="3600"/>
              <a:t>State Industrial Access (SIA)</a:t>
            </a:r>
          </a:p>
        </p:txBody>
      </p:sp>
      <p:sp>
        <p:nvSpPr>
          <p:cNvPr id="3" name="Content Placeholder 2">
            <a:extLst>
              <a:ext uri="{FF2B5EF4-FFF2-40B4-BE49-F238E27FC236}">
                <a16:creationId xmlns:a16="http://schemas.microsoft.com/office/drawing/2014/main" id="{170EB4FE-F05C-4C6D-89F2-3655EE686549}"/>
              </a:ext>
            </a:extLst>
          </p:cNvPr>
          <p:cNvSpPr>
            <a:spLocks noGrp="1"/>
          </p:cNvSpPr>
          <p:nvPr>
            <p:ph idx="1"/>
          </p:nvPr>
        </p:nvSpPr>
        <p:spPr>
          <a:xfrm>
            <a:off x="1440519" y="1420706"/>
            <a:ext cx="5514758" cy="4016587"/>
          </a:xfrm>
        </p:spPr>
        <p:txBody>
          <a:bodyPr vert="horz" lIns="91440" tIns="45720" rIns="91440" bIns="45720" rtlCol="0" anchor="ctr">
            <a:normAutofit/>
          </a:bodyPr>
          <a:lstStyle/>
          <a:p>
            <a:pPr>
              <a:buFont typeface="Wingdings" pitchFamily="18" charset="0"/>
              <a:buChar char="§"/>
            </a:pPr>
            <a:endParaRPr lang="en-US">
              <a:solidFill>
                <a:schemeClr val="tx1">
                  <a:lumMod val="75000"/>
                  <a:lumOff val="25000"/>
                </a:schemeClr>
              </a:solidFill>
            </a:endParaRPr>
          </a:p>
          <a:p>
            <a:pPr>
              <a:buClr>
                <a:srgbClr val="262626"/>
              </a:buClr>
              <a:buFont typeface="Wingdings" pitchFamily="18" charset="0"/>
              <a:buChar char="§"/>
            </a:pPr>
            <a:endParaRPr lang="en-US">
              <a:solidFill>
                <a:schemeClr val="tx1">
                  <a:lumMod val="75000"/>
                  <a:lumOff val="25000"/>
                </a:schemeClr>
              </a:solidFill>
            </a:endParaRPr>
          </a:p>
          <a:p>
            <a:pPr>
              <a:buClr>
                <a:srgbClr val="262626"/>
              </a:buClr>
              <a:buFont typeface="Wingdings" pitchFamily="18" charset="0"/>
              <a:buChar char="§"/>
            </a:pPr>
            <a:endParaRPr lang="en-US">
              <a:solidFill>
                <a:schemeClr val="tx1">
                  <a:lumMod val="75000"/>
                  <a:lumOff val="25000"/>
                </a:schemeClr>
              </a:solidFill>
            </a:endParaRPr>
          </a:p>
        </p:txBody>
      </p:sp>
      <p:cxnSp>
        <p:nvCxnSpPr>
          <p:cNvPr id="37" name="Straight Connector 36">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3CB704-F569-482C-BFE0-3F4023E8ECB2}"/>
              </a:ext>
            </a:extLst>
          </p:cNvPr>
          <p:cNvSpPr txBox="1"/>
          <p:nvPr/>
        </p:nvSpPr>
        <p:spPr>
          <a:xfrm>
            <a:off x="1437666" y="2393042"/>
            <a:ext cx="5236957" cy="1831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Wingdings"/>
              <a:buChar char="§"/>
            </a:pPr>
            <a:r>
              <a:rPr lang="en-US">
                <a:ea typeface="+mn-lt"/>
                <a:cs typeface="+mn-lt"/>
              </a:rPr>
              <a:t>Bledsoe County – Aviagen "Project Protein"</a:t>
            </a:r>
          </a:p>
          <a:p>
            <a:pPr marL="742950" lvl="1" indent="-285750">
              <a:buFont typeface="Wingdings,Sans-Serif"/>
              <a:buChar char="§"/>
            </a:pPr>
            <a:r>
              <a:rPr lang="en-US">
                <a:ea typeface="+mn-lt"/>
                <a:cs typeface="+mn-lt"/>
              </a:rPr>
              <a:t>Connecting to SR 28 | US 127</a:t>
            </a:r>
          </a:p>
          <a:p>
            <a:pPr marL="285750" indent="-285750">
              <a:buFont typeface="Wingdings,Sans-Serif"/>
              <a:buChar char="§"/>
            </a:pPr>
            <a:r>
              <a:rPr lang="en-US"/>
              <a:t>Jasper Industrial Park</a:t>
            </a:r>
            <a:endParaRPr lang="en-US" dirty="0"/>
          </a:p>
          <a:p>
            <a:pPr marL="742950" lvl="1" indent="-285750">
              <a:buFont typeface="Wingdings,Sans-Serif"/>
              <a:buChar char="§"/>
            </a:pPr>
            <a:r>
              <a:rPr lang="en-US"/>
              <a:t>Phase 1 of Industrial Boulevard has been paved</a:t>
            </a:r>
            <a:endParaRPr lang="en-US" dirty="0"/>
          </a:p>
          <a:p>
            <a:pPr marL="742950" lvl="1" indent="-285750">
              <a:buFont typeface="Wingdings,Sans-Serif"/>
              <a:buChar char="§"/>
            </a:pPr>
            <a:r>
              <a:rPr lang="en-US"/>
              <a:t>Future Phase 2 of Industrial Boulevard – Going towards Kimball</a:t>
            </a:r>
            <a:endParaRPr lang="en-US" dirty="0"/>
          </a:p>
        </p:txBody>
      </p:sp>
    </p:spTree>
    <p:extLst>
      <p:ext uri="{BB962C8B-B14F-4D97-AF65-F5344CB8AC3E}">
        <p14:creationId xmlns:p14="http://schemas.microsoft.com/office/powerpoint/2010/main" val="60622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5" name="Rectangle 34">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990CDEC-5473-4364-BFE9-84057805337B}"/>
              </a:ext>
            </a:extLst>
          </p:cNvPr>
          <p:cNvSpPr>
            <a:spLocks noGrp="1"/>
          </p:cNvSpPr>
          <p:nvPr>
            <p:ph type="title"/>
          </p:nvPr>
        </p:nvSpPr>
        <p:spPr>
          <a:xfrm>
            <a:off x="7532835" y="1420706"/>
            <a:ext cx="3466540" cy="4016587"/>
          </a:xfrm>
        </p:spPr>
        <p:txBody>
          <a:bodyPr>
            <a:normAutofit/>
          </a:bodyPr>
          <a:lstStyle/>
          <a:p>
            <a:r>
              <a:rPr lang="en-US" sz="3600">
                <a:ea typeface="+mj-lt"/>
                <a:cs typeface="+mj-lt"/>
              </a:rPr>
              <a:t>Multimodal Access Grant (MMAG)</a:t>
            </a:r>
          </a:p>
        </p:txBody>
      </p:sp>
      <p:sp>
        <p:nvSpPr>
          <p:cNvPr id="3" name="Content Placeholder 2">
            <a:extLst>
              <a:ext uri="{FF2B5EF4-FFF2-40B4-BE49-F238E27FC236}">
                <a16:creationId xmlns:a16="http://schemas.microsoft.com/office/drawing/2014/main" id="{170EB4FE-F05C-4C6D-89F2-3655EE686549}"/>
              </a:ext>
            </a:extLst>
          </p:cNvPr>
          <p:cNvSpPr>
            <a:spLocks noGrp="1"/>
          </p:cNvSpPr>
          <p:nvPr>
            <p:ph idx="1"/>
          </p:nvPr>
        </p:nvSpPr>
        <p:spPr>
          <a:xfrm>
            <a:off x="1440519" y="1420706"/>
            <a:ext cx="5514758" cy="4016587"/>
          </a:xfrm>
        </p:spPr>
        <p:txBody>
          <a:bodyPr vert="horz" lIns="91440" tIns="45720" rIns="91440" bIns="45720" rtlCol="0" anchor="ctr">
            <a:normAutofit/>
          </a:bodyPr>
          <a:lstStyle/>
          <a:p>
            <a:pPr>
              <a:buFont typeface="Wingdings" pitchFamily="18" charset="0"/>
              <a:buChar char="§"/>
            </a:pPr>
            <a:endParaRPr lang="en-US">
              <a:solidFill>
                <a:schemeClr val="tx1">
                  <a:lumMod val="75000"/>
                  <a:lumOff val="25000"/>
                </a:schemeClr>
              </a:solidFill>
            </a:endParaRPr>
          </a:p>
          <a:p>
            <a:pPr>
              <a:buClr>
                <a:srgbClr val="262626"/>
              </a:buClr>
              <a:buFont typeface="Wingdings" pitchFamily="18" charset="0"/>
              <a:buChar char="§"/>
            </a:pPr>
            <a:endParaRPr lang="en-US">
              <a:solidFill>
                <a:schemeClr val="tx1">
                  <a:lumMod val="75000"/>
                  <a:lumOff val="25000"/>
                </a:schemeClr>
              </a:solidFill>
            </a:endParaRPr>
          </a:p>
          <a:p>
            <a:pPr>
              <a:buClr>
                <a:srgbClr val="262626"/>
              </a:buClr>
              <a:buFont typeface="Wingdings" pitchFamily="18" charset="0"/>
              <a:buChar char="§"/>
            </a:pPr>
            <a:endParaRPr lang="en-US">
              <a:solidFill>
                <a:schemeClr val="tx1">
                  <a:lumMod val="75000"/>
                  <a:lumOff val="25000"/>
                </a:schemeClr>
              </a:solidFill>
            </a:endParaRPr>
          </a:p>
        </p:txBody>
      </p:sp>
      <p:cxnSp>
        <p:nvCxnSpPr>
          <p:cNvPr id="37" name="Straight Connector 36">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3CB704-F569-482C-BFE0-3F4023E8ECB2}"/>
              </a:ext>
            </a:extLst>
          </p:cNvPr>
          <p:cNvSpPr txBox="1"/>
          <p:nvPr/>
        </p:nvSpPr>
        <p:spPr>
          <a:xfrm>
            <a:off x="1391203" y="1816896"/>
            <a:ext cx="5236957"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Wingdings"/>
              <a:buChar char="§"/>
            </a:pPr>
            <a:endParaRPr lang="en-US" dirty="0"/>
          </a:p>
          <a:p>
            <a:pPr marL="285750" indent="-285750">
              <a:buFont typeface="Wingdings,Sans-Serif"/>
              <a:buChar char="§"/>
            </a:pPr>
            <a:r>
              <a:rPr lang="en-US" dirty="0">
                <a:ea typeface="+mn-lt"/>
                <a:cs typeface="+mn-lt"/>
              </a:rPr>
              <a:t>Active MMAG:</a:t>
            </a:r>
          </a:p>
          <a:p>
            <a:pPr marL="742950" lvl="1" indent="-285750">
              <a:buFont typeface="Wingdings,Sans-Serif"/>
              <a:buChar char="§"/>
            </a:pPr>
            <a:r>
              <a:rPr lang="en-US" dirty="0">
                <a:ea typeface="+mn-lt"/>
                <a:cs typeface="+mn-lt"/>
              </a:rPr>
              <a:t>Jasper 2018 – Sidewalks Project – Working on a contract between </a:t>
            </a:r>
            <a:r>
              <a:rPr lang="en-US" dirty="0" err="1">
                <a:ea typeface="+mn-lt"/>
                <a:cs typeface="+mn-lt"/>
              </a:rPr>
              <a:t>Croy</a:t>
            </a:r>
            <a:r>
              <a:rPr lang="en-US" dirty="0">
                <a:ea typeface="+mn-lt"/>
                <a:cs typeface="+mn-lt"/>
              </a:rPr>
              <a:t> Engineering &amp; Jasper</a:t>
            </a:r>
          </a:p>
          <a:p>
            <a:pPr marL="742950" lvl="1" indent="-285750">
              <a:buFont typeface="Wingdings,Sans-Serif"/>
              <a:buChar char="§"/>
            </a:pPr>
            <a:r>
              <a:rPr lang="en-US" dirty="0">
                <a:ea typeface="+mn-lt"/>
                <a:cs typeface="+mn-lt"/>
              </a:rPr>
              <a:t>Decatur 2018 – Sidewalks Project – NEPA Phase</a:t>
            </a:r>
          </a:p>
          <a:p>
            <a:pPr marL="742950" lvl="1" indent="-285750">
              <a:buFont typeface="Wingdings,Sans-Serif"/>
              <a:buChar char="§"/>
            </a:pPr>
            <a:r>
              <a:rPr lang="en-US" dirty="0">
                <a:ea typeface="+mn-lt"/>
                <a:cs typeface="+mn-lt"/>
              </a:rPr>
              <a:t>Monteagle 2019 – Awarded </a:t>
            </a:r>
          </a:p>
          <a:p>
            <a:pPr marL="285750" indent="-285750">
              <a:buFont typeface="Wingdings,Sans-Serif"/>
              <a:buChar char="§"/>
            </a:pPr>
            <a:r>
              <a:rPr lang="en-US" dirty="0">
                <a:ea typeface="+mn-lt"/>
                <a:cs typeface="+mn-lt"/>
              </a:rPr>
              <a:t>2021 Applications – Should know award status by 2022</a:t>
            </a:r>
          </a:p>
          <a:p>
            <a:pPr marL="742950" lvl="1" indent="-285750">
              <a:buFont typeface="Wingdings,Sans-Serif"/>
              <a:buChar char="§"/>
            </a:pPr>
            <a:r>
              <a:rPr lang="en-US" dirty="0">
                <a:ea typeface="+mn-lt"/>
                <a:cs typeface="+mn-lt"/>
              </a:rPr>
              <a:t>Dayton – SR 30|SR 29/US 27</a:t>
            </a:r>
          </a:p>
          <a:p>
            <a:pPr marL="742950" lvl="1" indent="-285750">
              <a:buFont typeface="Wingdings,Sans-Serif"/>
              <a:buChar char="§"/>
            </a:pPr>
            <a:r>
              <a:rPr lang="en-US" dirty="0">
                <a:ea typeface="+mn-lt"/>
                <a:cs typeface="+mn-lt"/>
              </a:rPr>
              <a:t>Graysville – SR 303</a:t>
            </a:r>
            <a:endParaRPr lang="en-US" dirty="0"/>
          </a:p>
          <a:p>
            <a:pPr marL="742950" lvl="1" indent="-285750">
              <a:buFont typeface="Wingdings,Sans-Serif"/>
              <a:buChar char="§"/>
            </a:pPr>
            <a:endParaRPr lang="en-US" dirty="0"/>
          </a:p>
        </p:txBody>
      </p:sp>
    </p:spTree>
    <p:extLst>
      <p:ext uri="{BB962C8B-B14F-4D97-AF65-F5344CB8AC3E}">
        <p14:creationId xmlns:p14="http://schemas.microsoft.com/office/powerpoint/2010/main" val="136709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5" name="Rectangle 34">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990CDEC-5473-4364-BFE9-84057805337B}"/>
              </a:ext>
            </a:extLst>
          </p:cNvPr>
          <p:cNvSpPr>
            <a:spLocks noGrp="1"/>
          </p:cNvSpPr>
          <p:nvPr>
            <p:ph type="title"/>
          </p:nvPr>
        </p:nvSpPr>
        <p:spPr>
          <a:xfrm>
            <a:off x="7532835" y="1420706"/>
            <a:ext cx="3466540" cy="4016587"/>
          </a:xfrm>
        </p:spPr>
        <p:txBody>
          <a:bodyPr>
            <a:normAutofit/>
          </a:bodyPr>
          <a:lstStyle/>
          <a:p>
            <a:r>
              <a:rPr lang="en-US" sz="3600">
                <a:ea typeface="+mj-lt"/>
                <a:cs typeface="+mj-lt"/>
              </a:rPr>
              <a:t>Traffic Signal Modernization Program (TSMP)</a:t>
            </a:r>
            <a:endParaRPr lang="en-US">
              <a:ea typeface="+mj-lt"/>
              <a:cs typeface="+mj-lt"/>
            </a:endParaRPr>
          </a:p>
        </p:txBody>
      </p:sp>
      <p:sp>
        <p:nvSpPr>
          <p:cNvPr id="3" name="Content Placeholder 2">
            <a:extLst>
              <a:ext uri="{FF2B5EF4-FFF2-40B4-BE49-F238E27FC236}">
                <a16:creationId xmlns:a16="http://schemas.microsoft.com/office/drawing/2014/main" id="{170EB4FE-F05C-4C6D-89F2-3655EE686549}"/>
              </a:ext>
            </a:extLst>
          </p:cNvPr>
          <p:cNvSpPr>
            <a:spLocks noGrp="1"/>
          </p:cNvSpPr>
          <p:nvPr>
            <p:ph idx="1"/>
          </p:nvPr>
        </p:nvSpPr>
        <p:spPr>
          <a:xfrm>
            <a:off x="1440519" y="1420706"/>
            <a:ext cx="5514758" cy="4016587"/>
          </a:xfrm>
        </p:spPr>
        <p:txBody>
          <a:bodyPr vert="horz" lIns="91440" tIns="45720" rIns="91440" bIns="45720" rtlCol="0" anchor="ctr">
            <a:normAutofit/>
          </a:bodyPr>
          <a:lstStyle/>
          <a:p>
            <a:pPr>
              <a:buFont typeface="Wingdings" pitchFamily="18" charset="0"/>
              <a:buChar char="§"/>
            </a:pPr>
            <a:endParaRPr lang="en-US">
              <a:solidFill>
                <a:schemeClr val="tx1">
                  <a:lumMod val="75000"/>
                  <a:lumOff val="25000"/>
                </a:schemeClr>
              </a:solidFill>
            </a:endParaRPr>
          </a:p>
          <a:p>
            <a:pPr>
              <a:buClr>
                <a:srgbClr val="262626"/>
              </a:buClr>
              <a:buFont typeface="Wingdings" pitchFamily="18" charset="0"/>
              <a:buChar char="§"/>
            </a:pPr>
            <a:endParaRPr lang="en-US">
              <a:solidFill>
                <a:schemeClr val="tx1">
                  <a:lumMod val="75000"/>
                  <a:lumOff val="25000"/>
                </a:schemeClr>
              </a:solidFill>
            </a:endParaRPr>
          </a:p>
          <a:p>
            <a:pPr>
              <a:buClr>
                <a:srgbClr val="262626"/>
              </a:buClr>
              <a:buFont typeface="Wingdings" pitchFamily="18" charset="0"/>
              <a:buChar char="§"/>
            </a:pPr>
            <a:endParaRPr lang="en-US">
              <a:solidFill>
                <a:schemeClr val="tx1">
                  <a:lumMod val="75000"/>
                  <a:lumOff val="25000"/>
                </a:schemeClr>
              </a:solidFill>
            </a:endParaRPr>
          </a:p>
        </p:txBody>
      </p:sp>
      <p:cxnSp>
        <p:nvCxnSpPr>
          <p:cNvPr id="37" name="Straight Connector 36">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3CB704-F569-482C-BFE0-3F4023E8ECB2}"/>
              </a:ext>
            </a:extLst>
          </p:cNvPr>
          <p:cNvSpPr txBox="1"/>
          <p:nvPr/>
        </p:nvSpPr>
        <p:spPr>
          <a:xfrm>
            <a:off x="1465544" y="395115"/>
            <a:ext cx="5236957"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Wingdings"/>
              <a:buChar char="§"/>
            </a:pPr>
            <a:endParaRPr lang="en-US"/>
          </a:p>
          <a:p>
            <a:pPr marL="285750" indent="-285750">
              <a:spcAft>
                <a:spcPts val="600"/>
              </a:spcAft>
              <a:buFont typeface="Wingdings"/>
              <a:buChar char="§"/>
            </a:pPr>
            <a:endParaRPr lang="en-US"/>
          </a:p>
          <a:p>
            <a:pPr marL="285750" indent="-285750">
              <a:buFont typeface="Wingdings,Sans-Serif"/>
              <a:buChar char="§"/>
            </a:pPr>
            <a:r>
              <a:rPr lang="en-US">
                <a:ea typeface="+mn-lt"/>
                <a:cs typeface="+mn-lt"/>
              </a:rPr>
              <a:t>Applications are due by </a:t>
            </a:r>
            <a:r>
              <a:rPr lang="en-US" b="1">
                <a:ea typeface="+mn-lt"/>
                <a:cs typeface="+mn-lt"/>
              </a:rPr>
              <a:t>4:00PM EST Wednesday December 1, 2021, to </a:t>
            </a:r>
            <a:r>
              <a:rPr lang="en-US" b="1" dirty="0">
                <a:ea typeface="+mn-lt"/>
                <a:cs typeface="+mn-lt"/>
                <a:hlinkClick r:id="rId3"/>
              </a:rPr>
              <a:t>TDOT.TrafficOps@tn.gov</a:t>
            </a:r>
            <a:endParaRPr lang="en-US">
              <a:ea typeface="+mn-lt"/>
              <a:cs typeface="+mn-lt"/>
            </a:endParaRPr>
          </a:p>
          <a:p>
            <a:pPr marL="742950" lvl="1" indent="-285750">
              <a:buFont typeface="Wingdings,Sans-Serif"/>
              <a:buChar char="§"/>
            </a:pPr>
            <a:r>
              <a:rPr lang="en-US">
                <a:ea typeface="+mn-lt"/>
                <a:cs typeface="+mn-lt"/>
              </a:rPr>
              <a:t>Please include subject line "Traffic Signal Modernization Program Grant Application"</a:t>
            </a:r>
          </a:p>
          <a:p>
            <a:pPr marL="285750" indent="-285750">
              <a:buFont typeface="Wingdings,Sans-Serif"/>
              <a:buChar char="§"/>
            </a:pPr>
            <a:r>
              <a:rPr lang="en-US">
                <a:ea typeface="+mn-lt"/>
                <a:cs typeface="+mn-lt"/>
              </a:rPr>
              <a:t>The following is eligible for TSMP funding, but not limited to:</a:t>
            </a:r>
          </a:p>
          <a:p>
            <a:pPr marL="742950" lvl="1" indent="-285750">
              <a:buFont typeface="Wingdings,Sans-Serif"/>
              <a:buChar char="§"/>
            </a:pPr>
            <a:r>
              <a:rPr lang="en-US">
                <a:ea typeface="+mn-lt"/>
                <a:cs typeface="+mn-lt"/>
              </a:rPr>
              <a:t>Controllers &amp; Conflict Monitors </a:t>
            </a:r>
          </a:p>
          <a:p>
            <a:pPr marL="742950" lvl="1" indent="-285750">
              <a:buFont typeface="Wingdings,Sans-Serif"/>
              <a:buChar char="§"/>
            </a:pPr>
            <a:r>
              <a:rPr lang="en-US">
                <a:ea typeface="+mn-lt"/>
                <a:cs typeface="+mn-lt"/>
              </a:rPr>
              <a:t>Controller Cabinet &amp; Equipment </a:t>
            </a:r>
          </a:p>
          <a:p>
            <a:pPr marL="742950" lvl="1" indent="-285750">
              <a:buFont typeface="Wingdings,Sans-Serif"/>
              <a:buChar char="§"/>
            </a:pPr>
            <a:r>
              <a:rPr lang="en-US">
                <a:ea typeface="+mn-lt"/>
                <a:cs typeface="+mn-lt"/>
              </a:rPr>
              <a:t>Signal Heads &amp; Flashing Beacons </a:t>
            </a:r>
          </a:p>
          <a:p>
            <a:pPr marL="742950" lvl="1" indent="-285750">
              <a:buFont typeface="Wingdings,Sans-Serif"/>
              <a:buChar char="§"/>
            </a:pPr>
            <a:r>
              <a:rPr lang="en-US">
                <a:ea typeface="+mn-lt"/>
                <a:cs typeface="+mn-lt"/>
              </a:rPr>
              <a:t>Signal Head Backplates </a:t>
            </a:r>
          </a:p>
          <a:p>
            <a:pPr marL="742950" lvl="1" indent="-285750">
              <a:buFont typeface="Wingdings,Sans-Serif"/>
              <a:buChar char="§"/>
            </a:pPr>
            <a:r>
              <a:rPr lang="en-US">
                <a:ea typeface="+mn-lt"/>
                <a:cs typeface="+mn-lt"/>
              </a:rPr>
              <a:t>Supplemental Signal Heads Pedestrian Signal Heads  </a:t>
            </a:r>
          </a:p>
          <a:p>
            <a:pPr marL="742950" lvl="1" indent="-285750">
              <a:buFont typeface="Wingdings,Sans-Serif"/>
              <a:buChar char="§"/>
            </a:pPr>
            <a:r>
              <a:rPr lang="en-US">
                <a:ea typeface="+mn-lt"/>
                <a:cs typeface="+mn-lt"/>
              </a:rPr>
              <a:t>Pedestrian Push Buttons  </a:t>
            </a:r>
          </a:p>
          <a:p>
            <a:pPr marL="742950" lvl="1" indent="-285750">
              <a:buFont typeface="Wingdings,Sans-Serif"/>
              <a:buChar char="§"/>
            </a:pPr>
            <a:r>
              <a:rPr lang="en-US">
                <a:ea typeface="+mn-lt"/>
                <a:cs typeface="+mn-lt"/>
              </a:rPr>
              <a:t>Signal Wiring and Cables  </a:t>
            </a:r>
          </a:p>
          <a:p>
            <a:pPr marL="742950" lvl="1" indent="-285750">
              <a:buFont typeface="Wingdings,Sans-Serif"/>
              <a:buChar char="§"/>
            </a:pPr>
            <a:r>
              <a:rPr lang="en-US">
                <a:ea typeface="+mn-lt"/>
                <a:cs typeface="+mn-lt"/>
              </a:rPr>
              <a:t>Advance &amp; Stop Bar Detection  </a:t>
            </a:r>
          </a:p>
          <a:p>
            <a:pPr marL="742950" lvl="1" indent="-285750">
              <a:buFont typeface="Wingdings,Sans-Serif"/>
              <a:buChar char="§"/>
            </a:pPr>
            <a:r>
              <a:rPr lang="en-US">
                <a:ea typeface="+mn-lt"/>
                <a:cs typeface="+mn-lt"/>
              </a:rPr>
              <a:t>Timing Optimization Plans </a:t>
            </a:r>
            <a:endParaRPr lang="en-US"/>
          </a:p>
        </p:txBody>
      </p:sp>
    </p:spTree>
    <p:extLst>
      <p:ext uri="{BB962C8B-B14F-4D97-AF65-F5344CB8AC3E}">
        <p14:creationId xmlns:p14="http://schemas.microsoft.com/office/powerpoint/2010/main" val="9066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5" name="Rectangle 34">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990CDEC-5473-4364-BFE9-84057805337B}"/>
              </a:ext>
            </a:extLst>
          </p:cNvPr>
          <p:cNvSpPr>
            <a:spLocks noGrp="1"/>
          </p:cNvSpPr>
          <p:nvPr>
            <p:ph type="title"/>
          </p:nvPr>
        </p:nvSpPr>
        <p:spPr>
          <a:xfrm>
            <a:off x="7532835" y="1420706"/>
            <a:ext cx="3466540" cy="4016587"/>
          </a:xfrm>
        </p:spPr>
        <p:txBody>
          <a:bodyPr>
            <a:normAutofit/>
          </a:bodyPr>
          <a:lstStyle/>
          <a:p>
            <a:r>
              <a:rPr lang="en-US" sz="3600">
                <a:ea typeface="+mj-lt"/>
                <a:cs typeface="+mj-lt"/>
              </a:rPr>
              <a:t>Transportation Alternatives Program (TAP)</a:t>
            </a:r>
            <a:endParaRPr lang="en-US">
              <a:ea typeface="+mj-lt"/>
              <a:cs typeface="+mj-lt"/>
            </a:endParaRPr>
          </a:p>
        </p:txBody>
      </p:sp>
      <p:sp>
        <p:nvSpPr>
          <p:cNvPr id="3" name="Content Placeholder 2">
            <a:extLst>
              <a:ext uri="{FF2B5EF4-FFF2-40B4-BE49-F238E27FC236}">
                <a16:creationId xmlns:a16="http://schemas.microsoft.com/office/drawing/2014/main" id="{170EB4FE-F05C-4C6D-89F2-3655EE686549}"/>
              </a:ext>
            </a:extLst>
          </p:cNvPr>
          <p:cNvSpPr>
            <a:spLocks noGrp="1"/>
          </p:cNvSpPr>
          <p:nvPr>
            <p:ph idx="1"/>
          </p:nvPr>
        </p:nvSpPr>
        <p:spPr>
          <a:xfrm>
            <a:off x="1440519" y="1420706"/>
            <a:ext cx="5514758" cy="4016587"/>
          </a:xfrm>
        </p:spPr>
        <p:txBody>
          <a:bodyPr vert="horz" lIns="91440" tIns="45720" rIns="91440" bIns="45720" rtlCol="0" anchor="ctr">
            <a:normAutofit/>
          </a:bodyPr>
          <a:lstStyle/>
          <a:p>
            <a:pPr>
              <a:buFont typeface="Wingdings" pitchFamily="18" charset="0"/>
              <a:buChar char="§"/>
            </a:pPr>
            <a:endParaRPr lang="en-US">
              <a:solidFill>
                <a:schemeClr val="tx1">
                  <a:lumMod val="75000"/>
                  <a:lumOff val="25000"/>
                </a:schemeClr>
              </a:solidFill>
            </a:endParaRPr>
          </a:p>
          <a:p>
            <a:pPr>
              <a:buClr>
                <a:srgbClr val="262626"/>
              </a:buClr>
              <a:buFont typeface="Wingdings" pitchFamily="18" charset="0"/>
              <a:buChar char="§"/>
            </a:pPr>
            <a:endParaRPr lang="en-US">
              <a:solidFill>
                <a:schemeClr val="tx1">
                  <a:lumMod val="75000"/>
                  <a:lumOff val="25000"/>
                </a:schemeClr>
              </a:solidFill>
            </a:endParaRPr>
          </a:p>
          <a:p>
            <a:pPr>
              <a:buClr>
                <a:srgbClr val="262626"/>
              </a:buClr>
              <a:buFont typeface="Wingdings" pitchFamily="18" charset="0"/>
              <a:buChar char="§"/>
            </a:pPr>
            <a:endParaRPr lang="en-US">
              <a:solidFill>
                <a:schemeClr val="tx1">
                  <a:lumMod val="75000"/>
                  <a:lumOff val="25000"/>
                </a:schemeClr>
              </a:solidFill>
            </a:endParaRPr>
          </a:p>
        </p:txBody>
      </p:sp>
      <p:cxnSp>
        <p:nvCxnSpPr>
          <p:cNvPr id="37" name="Straight Connector 36">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3CB704-F569-482C-BFE0-3F4023E8ECB2}"/>
              </a:ext>
            </a:extLst>
          </p:cNvPr>
          <p:cNvSpPr txBox="1"/>
          <p:nvPr/>
        </p:nvSpPr>
        <p:spPr>
          <a:xfrm>
            <a:off x="1437666" y="2653237"/>
            <a:ext cx="5236957"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Wingdings"/>
              <a:buChar char="§"/>
            </a:pPr>
            <a:r>
              <a:rPr lang="en-US" dirty="0">
                <a:ea typeface="+mn-lt"/>
                <a:cs typeface="+mn-lt"/>
              </a:rPr>
              <a:t>2021 Applications</a:t>
            </a:r>
          </a:p>
          <a:p>
            <a:pPr marL="742950" lvl="1" indent="-285750">
              <a:buFont typeface="Wingdings,Sans-Serif"/>
              <a:buChar char="§"/>
            </a:pPr>
            <a:r>
              <a:rPr lang="en-US" dirty="0">
                <a:ea typeface="+mn-lt"/>
                <a:cs typeface="+mn-lt"/>
              </a:rPr>
              <a:t>Deadline has been extended to </a:t>
            </a:r>
            <a:r>
              <a:rPr lang="en-US" b="1" dirty="0">
                <a:ea typeface="+mn-lt"/>
                <a:cs typeface="+mn-lt"/>
              </a:rPr>
              <a:t>Wednesday December 1, 2021</a:t>
            </a:r>
            <a:endParaRPr lang="en-US" dirty="0">
              <a:ea typeface="+mn-lt"/>
              <a:cs typeface="+mn-lt"/>
            </a:endParaRPr>
          </a:p>
          <a:p>
            <a:pPr marL="742950" lvl="1" indent="-285750">
              <a:buFont typeface="Wingdings,Sans-Serif"/>
              <a:buChar char="§"/>
            </a:pPr>
            <a:r>
              <a:rPr lang="en-US" dirty="0">
                <a:ea typeface="+mn-lt"/>
                <a:cs typeface="+mn-lt"/>
              </a:rPr>
              <a:t>TDOT will only accept applications through the </a:t>
            </a:r>
            <a:r>
              <a:rPr lang="en-US" u="sng" dirty="0" err="1">
                <a:ea typeface="+mn-lt"/>
                <a:cs typeface="+mn-lt"/>
              </a:rPr>
              <a:t>eGrants</a:t>
            </a:r>
            <a:r>
              <a:rPr lang="en-US" u="sng" dirty="0">
                <a:ea typeface="+mn-lt"/>
                <a:cs typeface="+mn-lt"/>
              </a:rPr>
              <a:t> system</a:t>
            </a:r>
          </a:p>
        </p:txBody>
      </p:sp>
    </p:spTree>
    <p:extLst>
      <p:ext uri="{BB962C8B-B14F-4D97-AF65-F5344CB8AC3E}">
        <p14:creationId xmlns:p14="http://schemas.microsoft.com/office/powerpoint/2010/main" val="1537383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5" name="Rectangle 34">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990CDEC-5473-4364-BFE9-84057805337B}"/>
              </a:ext>
            </a:extLst>
          </p:cNvPr>
          <p:cNvSpPr>
            <a:spLocks noGrp="1"/>
          </p:cNvSpPr>
          <p:nvPr>
            <p:ph type="title"/>
          </p:nvPr>
        </p:nvSpPr>
        <p:spPr>
          <a:xfrm>
            <a:off x="7532835" y="1420706"/>
            <a:ext cx="3466540" cy="4016587"/>
          </a:xfrm>
        </p:spPr>
        <p:txBody>
          <a:bodyPr>
            <a:normAutofit/>
          </a:bodyPr>
          <a:lstStyle/>
          <a:p>
            <a:r>
              <a:rPr lang="en-US" sz="3600">
                <a:ea typeface="+mj-lt"/>
                <a:cs typeface="+mj-lt"/>
              </a:rPr>
              <a:t>Community Transportation Planning Grant (CTPG)</a:t>
            </a:r>
            <a:endParaRPr lang="en-US">
              <a:ea typeface="+mj-lt"/>
              <a:cs typeface="+mj-lt"/>
            </a:endParaRPr>
          </a:p>
        </p:txBody>
      </p:sp>
      <p:sp>
        <p:nvSpPr>
          <p:cNvPr id="3" name="Content Placeholder 2">
            <a:extLst>
              <a:ext uri="{FF2B5EF4-FFF2-40B4-BE49-F238E27FC236}">
                <a16:creationId xmlns:a16="http://schemas.microsoft.com/office/drawing/2014/main" id="{170EB4FE-F05C-4C6D-89F2-3655EE686549}"/>
              </a:ext>
            </a:extLst>
          </p:cNvPr>
          <p:cNvSpPr>
            <a:spLocks noGrp="1"/>
          </p:cNvSpPr>
          <p:nvPr>
            <p:ph idx="1"/>
          </p:nvPr>
        </p:nvSpPr>
        <p:spPr>
          <a:xfrm>
            <a:off x="1440519" y="1420706"/>
            <a:ext cx="5514758" cy="4016587"/>
          </a:xfrm>
        </p:spPr>
        <p:txBody>
          <a:bodyPr vert="horz" lIns="91440" tIns="45720" rIns="91440" bIns="45720" rtlCol="0" anchor="ctr">
            <a:normAutofit/>
          </a:bodyPr>
          <a:lstStyle/>
          <a:p>
            <a:pPr>
              <a:buFont typeface="Wingdings" pitchFamily="18" charset="0"/>
              <a:buChar char="§"/>
            </a:pPr>
            <a:endParaRPr lang="en-US">
              <a:solidFill>
                <a:schemeClr val="tx1">
                  <a:lumMod val="75000"/>
                  <a:lumOff val="25000"/>
                </a:schemeClr>
              </a:solidFill>
            </a:endParaRPr>
          </a:p>
          <a:p>
            <a:pPr>
              <a:buClr>
                <a:srgbClr val="262626"/>
              </a:buClr>
              <a:buFont typeface="Wingdings" pitchFamily="18" charset="0"/>
              <a:buChar char="§"/>
            </a:pPr>
            <a:endParaRPr lang="en-US">
              <a:solidFill>
                <a:schemeClr val="tx1">
                  <a:lumMod val="75000"/>
                  <a:lumOff val="25000"/>
                </a:schemeClr>
              </a:solidFill>
            </a:endParaRPr>
          </a:p>
          <a:p>
            <a:pPr>
              <a:buClr>
                <a:srgbClr val="262626"/>
              </a:buClr>
              <a:buFont typeface="Wingdings" pitchFamily="18" charset="0"/>
              <a:buChar char="§"/>
            </a:pPr>
            <a:endParaRPr lang="en-US">
              <a:solidFill>
                <a:schemeClr val="tx1">
                  <a:lumMod val="75000"/>
                  <a:lumOff val="25000"/>
                </a:schemeClr>
              </a:solidFill>
            </a:endParaRPr>
          </a:p>
        </p:txBody>
      </p:sp>
      <p:cxnSp>
        <p:nvCxnSpPr>
          <p:cNvPr id="37" name="Straight Connector 36">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3CB704-F569-482C-BFE0-3F4023E8ECB2}"/>
              </a:ext>
            </a:extLst>
          </p:cNvPr>
          <p:cNvSpPr txBox="1"/>
          <p:nvPr/>
        </p:nvSpPr>
        <p:spPr>
          <a:xfrm>
            <a:off x="3101055" y="3842701"/>
            <a:ext cx="3852348" cy="1831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Wingdings"/>
              <a:buChar char="§"/>
            </a:pPr>
            <a:r>
              <a:rPr lang="en-US">
                <a:ea typeface="+mn-lt"/>
                <a:cs typeface="+mn-lt"/>
              </a:rPr>
              <a:t>2020 CTPG – 3 Plans Completed in the Southeast</a:t>
            </a:r>
          </a:p>
          <a:p>
            <a:pPr marL="285750" indent="-285750">
              <a:buFont typeface="Wingdings,Sans-Serif"/>
              <a:buChar char="§"/>
            </a:pPr>
            <a:r>
              <a:rPr lang="en-US">
                <a:ea typeface="+mn-lt"/>
                <a:cs typeface="+mn-lt"/>
              </a:rPr>
              <a:t>2021 Application - </a:t>
            </a:r>
            <a:r>
              <a:rPr lang="en-US" b="1">
                <a:ea typeface="+mn-lt"/>
                <a:cs typeface="+mn-lt"/>
              </a:rPr>
              <a:t>Due December 30th to </a:t>
            </a:r>
            <a:r>
              <a:rPr lang="en-US" b="1" dirty="0">
                <a:ea typeface="+mn-lt"/>
                <a:cs typeface="+mn-lt"/>
                <a:hlinkClick r:id="rId4"/>
              </a:rPr>
              <a:t>Stacy.Morrison@tn.gov</a:t>
            </a:r>
            <a:r>
              <a:rPr lang="en-US" dirty="0">
                <a:ea typeface="+mn-lt"/>
                <a:cs typeface="+mn-lt"/>
              </a:rPr>
              <a:t> </a:t>
            </a:r>
          </a:p>
          <a:p>
            <a:pPr marL="742950" lvl="1" indent="-285750">
              <a:buFont typeface="Wingdings,Sans-Serif"/>
              <a:buChar char="§"/>
            </a:pPr>
            <a:r>
              <a:rPr lang="en-US">
                <a:ea typeface="+mn-lt"/>
                <a:cs typeface="+mn-lt"/>
              </a:rPr>
              <a:t>If interested in applying or have any quesitons, please reach out</a:t>
            </a:r>
            <a:endParaRPr lang="en-US"/>
          </a:p>
        </p:txBody>
      </p:sp>
      <p:pic>
        <p:nvPicPr>
          <p:cNvPr id="5" name="Picture 6" descr="Graphical user interface, application&#10;&#10;Description automatically generated">
            <a:extLst>
              <a:ext uri="{FF2B5EF4-FFF2-40B4-BE49-F238E27FC236}">
                <a16:creationId xmlns:a16="http://schemas.microsoft.com/office/drawing/2014/main" id="{3F6641E1-BCF6-4122-9F8F-5E4D5B5F1513}"/>
              </a:ext>
            </a:extLst>
          </p:cNvPr>
          <p:cNvPicPr>
            <a:picLocks noChangeAspect="1"/>
          </p:cNvPicPr>
          <p:nvPr/>
        </p:nvPicPr>
        <p:blipFill>
          <a:blip r:embed="rId5"/>
          <a:stretch>
            <a:fillRect/>
          </a:stretch>
        </p:blipFill>
        <p:spPr>
          <a:xfrm>
            <a:off x="4606471" y="934140"/>
            <a:ext cx="2030984" cy="2618978"/>
          </a:xfrm>
          <a:prstGeom prst="rect">
            <a:avLst/>
          </a:prstGeom>
        </p:spPr>
      </p:pic>
      <p:pic>
        <p:nvPicPr>
          <p:cNvPr id="6" name="Picture 7" descr="A picture containing chart&#10;&#10;Description automatically generated">
            <a:extLst>
              <a:ext uri="{FF2B5EF4-FFF2-40B4-BE49-F238E27FC236}">
                <a16:creationId xmlns:a16="http://schemas.microsoft.com/office/drawing/2014/main" id="{CCC23F27-5A51-4720-B9F0-1A9F307A1F90}"/>
              </a:ext>
            </a:extLst>
          </p:cNvPr>
          <p:cNvPicPr>
            <a:picLocks noChangeAspect="1"/>
          </p:cNvPicPr>
          <p:nvPr/>
        </p:nvPicPr>
        <p:blipFill>
          <a:blip r:embed="rId6"/>
          <a:stretch>
            <a:fillRect/>
          </a:stretch>
        </p:blipFill>
        <p:spPr>
          <a:xfrm>
            <a:off x="1065738" y="3298317"/>
            <a:ext cx="1984963" cy="2616398"/>
          </a:xfrm>
          <a:prstGeom prst="rect">
            <a:avLst/>
          </a:prstGeom>
        </p:spPr>
      </p:pic>
      <p:pic>
        <p:nvPicPr>
          <p:cNvPr id="7" name="Picture 8" descr="Map&#10;&#10;Description automatically generated">
            <a:extLst>
              <a:ext uri="{FF2B5EF4-FFF2-40B4-BE49-F238E27FC236}">
                <a16:creationId xmlns:a16="http://schemas.microsoft.com/office/drawing/2014/main" id="{6B3083CA-67A9-45E5-9969-4780581478DA}"/>
              </a:ext>
            </a:extLst>
          </p:cNvPr>
          <p:cNvPicPr>
            <a:picLocks noChangeAspect="1"/>
          </p:cNvPicPr>
          <p:nvPr/>
        </p:nvPicPr>
        <p:blipFill>
          <a:blip r:embed="rId7"/>
          <a:stretch>
            <a:fillRect/>
          </a:stretch>
        </p:blipFill>
        <p:spPr>
          <a:xfrm>
            <a:off x="1064190" y="930765"/>
            <a:ext cx="3189249" cy="2071046"/>
          </a:xfrm>
          <a:prstGeom prst="rect">
            <a:avLst/>
          </a:prstGeom>
        </p:spPr>
      </p:pic>
    </p:spTree>
    <p:extLst>
      <p:ext uri="{BB962C8B-B14F-4D97-AF65-F5344CB8AC3E}">
        <p14:creationId xmlns:p14="http://schemas.microsoft.com/office/powerpoint/2010/main" val="123855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CC61A21B-240F-4AD0-8263-8D269A0889CE}"/>
              </a:ext>
            </a:extLst>
          </p:cNvPr>
          <p:cNvSpPr>
            <a:spLocks noGrp="1"/>
          </p:cNvSpPr>
          <p:nvPr>
            <p:ph type="title"/>
          </p:nvPr>
        </p:nvSpPr>
        <p:spPr>
          <a:xfrm>
            <a:off x="687754" y="875324"/>
            <a:ext cx="3536510" cy="5093520"/>
          </a:xfrm>
        </p:spPr>
        <p:txBody>
          <a:bodyPr>
            <a:normAutofit/>
          </a:bodyPr>
          <a:lstStyle/>
          <a:p>
            <a:pPr algn="ctr"/>
            <a:r>
              <a:rPr lang="en-US" sz="4400"/>
              <a:t>Other Updates &amp; Questions</a:t>
            </a:r>
          </a:p>
        </p:txBody>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43E39668-4245-47D1-86DF-7FED47C29663}"/>
              </a:ext>
            </a:extLst>
          </p:cNvPr>
          <p:cNvSpPr>
            <a:spLocks noGrp="1"/>
          </p:cNvSpPr>
          <p:nvPr>
            <p:ph idx="1"/>
          </p:nvPr>
        </p:nvSpPr>
        <p:spPr>
          <a:xfrm>
            <a:off x="5478124" y="559477"/>
            <a:ext cx="5647076" cy="5475563"/>
          </a:xfrm>
        </p:spPr>
        <p:txBody>
          <a:bodyPr anchor="ctr">
            <a:normAutofit/>
          </a:bodyPr>
          <a:lstStyle/>
          <a:p>
            <a:pPr>
              <a:buFont typeface="Wingdings" pitchFamily="18" charset="0"/>
              <a:buChar char="§"/>
            </a:pPr>
            <a:r>
              <a:rPr lang="en-US" sz="2000" b="1" dirty="0"/>
              <a:t>TACIR</a:t>
            </a:r>
            <a:r>
              <a:rPr lang="en-US" sz="2000" dirty="0"/>
              <a:t> – Tennessee Advisory Commission on Intergovernmental Relations – Thank you to everyone to who has sent in updates on your community's bridge inventories. </a:t>
            </a:r>
            <a:r>
              <a:rPr lang="en-US" sz="2000" u="sng" dirty="0"/>
              <a:t>If you haven't already, be on the lookout for an email from SETDD Staff Planners. </a:t>
            </a:r>
            <a:endParaRPr lang="en-US" u="sng" dirty="0"/>
          </a:p>
          <a:p>
            <a:pPr>
              <a:buClr>
                <a:srgbClr val="262626"/>
              </a:buClr>
              <a:buFont typeface="Wingdings" pitchFamily="18" charset="0"/>
              <a:buChar char="§"/>
            </a:pPr>
            <a:r>
              <a:rPr lang="en-US" sz="2000" b="1" dirty="0"/>
              <a:t>LRSI</a:t>
            </a:r>
            <a:r>
              <a:rPr lang="en-US" sz="2000" dirty="0"/>
              <a:t> - Local Roads Safety Initiative – Met with Rhea, Sequatchie, and Meigs County in August to address safety concerns on County-owned roads with T-Square Engineering</a:t>
            </a:r>
          </a:p>
          <a:p>
            <a:pPr>
              <a:buClr>
                <a:srgbClr val="262626"/>
              </a:buClr>
              <a:buFont typeface="Wingdings" pitchFamily="18" charset="0"/>
              <a:buChar char="§"/>
            </a:pPr>
            <a:r>
              <a:rPr lang="en-US" sz="2000" b="1" dirty="0"/>
              <a:t>TDOT </a:t>
            </a:r>
            <a:r>
              <a:rPr lang="en-US" sz="2000" b="1" dirty="0" err="1"/>
              <a:t>iTRIP</a:t>
            </a:r>
            <a:r>
              <a:rPr lang="en-US" sz="2000" dirty="0"/>
              <a:t> - Interactive Tennessee Road Improvement Program: </a:t>
            </a:r>
            <a:r>
              <a:rPr lang="en-US" sz="2000" dirty="0">
                <a:ea typeface="+mn-lt"/>
                <a:cs typeface="+mn-lt"/>
                <a:hlinkClick r:id="rId2"/>
              </a:rPr>
              <a:t>https://www.arcgis.com/apps/dashboards/e14888bce2954050a10df5e949a1bc1d</a:t>
            </a:r>
            <a:r>
              <a:rPr lang="en-US" sz="2000" dirty="0">
                <a:ea typeface="+mn-lt"/>
                <a:cs typeface="+mn-lt"/>
              </a:rPr>
              <a:t> </a:t>
            </a:r>
          </a:p>
          <a:p>
            <a:pPr>
              <a:buClr>
                <a:srgbClr val="262626"/>
              </a:buClr>
              <a:buFont typeface="Wingdings" pitchFamily="18" charset="0"/>
              <a:buChar char="§"/>
            </a:pPr>
            <a:r>
              <a:rPr lang="en-US" sz="2000" b="1" dirty="0">
                <a:ea typeface="+mn-lt"/>
                <a:cs typeface="+mn-lt"/>
              </a:rPr>
              <a:t>Southeast RPO Website in the works</a:t>
            </a:r>
            <a:endParaRPr lang="en-US" sz="2000" b="1" dirty="0"/>
          </a:p>
        </p:txBody>
      </p:sp>
    </p:spTree>
    <p:extLst>
      <p:ext uri="{BB962C8B-B14F-4D97-AF65-F5344CB8AC3E}">
        <p14:creationId xmlns:p14="http://schemas.microsoft.com/office/powerpoint/2010/main" val="296428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AF08-CD31-4BD1-B7A4-2BE633553DCA}"/>
              </a:ext>
            </a:extLst>
          </p:cNvPr>
          <p:cNvSpPr>
            <a:spLocks noGrp="1"/>
          </p:cNvSpPr>
          <p:nvPr>
            <p:ph type="ctrTitle"/>
          </p:nvPr>
        </p:nvSpPr>
        <p:spPr>
          <a:xfrm>
            <a:off x="1561708" y="2221361"/>
            <a:ext cx="9068586" cy="1661533"/>
          </a:xfrm>
        </p:spPr>
        <p:txBody>
          <a:bodyPr/>
          <a:lstStyle/>
          <a:p>
            <a:r>
              <a:rPr lang="en-US" sz="6000" cap="none"/>
              <a:t>Thank you!</a:t>
            </a:r>
            <a:endParaRPr lang="en-US" sz="6000"/>
          </a:p>
        </p:txBody>
      </p:sp>
      <p:sp>
        <p:nvSpPr>
          <p:cNvPr id="3" name="Subtitle 2">
            <a:extLst>
              <a:ext uri="{FF2B5EF4-FFF2-40B4-BE49-F238E27FC236}">
                <a16:creationId xmlns:a16="http://schemas.microsoft.com/office/drawing/2014/main" id="{E385E2CE-8B9A-4145-AC2C-BAE3F93C2AFB}"/>
              </a:ext>
            </a:extLst>
          </p:cNvPr>
          <p:cNvSpPr>
            <a:spLocks noGrp="1"/>
          </p:cNvSpPr>
          <p:nvPr>
            <p:ph type="subTitle" idx="1"/>
          </p:nvPr>
        </p:nvSpPr>
        <p:spPr>
          <a:xfrm>
            <a:off x="1562100" y="4003696"/>
            <a:ext cx="9070848" cy="1182030"/>
          </a:xfrm>
        </p:spPr>
        <p:txBody>
          <a:bodyPr vert="horz" lIns="91440" tIns="45720" rIns="91440" bIns="45720" rtlCol="0" anchor="t">
            <a:noAutofit/>
          </a:bodyPr>
          <a:lstStyle/>
          <a:p>
            <a:r>
              <a:rPr lang="en-US" sz="2000" dirty="0"/>
              <a:t>SOUTHEAST TENNESSEE </a:t>
            </a:r>
            <a:r>
              <a:rPr lang="en-US" sz="2000"/>
              <a:t>DEVELOPMENT DISTRICT</a:t>
            </a:r>
            <a:endParaRPr lang="en-US" sz="2000" dirty="0"/>
          </a:p>
          <a:p>
            <a:r>
              <a:rPr lang="en-US" sz="2000"/>
              <a:t>SARAH MURRAY | RPO COORDINATOR</a:t>
            </a:r>
            <a:endParaRPr lang="en-US" sz="2000" dirty="0"/>
          </a:p>
          <a:p>
            <a:r>
              <a:rPr lang="en-US" sz="2000"/>
              <a:t>423-424-4238 | </a:t>
            </a:r>
            <a:r>
              <a:rPr lang="en-US" sz="2000" dirty="0">
                <a:hlinkClick r:id="rId2"/>
              </a:rPr>
              <a:t>smurray@sedev.org</a:t>
            </a:r>
            <a:r>
              <a:rPr lang="en-US" sz="2000" dirty="0"/>
              <a:t> </a:t>
            </a:r>
            <a:endParaRPr lang="en-US" dirty="0"/>
          </a:p>
        </p:txBody>
      </p:sp>
    </p:spTree>
    <p:extLst>
      <p:ext uri="{BB962C8B-B14F-4D97-AF65-F5344CB8AC3E}">
        <p14:creationId xmlns:p14="http://schemas.microsoft.com/office/powerpoint/2010/main" val="228050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able&#10;&#10;Description automatically generated">
            <a:extLst>
              <a:ext uri="{FF2B5EF4-FFF2-40B4-BE49-F238E27FC236}">
                <a16:creationId xmlns:a16="http://schemas.microsoft.com/office/drawing/2014/main" id="{587741BF-A9DF-4F20-840B-B4972BA2B8E2}"/>
              </a:ext>
            </a:extLst>
          </p:cNvPr>
          <p:cNvPicPr>
            <a:picLocks noChangeAspect="1"/>
          </p:cNvPicPr>
          <p:nvPr/>
        </p:nvPicPr>
        <p:blipFill>
          <a:blip r:embed="rId2"/>
          <a:stretch>
            <a:fillRect/>
          </a:stretch>
        </p:blipFill>
        <p:spPr>
          <a:xfrm>
            <a:off x="2779889" y="643466"/>
            <a:ext cx="6632222" cy="5571067"/>
          </a:xfrm>
          <a:prstGeom prst="rect">
            <a:avLst/>
          </a:prstGeom>
        </p:spPr>
      </p:pic>
    </p:spTree>
    <p:extLst>
      <p:ext uri="{BB962C8B-B14F-4D97-AF65-F5344CB8AC3E}">
        <p14:creationId xmlns:p14="http://schemas.microsoft.com/office/powerpoint/2010/main" val="626286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Project Ranking 101</a:t>
            </a:r>
          </a:p>
        </p:txBody>
      </p:sp>
      <p:sp>
        <p:nvSpPr>
          <p:cNvPr id="3" name="Text Placeholder 2"/>
          <p:cNvSpPr>
            <a:spLocks noGrp="1"/>
          </p:cNvSpPr>
          <p:nvPr>
            <p:ph type="body" sz="quarter" idx="12"/>
          </p:nvPr>
        </p:nvSpPr>
        <p:spPr/>
        <p:txBody>
          <a:bodyPr/>
          <a:lstStyle/>
          <a:p>
            <a:r>
              <a:rPr lang="en-US" dirty="0"/>
              <a:t>Andrea Noel</a:t>
            </a:r>
          </a:p>
        </p:txBody>
      </p:sp>
      <p:sp>
        <p:nvSpPr>
          <p:cNvPr id="4" name="Text Placeholder 3"/>
          <p:cNvSpPr>
            <a:spLocks noGrp="1"/>
          </p:cNvSpPr>
          <p:nvPr>
            <p:ph type="body" sz="quarter" idx="11"/>
          </p:nvPr>
        </p:nvSpPr>
        <p:spPr/>
        <p:txBody>
          <a:bodyPr/>
          <a:lstStyle/>
          <a:p>
            <a:r>
              <a:rPr lang="en-US" dirty="0"/>
              <a:t>Fall 2021</a:t>
            </a:r>
          </a:p>
        </p:txBody>
      </p:sp>
    </p:spTree>
    <p:extLst>
      <p:ext uri="{BB962C8B-B14F-4D97-AF65-F5344CB8AC3E}">
        <p14:creationId xmlns:p14="http://schemas.microsoft.com/office/powerpoint/2010/main" val="255633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able&#10;&#10;Description automatically generated">
            <a:extLst>
              <a:ext uri="{FF2B5EF4-FFF2-40B4-BE49-F238E27FC236}">
                <a16:creationId xmlns:a16="http://schemas.microsoft.com/office/drawing/2014/main" id="{587741BF-A9DF-4F20-840B-B4972BA2B8E2}"/>
              </a:ext>
            </a:extLst>
          </p:cNvPr>
          <p:cNvPicPr>
            <a:picLocks noChangeAspect="1"/>
          </p:cNvPicPr>
          <p:nvPr/>
        </p:nvPicPr>
        <p:blipFill>
          <a:blip r:embed="rId2"/>
          <a:stretch>
            <a:fillRect/>
          </a:stretch>
        </p:blipFill>
        <p:spPr>
          <a:xfrm>
            <a:off x="2779889" y="643466"/>
            <a:ext cx="6632222" cy="5571067"/>
          </a:xfrm>
          <a:prstGeom prst="rect">
            <a:avLst/>
          </a:prstGeom>
        </p:spPr>
      </p:pic>
    </p:spTree>
    <p:extLst>
      <p:ext uri="{BB962C8B-B14F-4D97-AF65-F5344CB8AC3E}">
        <p14:creationId xmlns:p14="http://schemas.microsoft.com/office/powerpoint/2010/main" val="96253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itle 2"/>
          <p:cNvSpPr>
            <a:spLocks noGrp="1"/>
          </p:cNvSpPr>
          <p:nvPr>
            <p:ph type="title"/>
          </p:nvPr>
        </p:nvSpPr>
        <p:spPr/>
        <p:txBody>
          <a:bodyPr/>
          <a:lstStyle/>
          <a:p>
            <a:r>
              <a:rPr lang="en-US" dirty="0"/>
              <a:t>WHY?</a:t>
            </a:r>
          </a:p>
        </p:txBody>
      </p:sp>
      <p:sp>
        <p:nvSpPr>
          <p:cNvPr id="5" name="Text Placeholder 4"/>
          <p:cNvSpPr>
            <a:spLocks noGrp="1"/>
          </p:cNvSpPr>
          <p:nvPr>
            <p:ph type="body" sz="quarter" idx="12"/>
          </p:nvPr>
        </p:nvSpPr>
        <p:spPr/>
        <p:txBody>
          <a:bodyPr anchor="ctr">
            <a:normAutofit fontScale="92500" lnSpcReduction="10000"/>
          </a:bodyPr>
          <a:lstStyle/>
          <a:p>
            <a:r>
              <a:rPr lang="en-US" dirty="0"/>
              <a:t>Why does TDOT ask the MPO/RPO’s to rank projects?</a:t>
            </a:r>
          </a:p>
        </p:txBody>
      </p:sp>
      <p:sp>
        <p:nvSpPr>
          <p:cNvPr id="6" name="Text Placeholder 11"/>
          <p:cNvSpPr>
            <a:spLocks noGrp="1"/>
          </p:cNvSpPr>
          <p:nvPr>
            <p:ph type="body" sz="quarter" idx="11"/>
          </p:nvPr>
        </p:nvSpPr>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4" name="TextBox 3">
            <a:extLst>
              <a:ext uri="{FF2B5EF4-FFF2-40B4-BE49-F238E27FC236}">
                <a16:creationId xmlns:a16="http://schemas.microsoft.com/office/drawing/2014/main" id="{831617A7-C970-4B94-8371-5141E6E2173E}"/>
              </a:ext>
            </a:extLst>
          </p:cNvPr>
          <p:cNvSpPr txBox="1"/>
          <p:nvPr/>
        </p:nvSpPr>
        <p:spPr>
          <a:xfrm>
            <a:off x="6553201" y="2939143"/>
            <a:ext cx="3962399" cy="1754326"/>
          </a:xfrm>
          <a:prstGeom prst="rect">
            <a:avLst/>
          </a:prstGeom>
          <a:noFill/>
        </p:spPr>
        <p:txBody>
          <a:bodyPr wrap="square" rtlCol="0">
            <a:spAutoFit/>
          </a:bodyPr>
          <a:lstStyle/>
          <a:p>
            <a:r>
              <a:rPr lang="en-US" dirty="0"/>
              <a:t>There is limited funding with hundreds of projects at various stages at any given time. </a:t>
            </a:r>
          </a:p>
          <a:p>
            <a:r>
              <a:rPr lang="en-US" dirty="0"/>
              <a:t>We have to have a way of prioritizing projects that will move forward for funding during the next fiscal year.  </a:t>
            </a:r>
          </a:p>
        </p:txBody>
      </p:sp>
    </p:spTree>
    <p:extLst>
      <p:ext uri="{BB962C8B-B14F-4D97-AF65-F5344CB8AC3E}">
        <p14:creationId xmlns:p14="http://schemas.microsoft.com/office/powerpoint/2010/main" val="343597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Timeline</a:t>
            </a:r>
          </a:p>
        </p:txBody>
      </p:sp>
      <p:sp>
        <p:nvSpPr>
          <p:cNvPr id="4" name="Content Placeholder 3"/>
          <p:cNvSpPr>
            <a:spLocks noGrp="1"/>
          </p:cNvSpPr>
          <p:nvPr>
            <p:ph idx="1"/>
          </p:nvPr>
        </p:nvSpPr>
        <p:spPr/>
        <p:txBody>
          <a:bodyPr/>
          <a:lstStyle/>
          <a:p>
            <a:r>
              <a:rPr lang="en-US" b="1" dirty="0"/>
              <a:t>November </a:t>
            </a:r>
            <a:r>
              <a:rPr lang="en-US" dirty="0"/>
              <a:t>– The project lists are distributed to the RPO’s/MPO’s for ranking during their November/December meetings. </a:t>
            </a:r>
          </a:p>
          <a:p>
            <a:r>
              <a:rPr lang="en-US" b="1" dirty="0"/>
              <a:t>December</a:t>
            </a:r>
            <a:r>
              <a:rPr lang="en-US" dirty="0"/>
              <a:t> -  local/regional ranks are returned to TDOT with comments. </a:t>
            </a:r>
          </a:p>
          <a:p>
            <a:r>
              <a:rPr lang="en-US" b="1" dirty="0"/>
              <a:t>January – March </a:t>
            </a:r>
            <a:r>
              <a:rPr lang="en-US" dirty="0"/>
              <a:t>– Development of the Comprehensive Multimodal Program</a:t>
            </a:r>
          </a:p>
          <a:p>
            <a:r>
              <a:rPr lang="en-US" b="1" dirty="0"/>
              <a:t>April/May </a:t>
            </a:r>
            <a:r>
              <a:rPr lang="en-US" dirty="0"/>
              <a:t>– Public Release of the approved Highway Program. </a:t>
            </a:r>
          </a:p>
        </p:txBody>
      </p:sp>
    </p:spTree>
    <p:extLst>
      <p:ext uri="{BB962C8B-B14F-4D97-AF65-F5344CB8AC3E}">
        <p14:creationId xmlns:p14="http://schemas.microsoft.com/office/powerpoint/2010/main" val="394778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6B8D-5DFB-4D07-B2FA-0EE67A2F14B0}"/>
              </a:ext>
            </a:extLst>
          </p:cNvPr>
          <p:cNvSpPr>
            <a:spLocks noGrp="1"/>
          </p:cNvSpPr>
          <p:nvPr>
            <p:ph type="title"/>
          </p:nvPr>
        </p:nvSpPr>
        <p:spPr/>
        <p:txBody>
          <a:bodyPr/>
          <a:lstStyle/>
          <a:p>
            <a:r>
              <a:rPr lang="en-US" dirty="0"/>
              <a:t>Criteria Weight</a:t>
            </a:r>
          </a:p>
        </p:txBody>
      </p:sp>
      <p:pic>
        <p:nvPicPr>
          <p:cNvPr id="2050" name="Picture 2">
            <a:extLst>
              <a:ext uri="{FF2B5EF4-FFF2-40B4-BE49-F238E27FC236}">
                <a16:creationId xmlns:a16="http://schemas.microsoft.com/office/drawing/2014/main" id="{C15FBA75-A939-470B-98C7-4AF243BF87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2895600"/>
            <a:ext cx="8839200" cy="384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8A4845-F414-4E38-A923-560D950D5753}"/>
              </a:ext>
            </a:extLst>
          </p:cNvPr>
          <p:cNvSpPr txBox="1"/>
          <p:nvPr/>
        </p:nvSpPr>
        <p:spPr>
          <a:xfrm>
            <a:off x="3807032" y="3259178"/>
            <a:ext cx="4589812"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2" name="TextBox 2">
            <a:extLst>
              <a:ext uri="{FF2B5EF4-FFF2-40B4-BE49-F238E27FC236}">
                <a16:creationId xmlns:a16="http://schemas.microsoft.com/office/drawing/2014/main" id="{426C5278-D2A5-4976-AEAB-7EF637776EF1}"/>
              </a:ext>
            </a:extLst>
          </p:cNvPr>
          <p:cNvSpPr txBox="1">
            <a:spLocks noChangeArrowheads="1"/>
          </p:cNvSpPr>
          <p:nvPr/>
        </p:nvSpPr>
        <p:spPr bwMode="auto">
          <a:xfrm>
            <a:off x="2701926" y="1371600"/>
            <a:ext cx="1336675" cy="738664"/>
          </a:xfrm>
          <a:prstGeom prst="rect">
            <a:avLst/>
          </a:prstGeom>
          <a:solidFill>
            <a:srgbClr val="4CACEE"/>
          </a:solidFill>
          <a:ln w="9525">
            <a:solidFill>
              <a:schemeClr val="tx1"/>
            </a:solidFill>
            <a:miter lim="800000"/>
            <a:headEnd/>
            <a:tailEnd/>
          </a:ln>
        </p:spPr>
        <p:txBody>
          <a:bodyPr wrap="squar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en-US" altLang="en-US" sz="1400" b="1" dirty="0">
                <a:solidFill>
                  <a:schemeClr val="tx1"/>
                </a:solidFill>
                <a:latin typeface="Calibri" pitchFamily="34" charset="0"/>
              </a:rPr>
              <a:t>TRAFFIC OPERATIONS 25.8%</a:t>
            </a:r>
          </a:p>
        </p:txBody>
      </p:sp>
      <p:cxnSp>
        <p:nvCxnSpPr>
          <p:cNvPr id="13" name="Straight Arrow Connector 12">
            <a:extLst>
              <a:ext uri="{FF2B5EF4-FFF2-40B4-BE49-F238E27FC236}">
                <a16:creationId xmlns:a16="http://schemas.microsoft.com/office/drawing/2014/main" id="{1F683F28-C4DD-4469-8D1D-0D12B32E9A05}"/>
              </a:ext>
            </a:extLst>
          </p:cNvPr>
          <p:cNvCxnSpPr/>
          <p:nvPr/>
        </p:nvCxnSpPr>
        <p:spPr>
          <a:xfrm flipH="1">
            <a:off x="3124200" y="2209800"/>
            <a:ext cx="304800" cy="1143000"/>
          </a:xfrm>
          <a:prstGeom prst="straightConnector1">
            <a:avLst/>
          </a:prstGeom>
          <a:ln>
            <a:solidFill>
              <a:srgbClr val="4CACEE"/>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363C7B-56B7-42A2-AAA9-CAEB21943EB1}"/>
              </a:ext>
            </a:extLst>
          </p:cNvPr>
          <p:cNvCxnSpPr/>
          <p:nvPr/>
        </p:nvCxnSpPr>
        <p:spPr>
          <a:xfrm>
            <a:off x="3429000" y="2209800"/>
            <a:ext cx="228600" cy="1828800"/>
          </a:xfrm>
          <a:prstGeom prst="straightConnector1">
            <a:avLst/>
          </a:prstGeom>
          <a:ln>
            <a:solidFill>
              <a:srgbClr val="4CACEE"/>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B4A972-73AB-4D84-B084-91A93698D2CB}"/>
              </a:ext>
            </a:extLst>
          </p:cNvPr>
          <p:cNvCxnSpPr/>
          <p:nvPr/>
        </p:nvCxnSpPr>
        <p:spPr>
          <a:xfrm>
            <a:off x="3429000" y="2209800"/>
            <a:ext cx="762000" cy="2133600"/>
          </a:xfrm>
          <a:prstGeom prst="straightConnector1">
            <a:avLst/>
          </a:prstGeom>
          <a:ln>
            <a:solidFill>
              <a:srgbClr val="4CACEE"/>
            </a:solidFill>
            <a:tailEnd type="arrow"/>
          </a:ln>
        </p:spPr>
        <p:style>
          <a:lnRef idx="1">
            <a:schemeClr val="accent1"/>
          </a:lnRef>
          <a:fillRef idx="0">
            <a:schemeClr val="accent1"/>
          </a:fillRef>
          <a:effectRef idx="0">
            <a:schemeClr val="accent1"/>
          </a:effectRef>
          <a:fontRef idx="minor">
            <a:schemeClr val="tx1"/>
          </a:fontRef>
        </p:style>
      </p:cxnSp>
      <p:sp>
        <p:nvSpPr>
          <p:cNvPr id="16" name="TextBox 5">
            <a:extLst>
              <a:ext uri="{FF2B5EF4-FFF2-40B4-BE49-F238E27FC236}">
                <a16:creationId xmlns:a16="http://schemas.microsoft.com/office/drawing/2014/main" id="{201A20FB-B94E-4086-BC16-8C60E501AA0F}"/>
              </a:ext>
            </a:extLst>
          </p:cNvPr>
          <p:cNvSpPr txBox="1">
            <a:spLocks noChangeArrowheads="1"/>
          </p:cNvSpPr>
          <p:nvPr/>
        </p:nvSpPr>
        <p:spPr bwMode="auto">
          <a:xfrm>
            <a:off x="4275138" y="1371600"/>
            <a:ext cx="1058862" cy="738188"/>
          </a:xfrm>
          <a:prstGeom prst="rect">
            <a:avLst/>
          </a:prstGeom>
          <a:solidFill>
            <a:srgbClr val="D68880"/>
          </a:solidFill>
          <a:ln w="9525">
            <a:solidFill>
              <a:schemeClr val="tx1"/>
            </a:solid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en-US" altLang="en-US" sz="1400" b="1" dirty="0">
                <a:solidFill>
                  <a:schemeClr val="tx1"/>
                </a:solidFill>
                <a:latin typeface="Calibri" pitchFamily="34" charset="0"/>
              </a:rPr>
              <a:t>Multimodal/</a:t>
            </a:r>
            <a:r>
              <a:rPr lang="en-US" altLang="en-US" sz="1400" b="1" dirty="0" err="1">
                <a:solidFill>
                  <a:schemeClr val="tx1"/>
                </a:solidFill>
                <a:latin typeface="Calibri" pitchFamily="34" charset="0"/>
              </a:rPr>
              <a:t>Func</a:t>
            </a:r>
            <a:r>
              <a:rPr lang="en-US" altLang="en-US" sz="1400" b="1" dirty="0">
                <a:solidFill>
                  <a:schemeClr val="tx1"/>
                </a:solidFill>
                <a:latin typeface="Calibri" pitchFamily="34" charset="0"/>
              </a:rPr>
              <a:t>. Class 4.2 %</a:t>
            </a:r>
          </a:p>
        </p:txBody>
      </p:sp>
      <p:cxnSp>
        <p:nvCxnSpPr>
          <p:cNvPr id="17" name="Straight Arrow Connector 16">
            <a:extLst>
              <a:ext uri="{FF2B5EF4-FFF2-40B4-BE49-F238E27FC236}">
                <a16:creationId xmlns:a16="http://schemas.microsoft.com/office/drawing/2014/main" id="{565B065E-87CD-4644-B7AB-326E794B86B4}"/>
              </a:ext>
            </a:extLst>
          </p:cNvPr>
          <p:cNvCxnSpPr/>
          <p:nvPr/>
        </p:nvCxnSpPr>
        <p:spPr>
          <a:xfrm flipH="1">
            <a:off x="4800601" y="2133600"/>
            <a:ext cx="3175" cy="2362200"/>
          </a:xfrm>
          <a:prstGeom prst="straightConnector1">
            <a:avLst/>
          </a:prstGeom>
          <a:ln>
            <a:solidFill>
              <a:srgbClr val="D6888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F607F99-F829-47BF-940E-95A8327D3444}"/>
              </a:ext>
            </a:extLst>
          </p:cNvPr>
          <p:cNvCxnSpPr/>
          <p:nvPr/>
        </p:nvCxnSpPr>
        <p:spPr>
          <a:xfrm>
            <a:off x="4803776" y="2133600"/>
            <a:ext cx="530225" cy="2286000"/>
          </a:xfrm>
          <a:prstGeom prst="straightConnector1">
            <a:avLst/>
          </a:prstGeom>
          <a:ln>
            <a:solidFill>
              <a:srgbClr val="D68880"/>
            </a:solidFill>
            <a:tailEnd type="arrow"/>
          </a:ln>
        </p:spPr>
        <p:style>
          <a:lnRef idx="1">
            <a:schemeClr val="accent1"/>
          </a:lnRef>
          <a:fillRef idx="0">
            <a:schemeClr val="accent1"/>
          </a:fillRef>
          <a:effectRef idx="0">
            <a:schemeClr val="accent1"/>
          </a:effectRef>
          <a:fontRef idx="minor">
            <a:schemeClr val="tx1"/>
          </a:fontRef>
        </p:style>
      </p:cxnSp>
      <p:sp>
        <p:nvSpPr>
          <p:cNvPr id="19" name="TextBox 6">
            <a:extLst>
              <a:ext uri="{FF2B5EF4-FFF2-40B4-BE49-F238E27FC236}">
                <a16:creationId xmlns:a16="http://schemas.microsoft.com/office/drawing/2014/main" id="{A3C1ECE6-EE3B-4E51-B0DE-3D9FB7749EFF}"/>
              </a:ext>
            </a:extLst>
          </p:cNvPr>
          <p:cNvSpPr txBox="1">
            <a:spLocks noChangeArrowheads="1"/>
          </p:cNvSpPr>
          <p:nvPr/>
        </p:nvSpPr>
        <p:spPr bwMode="auto">
          <a:xfrm>
            <a:off x="5540376" y="1371600"/>
            <a:ext cx="1241425" cy="738188"/>
          </a:xfrm>
          <a:prstGeom prst="rect">
            <a:avLst/>
          </a:prstGeom>
          <a:solidFill>
            <a:srgbClr val="C5E187"/>
          </a:solidFill>
          <a:ln w="9525">
            <a:solidFill>
              <a:schemeClr val="tx1"/>
            </a:solid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en-US" altLang="en-US" sz="1400" b="1" dirty="0">
                <a:solidFill>
                  <a:schemeClr val="tx1"/>
                </a:solidFill>
                <a:latin typeface="Calibri" pitchFamily="34" charset="0"/>
              </a:rPr>
              <a:t>Economic Development 16.7%</a:t>
            </a:r>
          </a:p>
        </p:txBody>
      </p:sp>
      <p:cxnSp>
        <p:nvCxnSpPr>
          <p:cNvPr id="20" name="Straight Arrow Connector 19">
            <a:extLst>
              <a:ext uri="{FF2B5EF4-FFF2-40B4-BE49-F238E27FC236}">
                <a16:creationId xmlns:a16="http://schemas.microsoft.com/office/drawing/2014/main" id="{E820D3A3-DB76-411C-9BC1-01E08B8C8DD9}"/>
              </a:ext>
            </a:extLst>
          </p:cNvPr>
          <p:cNvCxnSpPr/>
          <p:nvPr/>
        </p:nvCxnSpPr>
        <p:spPr>
          <a:xfrm flipH="1">
            <a:off x="5943600" y="2133600"/>
            <a:ext cx="217488" cy="2362200"/>
          </a:xfrm>
          <a:prstGeom prst="straightConnector1">
            <a:avLst/>
          </a:prstGeom>
          <a:ln>
            <a:solidFill>
              <a:srgbClr val="C5E187"/>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5F348D1-8043-448F-8924-C481E1E26892}"/>
              </a:ext>
            </a:extLst>
          </p:cNvPr>
          <p:cNvCxnSpPr/>
          <p:nvPr/>
        </p:nvCxnSpPr>
        <p:spPr>
          <a:xfrm>
            <a:off x="6161088" y="2133600"/>
            <a:ext cx="315912" cy="2133600"/>
          </a:xfrm>
          <a:prstGeom prst="straightConnector1">
            <a:avLst/>
          </a:prstGeom>
          <a:ln>
            <a:solidFill>
              <a:srgbClr val="C5E187"/>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78F9B2B-D059-4D54-8853-AA0148FA980C}"/>
              </a:ext>
            </a:extLst>
          </p:cNvPr>
          <p:cNvCxnSpPr/>
          <p:nvPr/>
        </p:nvCxnSpPr>
        <p:spPr>
          <a:xfrm>
            <a:off x="6161088" y="2133600"/>
            <a:ext cx="849312" cy="1676400"/>
          </a:xfrm>
          <a:prstGeom prst="straightConnector1">
            <a:avLst/>
          </a:prstGeom>
          <a:ln>
            <a:solidFill>
              <a:srgbClr val="C5E187"/>
            </a:solidFill>
            <a:tailEnd type="arrow"/>
          </a:ln>
        </p:spPr>
        <p:style>
          <a:lnRef idx="1">
            <a:schemeClr val="accent1"/>
          </a:lnRef>
          <a:fillRef idx="0">
            <a:schemeClr val="accent1"/>
          </a:fillRef>
          <a:effectRef idx="0">
            <a:schemeClr val="accent1"/>
          </a:effectRef>
          <a:fontRef idx="minor">
            <a:schemeClr val="tx1"/>
          </a:fontRef>
        </p:style>
      </p:cxnSp>
      <p:sp>
        <p:nvSpPr>
          <p:cNvPr id="23" name="TextBox 7">
            <a:extLst>
              <a:ext uri="{FF2B5EF4-FFF2-40B4-BE49-F238E27FC236}">
                <a16:creationId xmlns:a16="http://schemas.microsoft.com/office/drawing/2014/main" id="{71E886E5-4255-427F-AD5D-098F202FBC0B}"/>
              </a:ext>
            </a:extLst>
          </p:cNvPr>
          <p:cNvSpPr txBox="1">
            <a:spLocks noChangeArrowheads="1"/>
          </p:cNvSpPr>
          <p:nvPr/>
        </p:nvSpPr>
        <p:spPr bwMode="auto">
          <a:xfrm>
            <a:off x="6934200" y="1371600"/>
            <a:ext cx="990600" cy="738188"/>
          </a:xfrm>
          <a:prstGeom prst="rect">
            <a:avLst/>
          </a:prstGeom>
          <a:solidFill>
            <a:srgbClr val="B486E2"/>
          </a:solidFill>
          <a:ln w="9525">
            <a:solidFill>
              <a:schemeClr val="tx1"/>
            </a:solid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en-US" altLang="en-US" sz="1400" b="1" dirty="0">
                <a:solidFill>
                  <a:schemeClr val="tx1"/>
                </a:solidFill>
                <a:latin typeface="Calibri" pitchFamily="34" charset="0"/>
              </a:rPr>
              <a:t>Roadway Safety</a:t>
            </a:r>
          </a:p>
          <a:p>
            <a:pPr algn="ctr" eaLnBrk="1" hangingPunct="1">
              <a:spcBef>
                <a:spcPct val="0"/>
              </a:spcBef>
              <a:spcAft>
                <a:spcPct val="0"/>
              </a:spcAft>
              <a:buClrTx/>
              <a:buSzTx/>
              <a:buFontTx/>
              <a:buNone/>
            </a:pPr>
            <a:r>
              <a:rPr lang="en-US" altLang="en-US" sz="1400" b="1" dirty="0">
                <a:solidFill>
                  <a:schemeClr val="tx1"/>
                </a:solidFill>
                <a:latin typeface="Calibri" pitchFamily="34" charset="0"/>
              </a:rPr>
              <a:t>26.3%</a:t>
            </a:r>
          </a:p>
        </p:txBody>
      </p:sp>
      <p:cxnSp>
        <p:nvCxnSpPr>
          <p:cNvPr id="24" name="Straight Arrow Connector 23">
            <a:extLst>
              <a:ext uri="{FF2B5EF4-FFF2-40B4-BE49-F238E27FC236}">
                <a16:creationId xmlns:a16="http://schemas.microsoft.com/office/drawing/2014/main" id="{BD97C4E8-173B-4769-876F-680B1D7D3CD5}"/>
              </a:ext>
            </a:extLst>
          </p:cNvPr>
          <p:cNvCxnSpPr/>
          <p:nvPr/>
        </p:nvCxnSpPr>
        <p:spPr>
          <a:xfrm>
            <a:off x="7467600" y="2133600"/>
            <a:ext cx="152400" cy="1524000"/>
          </a:xfrm>
          <a:prstGeom prst="straightConnector1">
            <a:avLst/>
          </a:prstGeom>
          <a:ln>
            <a:solidFill>
              <a:srgbClr val="B486E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A00AF21-CBD3-4DBD-8BA6-A9B6B4DB8B92}"/>
              </a:ext>
            </a:extLst>
          </p:cNvPr>
          <p:cNvCxnSpPr/>
          <p:nvPr/>
        </p:nvCxnSpPr>
        <p:spPr>
          <a:xfrm>
            <a:off x="7467600" y="2133600"/>
            <a:ext cx="685800" cy="1371600"/>
          </a:xfrm>
          <a:prstGeom prst="straightConnector1">
            <a:avLst/>
          </a:prstGeom>
          <a:ln>
            <a:solidFill>
              <a:srgbClr val="B486E2"/>
            </a:solidFill>
            <a:tailEnd type="arrow"/>
          </a:ln>
        </p:spPr>
        <p:style>
          <a:lnRef idx="1">
            <a:schemeClr val="accent1"/>
          </a:lnRef>
          <a:fillRef idx="0">
            <a:schemeClr val="accent1"/>
          </a:fillRef>
          <a:effectRef idx="0">
            <a:schemeClr val="accent1"/>
          </a:effectRef>
          <a:fontRef idx="minor">
            <a:schemeClr val="tx1"/>
          </a:fontRef>
        </p:style>
      </p:cxnSp>
      <p:sp>
        <p:nvSpPr>
          <p:cNvPr id="26" name="TextBox 8">
            <a:extLst>
              <a:ext uri="{FF2B5EF4-FFF2-40B4-BE49-F238E27FC236}">
                <a16:creationId xmlns:a16="http://schemas.microsoft.com/office/drawing/2014/main" id="{39AD8035-21ED-48DE-B196-661ED1AA942E}"/>
              </a:ext>
            </a:extLst>
          </p:cNvPr>
          <p:cNvSpPr txBox="1">
            <a:spLocks noChangeArrowheads="1"/>
          </p:cNvSpPr>
          <p:nvPr/>
        </p:nvSpPr>
        <p:spPr bwMode="auto">
          <a:xfrm>
            <a:off x="8077200" y="1371600"/>
            <a:ext cx="1143000" cy="738188"/>
          </a:xfrm>
          <a:prstGeom prst="rect">
            <a:avLst/>
          </a:prstGeom>
          <a:solidFill>
            <a:srgbClr val="8BDDDD"/>
          </a:solidFill>
          <a:ln w="9525">
            <a:solidFill>
              <a:schemeClr val="tx1"/>
            </a:solid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en-US" altLang="en-US" sz="1400" b="1" dirty="0">
                <a:solidFill>
                  <a:schemeClr val="tx1"/>
                </a:solidFill>
                <a:latin typeface="Calibri" pitchFamily="34" charset="0"/>
              </a:rPr>
              <a:t>Region/MPO/RPO Rank</a:t>
            </a:r>
          </a:p>
          <a:p>
            <a:pPr algn="ctr" eaLnBrk="1" hangingPunct="1">
              <a:spcBef>
                <a:spcPct val="0"/>
              </a:spcBef>
              <a:spcAft>
                <a:spcPct val="0"/>
              </a:spcAft>
              <a:buClrTx/>
              <a:buSzTx/>
              <a:buFontTx/>
              <a:buNone/>
            </a:pPr>
            <a:r>
              <a:rPr lang="en-US" altLang="en-US" sz="1400" b="1" dirty="0">
                <a:solidFill>
                  <a:schemeClr val="tx1"/>
                </a:solidFill>
                <a:latin typeface="Calibri" pitchFamily="34" charset="0"/>
              </a:rPr>
              <a:t>23.6%</a:t>
            </a:r>
          </a:p>
        </p:txBody>
      </p:sp>
      <p:cxnSp>
        <p:nvCxnSpPr>
          <p:cNvPr id="27" name="Straight Arrow Connector 26">
            <a:extLst>
              <a:ext uri="{FF2B5EF4-FFF2-40B4-BE49-F238E27FC236}">
                <a16:creationId xmlns:a16="http://schemas.microsoft.com/office/drawing/2014/main" id="{9ECAA93A-8C3F-4722-B1B9-30EA80ED4AFD}"/>
              </a:ext>
            </a:extLst>
          </p:cNvPr>
          <p:cNvCxnSpPr>
            <a:cxnSpLocks/>
          </p:cNvCxnSpPr>
          <p:nvPr/>
        </p:nvCxnSpPr>
        <p:spPr>
          <a:xfrm>
            <a:off x="8648700" y="2133600"/>
            <a:ext cx="152400" cy="1371600"/>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9217">
            <a:extLst>
              <a:ext uri="{FF2B5EF4-FFF2-40B4-BE49-F238E27FC236}">
                <a16:creationId xmlns:a16="http://schemas.microsoft.com/office/drawing/2014/main" id="{02368326-F784-4776-B2A6-F634A3FD69D2}"/>
              </a:ext>
            </a:extLst>
          </p:cNvPr>
          <p:cNvCxnSpPr>
            <a:cxnSpLocks/>
          </p:cNvCxnSpPr>
          <p:nvPr/>
        </p:nvCxnSpPr>
        <p:spPr>
          <a:xfrm>
            <a:off x="8707200" y="2157412"/>
            <a:ext cx="609839" cy="1286432"/>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9">
            <a:extLst>
              <a:ext uri="{FF2B5EF4-FFF2-40B4-BE49-F238E27FC236}">
                <a16:creationId xmlns:a16="http://schemas.microsoft.com/office/drawing/2014/main" id="{29ED79A2-E43F-407D-B44C-E82EF12C5731}"/>
              </a:ext>
            </a:extLst>
          </p:cNvPr>
          <p:cNvSpPr txBox="1">
            <a:spLocks noChangeArrowheads="1"/>
          </p:cNvSpPr>
          <p:nvPr/>
        </p:nvSpPr>
        <p:spPr bwMode="auto">
          <a:xfrm>
            <a:off x="9332914" y="1455738"/>
            <a:ext cx="1182687" cy="677862"/>
          </a:xfrm>
          <a:prstGeom prst="rect">
            <a:avLst/>
          </a:prstGeom>
          <a:solidFill>
            <a:srgbClr val="FFC000"/>
          </a:solidFill>
          <a:ln w="9525">
            <a:solidFill>
              <a:schemeClr val="tx1"/>
            </a:solidFill>
            <a:miter lim="800000"/>
            <a:headEnd/>
            <a:tailEnd/>
          </a:ln>
        </p:spPr>
        <p:txBody>
          <a:bodyPr anchor="ct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en-US" altLang="en-US" sz="1200" b="1" dirty="0">
                <a:solidFill>
                  <a:schemeClr val="tx1"/>
                </a:solidFill>
                <a:latin typeface="Calibri" pitchFamily="34" charset="0"/>
              </a:rPr>
              <a:t>Environmental </a:t>
            </a:r>
            <a:r>
              <a:rPr lang="en-US" altLang="en-US" sz="1200" b="1" dirty="0" err="1">
                <a:solidFill>
                  <a:schemeClr val="tx1"/>
                </a:solidFill>
                <a:latin typeface="Calibri" pitchFamily="34" charset="0"/>
              </a:rPr>
              <a:t>lmpact</a:t>
            </a:r>
            <a:endParaRPr lang="en-US" altLang="en-US" sz="1200" b="1" dirty="0">
              <a:solidFill>
                <a:schemeClr val="tx1"/>
              </a:solidFill>
              <a:latin typeface="Calibri" pitchFamily="34" charset="0"/>
            </a:endParaRPr>
          </a:p>
          <a:p>
            <a:pPr algn="ctr" eaLnBrk="1" hangingPunct="1">
              <a:spcBef>
                <a:spcPct val="0"/>
              </a:spcBef>
              <a:spcAft>
                <a:spcPct val="0"/>
              </a:spcAft>
              <a:buClrTx/>
              <a:buSzTx/>
              <a:buFontTx/>
              <a:buNone/>
            </a:pPr>
            <a:r>
              <a:rPr lang="en-US" altLang="en-US" sz="1400" b="1" dirty="0">
                <a:solidFill>
                  <a:schemeClr val="tx1"/>
                </a:solidFill>
                <a:latin typeface="Calibri" pitchFamily="34" charset="0"/>
              </a:rPr>
              <a:t>3.4%      </a:t>
            </a:r>
          </a:p>
        </p:txBody>
      </p:sp>
      <p:cxnSp>
        <p:nvCxnSpPr>
          <p:cNvPr id="30" name="Straight Arrow Connector 9221">
            <a:extLst>
              <a:ext uri="{FF2B5EF4-FFF2-40B4-BE49-F238E27FC236}">
                <a16:creationId xmlns:a16="http://schemas.microsoft.com/office/drawing/2014/main" id="{42A2C79A-B882-4270-AF26-5AB72AEE1BD6}"/>
              </a:ext>
            </a:extLst>
          </p:cNvPr>
          <p:cNvCxnSpPr/>
          <p:nvPr/>
        </p:nvCxnSpPr>
        <p:spPr>
          <a:xfrm>
            <a:off x="9985376" y="2073276"/>
            <a:ext cx="73025" cy="227012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83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Process (January – April)</a:t>
            </a:r>
          </a:p>
        </p:txBody>
      </p:sp>
      <p:sp>
        <p:nvSpPr>
          <p:cNvPr id="5" name="Content Placeholder 4"/>
          <p:cNvSpPr>
            <a:spLocks noGrp="1"/>
          </p:cNvSpPr>
          <p:nvPr>
            <p:ph idx="1"/>
          </p:nvPr>
        </p:nvSpPr>
        <p:spPr/>
        <p:txBody>
          <a:bodyPr/>
          <a:lstStyle/>
          <a:p>
            <a:r>
              <a:rPr lang="en-US" dirty="0"/>
              <a:t>Projects are given an overall rank which includes:</a:t>
            </a:r>
          </a:p>
          <a:p>
            <a:pPr lvl="1"/>
            <a:r>
              <a:rPr lang="en-US" dirty="0"/>
              <a:t>Technical Scores  (which includes the weighted criteria (MPO/RPO Ranks)). </a:t>
            </a:r>
          </a:p>
          <a:p>
            <a:pPr lvl="1"/>
            <a:r>
              <a:rPr lang="en-US" dirty="0"/>
              <a:t>Investment (cost of the Phase of Work)</a:t>
            </a:r>
          </a:p>
          <a:p>
            <a:pPr lvl="1"/>
            <a:r>
              <a:rPr lang="en-US" dirty="0"/>
              <a:t>Funding Source</a:t>
            </a:r>
          </a:p>
          <a:p>
            <a:pPr lvl="1"/>
            <a:r>
              <a:rPr lang="en-US" dirty="0"/>
              <a:t>Scheduling Constraints</a:t>
            </a:r>
          </a:p>
          <a:p>
            <a:pPr lvl="1"/>
            <a:r>
              <a:rPr lang="en-US" dirty="0"/>
              <a:t>Additional Considerations</a:t>
            </a:r>
          </a:p>
          <a:p>
            <a:pPr lvl="2"/>
            <a:r>
              <a:rPr lang="en-US" dirty="0"/>
              <a:t>Even Distribution of Projects per Region</a:t>
            </a:r>
          </a:p>
          <a:p>
            <a:pPr lvl="2"/>
            <a:r>
              <a:rPr lang="en-US" dirty="0"/>
              <a:t>Phase of Development (PE/ROW/Construction)</a:t>
            </a:r>
          </a:p>
          <a:p>
            <a:pPr lvl="2"/>
            <a:r>
              <a:rPr lang="en-US" dirty="0"/>
              <a:t>MPO/RPO Distribution</a:t>
            </a:r>
          </a:p>
          <a:p>
            <a:pPr lvl="2"/>
            <a:endParaRPr lang="en-US" dirty="0"/>
          </a:p>
          <a:p>
            <a:r>
              <a:rPr lang="en-US" dirty="0"/>
              <a:t>Draft Program is submitted to the Governor and Legislature for review and approval. </a:t>
            </a:r>
          </a:p>
          <a:p>
            <a:pPr lvl="2"/>
            <a:endParaRPr lang="en-US" dirty="0"/>
          </a:p>
          <a:p>
            <a:endParaRPr lang="en-US" dirty="0"/>
          </a:p>
        </p:txBody>
      </p:sp>
    </p:spTree>
    <p:extLst>
      <p:ext uri="{BB962C8B-B14F-4D97-AF65-F5344CB8AC3E}">
        <p14:creationId xmlns:p14="http://schemas.microsoft.com/office/powerpoint/2010/main" val="239787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C0F2-2242-4630-9ED9-0511905861ED}"/>
              </a:ext>
            </a:extLst>
          </p:cNvPr>
          <p:cNvSpPr>
            <a:spLocks noGrp="1"/>
          </p:cNvSpPr>
          <p:nvPr>
            <p:ph type="title"/>
          </p:nvPr>
        </p:nvSpPr>
        <p:spPr/>
        <p:txBody>
          <a:bodyPr/>
          <a:lstStyle/>
          <a:p>
            <a:r>
              <a:rPr lang="en-US" dirty="0"/>
              <a:t>Comprehensive Multimodal Program</a:t>
            </a:r>
          </a:p>
        </p:txBody>
      </p:sp>
      <p:pic>
        <p:nvPicPr>
          <p:cNvPr id="4098" name="Picture 2">
            <a:extLst>
              <a:ext uri="{FF2B5EF4-FFF2-40B4-BE49-F238E27FC236}">
                <a16:creationId xmlns:a16="http://schemas.microsoft.com/office/drawing/2014/main" id="{33BA7F60-FFF9-4358-9272-B52D987351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5450" y="1219200"/>
            <a:ext cx="3714750" cy="464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4D9D566-7C57-4B9B-9316-AC3C6846B3A7}"/>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664833" y="2209800"/>
            <a:ext cx="4850767" cy="3652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Arrow: Down 7">
            <a:extLst>
              <a:ext uri="{FF2B5EF4-FFF2-40B4-BE49-F238E27FC236}">
                <a16:creationId xmlns:a16="http://schemas.microsoft.com/office/drawing/2014/main" id="{593B934D-F421-4839-9D4F-91DC1BD2FDBC}"/>
              </a:ext>
            </a:extLst>
          </p:cNvPr>
          <p:cNvSpPr/>
          <p:nvPr/>
        </p:nvSpPr>
        <p:spPr>
          <a:xfrm>
            <a:off x="5715000" y="1536865"/>
            <a:ext cx="762000" cy="1219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9C1420A-3C31-47AF-9DE6-2CB7C2AA791F}"/>
              </a:ext>
            </a:extLst>
          </p:cNvPr>
          <p:cNvSpPr/>
          <p:nvPr/>
        </p:nvSpPr>
        <p:spPr>
          <a:xfrm>
            <a:off x="6603368" y="1536865"/>
            <a:ext cx="762000" cy="1219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741B3C90-6B8C-4A08-9E19-6D3CCE64FDF8}"/>
              </a:ext>
            </a:extLst>
          </p:cNvPr>
          <p:cNvSpPr/>
          <p:nvPr/>
        </p:nvSpPr>
        <p:spPr>
          <a:xfrm>
            <a:off x="9067800" y="1384303"/>
            <a:ext cx="762000" cy="1219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511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Contacts – Region 2</a:t>
            </a:r>
          </a:p>
        </p:txBody>
      </p:sp>
      <p:sp>
        <p:nvSpPr>
          <p:cNvPr id="5" name="Content Placeholder 4"/>
          <p:cNvSpPr>
            <a:spLocks noGrp="1"/>
          </p:cNvSpPr>
          <p:nvPr>
            <p:ph idx="1"/>
          </p:nvPr>
        </p:nvSpPr>
        <p:spPr/>
        <p:txBody>
          <a:bodyPr/>
          <a:lstStyle/>
          <a:p>
            <a:pPr marL="0" indent="0" fontAlgn="ctr">
              <a:spcBef>
                <a:spcPts val="0"/>
              </a:spcBef>
              <a:buNone/>
            </a:pPr>
            <a:r>
              <a:rPr lang="en-US" sz="1800" b="1" spc="-10" dirty="0">
                <a:ea typeface="Calibri" panose="020F0502020204030204" pitchFamily="34" charset="0"/>
              </a:rPr>
              <a:t>Robert Rodgers, P.E. </a:t>
            </a:r>
            <a:r>
              <a:rPr lang="en-US" sz="1800" spc="-10" dirty="0">
                <a:ea typeface="Calibri" panose="020F0502020204030204" pitchFamily="34" charset="0"/>
              </a:rPr>
              <a:t>| CE Manager 2</a:t>
            </a:r>
            <a:endParaRPr lang="en-US" sz="1800" dirty="0">
              <a:latin typeface="Calibri" panose="020F0502020204030204" pitchFamily="34" charset="0"/>
              <a:ea typeface="Calibri" panose="020F0502020204030204" pitchFamily="34" charset="0"/>
            </a:endParaRPr>
          </a:p>
          <a:p>
            <a:pPr marL="0" indent="0" fontAlgn="ctr">
              <a:spcBef>
                <a:spcPts val="0"/>
              </a:spcBef>
              <a:buNone/>
            </a:pPr>
            <a:r>
              <a:rPr lang="en-US" sz="1800" spc="-10" dirty="0">
                <a:ea typeface="Calibri" panose="020F0502020204030204" pitchFamily="34" charset="0"/>
              </a:rPr>
              <a:t>Project Development Region 2</a:t>
            </a:r>
            <a:endParaRPr lang="en-US" sz="1800" dirty="0">
              <a:latin typeface="Calibri" panose="020F0502020204030204" pitchFamily="34" charset="0"/>
              <a:ea typeface="Calibri" panose="020F0502020204030204" pitchFamily="34" charset="0"/>
            </a:endParaRPr>
          </a:p>
          <a:p>
            <a:pPr marL="0" indent="0" fontAlgn="ctr">
              <a:spcBef>
                <a:spcPts val="0"/>
              </a:spcBef>
              <a:buNone/>
            </a:pPr>
            <a:r>
              <a:rPr lang="en-US" sz="1800" spc="-10" dirty="0">
                <a:ea typeface="Calibri" panose="020F0502020204030204" pitchFamily="34" charset="0"/>
              </a:rPr>
              <a:t>7512 Volkswagen Drive</a:t>
            </a:r>
            <a:endParaRPr lang="en-US" sz="1800" dirty="0">
              <a:latin typeface="Calibri" panose="020F0502020204030204" pitchFamily="34" charset="0"/>
              <a:ea typeface="Calibri" panose="020F0502020204030204" pitchFamily="34" charset="0"/>
            </a:endParaRPr>
          </a:p>
          <a:p>
            <a:pPr marL="0" indent="0" fontAlgn="ctr">
              <a:spcBef>
                <a:spcPts val="0"/>
              </a:spcBef>
              <a:buNone/>
            </a:pPr>
            <a:r>
              <a:rPr lang="en-US" sz="1800" spc="-10" dirty="0">
                <a:ea typeface="Calibri" panose="020F0502020204030204" pitchFamily="34" charset="0"/>
              </a:rPr>
              <a:t>Chattanooga, TN 37416</a:t>
            </a:r>
            <a:endParaRPr lang="en-US" sz="1800" dirty="0">
              <a:latin typeface="Calibri" panose="020F0502020204030204" pitchFamily="34" charset="0"/>
              <a:ea typeface="Calibri" panose="020F0502020204030204" pitchFamily="34" charset="0"/>
            </a:endParaRPr>
          </a:p>
          <a:p>
            <a:pPr marL="0" indent="0" fontAlgn="ctr">
              <a:spcBef>
                <a:spcPts val="0"/>
              </a:spcBef>
              <a:buNone/>
            </a:pPr>
            <a:r>
              <a:rPr lang="en-US" sz="1800" spc="-10" dirty="0">
                <a:ea typeface="Calibri" panose="020F0502020204030204" pitchFamily="34" charset="0"/>
              </a:rPr>
              <a:t>p. 423-510-1138 c. 423-619-2503</a:t>
            </a: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u="sng" spc="-10" dirty="0">
                <a:solidFill>
                  <a:srgbClr val="0000FF"/>
                </a:solidFill>
                <a:ea typeface="Calibri" panose="020F0502020204030204" pitchFamily="34" charset="0"/>
                <a:hlinkClick r:id="rId2"/>
              </a:rPr>
              <a:t>Robert.Rodgers@tn.gov</a:t>
            </a: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latin typeface="Calibri" panose="020F0502020204030204" pitchFamily="34" charset="0"/>
                <a:ea typeface="Calibri" panose="020F0502020204030204" pitchFamily="34" charset="0"/>
              </a:rPr>
              <a:t> </a:t>
            </a:r>
          </a:p>
        </p:txBody>
      </p:sp>
      <p:pic>
        <p:nvPicPr>
          <p:cNvPr id="2" name="Picture 1">
            <a:extLst>
              <a:ext uri="{FF2B5EF4-FFF2-40B4-BE49-F238E27FC236}">
                <a16:creationId xmlns:a16="http://schemas.microsoft.com/office/drawing/2014/main" id="{E7C06C0B-3A7E-406F-A029-6BACDE029752}"/>
              </a:ext>
            </a:extLst>
          </p:cNvPr>
          <p:cNvPicPr>
            <a:picLocks noChangeAspect="1"/>
          </p:cNvPicPr>
          <p:nvPr/>
        </p:nvPicPr>
        <p:blipFill>
          <a:blip r:embed="rId3"/>
          <a:stretch>
            <a:fillRect/>
          </a:stretch>
        </p:blipFill>
        <p:spPr>
          <a:xfrm>
            <a:off x="3581401" y="2995612"/>
            <a:ext cx="5683555" cy="3786188"/>
          </a:xfrm>
          <a:prstGeom prst="rect">
            <a:avLst/>
          </a:prstGeom>
        </p:spPr>
      </p:pic>
      <p:sp>
        <p:nvSpPr>
          <p:cNvPr id="6" name="TextBox 5">
            <a:extLst>
              <a:ext uri="{FF2B5EF4-FFF2-40B4-BE49-F238E27FC236}">
                <a16:creationId xmlns:a16="http://schemas.microsoft.com/office/drawing/2014/main" id="{53EBE7D7-282F-4E6E-8ED5-4DF9D2FDC41B}"/>
              </a:ext>
            </a:extLst>
          </p:cNvPr>
          <p:cNvSpPr txBox="1"/>
          <p:nvPr/>
        </p:nvSpPr>
        <p:spPr>
          <a:xfrm>
            <a:off x="5867401" y="1173540"/>
            <a:ext cx="4786745" cy="1569660"/>
          </a:xfrm>
          <a:prstGeom prst="rect">
            <a:avLst/>
          </a:prstGeom>
          <a:noFill/>
        </p:spPr>
        <p:txBody>
          <a:bodyPr wrap="square">
            <a:spAutoFit/>
          </a:bodyPr>
          <a:lstStyle/>
          <a:p>
            <a:pPr fontAlgn="ctr"/>
            <a:r>
              <a:rPr lang="en-US" sz="1600" b="1" spc="-10" dirty="0">
                <a:latin typeface="Open Sans" panose="020B0606030504020204" pitchFamily="34" charset="0"/>
                <a:ea typeface="Calibri" panose="020F0502020204030204" pitchFamily="34" charset="0"/>
              </a:rPr>
              <a:t>Andrea Noel | </a:t>
            </a:r>
            <a:r>
              <a:rPr lang="en-US" sz="1600" spc="-10" dirty="0">
                <a:latin typeface="Open Sans" panose="020B0606030504020204" pitchFamily="34" charset="0"/>
                <a:ea typeface="Calibri" panose="020F0502020204030204" pitchFamily="34" charset="0"/>
              </a:rPr>
              <a:t>Planning Supervisor |Region 2</a:t>
            </a:r>
            <a:endParaRPr lang="en-US" sz="1600" dirty="0">
              <a:latin typeface="Calibri" panose="020F0502020204030204" pitchFamily="34" charset="0"/>
              <a:ea typeface="Calibri" panose="020F0502020204030204" pitchFamily="34" charset="0"/>
            </a:endParaRPr>
          </a:p>
          <a:p>
            <a:pPr fontAlgn="ctr"/>
            <a:r>
              <a:rPr lang="en-US" sz="1600" spc="-10" dirty="0">
                <a:latin typeface="Open Sans" panose="020B0606030504020204" pitchFamily="34" charset="0"/>
                <a:ea typeface="Calibri" panose="020F0502020204030204" pitchFamily="34" charset="0"/>
              </a:rPr>
              <a:t>Long Range Planning Division</a:t>
            </a:r>
            <a:endParaRPr lang="en-US" sz="1600" dirty="0">
              <a:latin typeface="Calibri" panose="020F0502020204030204" pitchFamily="34" charset="0"/>
              <a:ea typeface="Calibri" panose="020F0502020204030204" pitchFamily="34" charset="0"/>
            </a:endParaRPr>
          </a:p>
          <a:p>
            <a:r>
              <a:rPr lang="en-US" sz="1600" dirty="0">
                <a:latin typeface="Open Sans" panose="020B0606030504020204" pitchFamily="34" charset="0"/>
                <a:ea typeface="Calibri" panose="020F0502020204030204" pitchFamily="34" charset="0"/>
              </a:rPr>
              <a:t>Office of Community Transportation</a:t>
            </a:r>
            <a:endParaRPr lang="en-US" sz="1600" dirty="0">
              <a:latin typeface="Calibri" panose="020F0502020204030204" pitchFamily="34" charset="0"/>
              <a:ea typeface="Calibri" panose="020F0502020204030204" pitchFamily="34" charset="0"/>
            </a:endParaRPr>
          </a:p>
          <a:p>
            <a:r>
              <a:rPr lang="en-US" sz="1600">
                <a:latin typeface="Open Sans" panose="020B0606030504020204" pitchFamily="34" charset="0"/>
                <a:ea typeface="Calibri" panose="020F0502020204030204" pitchFamily="34" charset="0"/>
              </a:rPr>
              <a:t>7512 Volkswagen </a:t>
            </a:r>
            <a:r>
              <a:rPr lang="en-US" sz="1600" dirty="0">
                <a:latin typeface="Open Sans" panose="020B0606030504020204" pitchFamily="34" charset="0"/>
                <a:ea typeface="Calibri" panose="020F0502020204030204" pitchFamily="34" charset="0"/>
              </a:rPr>
              <a:t>Drive, Chattanooga, TN 37416</a:t>
            </a:r>
            <a:endParaRPr lang="en-US" sz="1600" dirty="0">
              <a:latin typeface="Calibri" panose="020F0502020204030204" pitchFamily="34" charset="0"/>
              <a:ea typeface="Calibri" panose="020F0502020204030204" pitchFamily="34" charset="0"/>
            </a:endParaRPr>
          </a:p>
          <a:p>
            <a:r>
              <a:rPr lang="en-US" sz="1600" dirty="0">
                <a:latin typeface="Open Sans" panose="020B0606030504020204" pitchFamily="34" charset="0"/>
                <a:ea typeface="Calibri" panose="020F0502020204030204" pitchFamily="34" charset="0"/>
              </a:rPr>
              <a:t>[O] 423-510-1213 [C] 423-453-1196</a:t>
            </a:r>
            <a:endParaRPr lang="en-US" sz="1600" dirty="0">
              <a:latin typeface="Calibri" panose="020F0502020204030204" pitchFamily="34" charset="0"/>
              <a:ea typeface="Calibri" panose="020F0502020204030204" pitchFamily="34" charset="0"/>
            </a:endParaRPr>
          </a:p>
          <a:p>
            <a:r>
              <a:rPr lang="en-US" sz="1600" u="sng" dirty="0">
                <a:solidFill>
                  <a:srgbClr val="0000FF"/>
                </a:solidFill>
                <a:latin typeface="Open Sans" panose="020B0606030504020204" pitchFamily="34" charset="0"/>
                <a:ea typeface="Calibri" panose="020F0502020204030204" pitchFamily="34" charset="0"/>
                <a:hlinkClick r:id="rId4"/>
              </a:rPr>
              <a:t>Andrea.noel@tn.gov</a:t>
            </a:r>
            <a:endParaRPr lang="en-US" sz="1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30760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able&#10;&#10;Description automatically generated">
            <a:extLst>
              <a:ext uri="{FF2B5EF4-FFF2-40B4-BE49-F238E27FC236}">
                <a16:creationId xmlns:a16="http://schemas.microsoft.com/office/drawing/2014/main" id="{587741BF-A9DF-4F20-840B-B4972BA2B8E2}"/>
              </a:ext>
            </a:extLst>
          </p:cNvPr>
          <p:cNvPicPr>
            <a:picLocks noChangeAspect="1"/>
          </p:cNvPicPr>
          <p:nvPr/>
        </p:nvPicPr>
        <p:blipFill>
          <a:blip r:embed="rId2"/>
          <a:stretch>
            <a:fillRect/>
          </a:stretch>
        </p:blipFill>
        <p:spPr>
          <a:xfrm>
            <a:off x="2779889" y="643466"/>
            <a:ext cx="6632222" cy="5571067"/>
          </a:xfrm>
          <a:prstGeom prst="rect">
            <a:avLst/>
          </a:prstGeom>
        </p:spPr>
      </p:pic>
    </p:spTree>
    <p:extLst>
      <p:ext uri="{BB962C8B-B14F-4D97-AF65-F5344CB8AC3E}">
        <p14:creationId xmlns:p14="http://schemas.microsoft.com/office/powerpoint/2010/main" val="1545047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8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9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76363"/>
            <a:ext cx="9144000" cy="2521594"/>
          </a:xfrm>
        </p:spPr>
        <p:txBody>
          <a:bodyPr>
            <a:normAutofit/>
          </a:bodyPr>
          <a:lstStyle/>
          <a:p>
            <a:r>
              <a:rPr lang="en-US" sz="6500" dirty="0">
                <a:cs typeface="Calibri Light"/>
              </a:rPr>
              <a:t>TDOT Prioritization</a:t>
            </a:r>
            <a:br>
              <a:rPr lang="en-US" sz="6500" dirty="0">
                <a:cs typeface="Calibri Light"/>
              </a:rPr>
            </a:br>
            <a:r>
              <a:rPr lang="en-US" sz="6500" dirty="0">
                <a:cs typeface="Calibri Light"/>
              </a:rPr>
              <a:t>Southeast RPO</a:t>
            </a:r>
          </a:p>
        </p:txBody>
      </p:sp>
      <p:sp>
        <p:nvSpPr>
          <p:cNvPr id="3" name="Subtitle 2"/>
          <p:cNvSpPr>
            <a:spLocks noGrp="1"/>
          </p:cNvSpPr>
          <p:nvPr>
            <p:ph type="subTitle" idx="1"/>
          </p:nvPr>
        </p:nvSpPr>
        <p:spPr>
          <a:xfrm>
            <a:off x="1524000" y="4617728"/>
            <a:ext cx="9144000" cy="944339"/>
          </a:xfrm>
        </p:spPr>
        <p:txBody>
          <a:bodyPr vert="horz" lIns="91440" tIns="45720" rIns="91440" bIns="45720" rtlCol="0" anchor="t">
            <a:normAutofit/>
          </a:bodyPr>
          <a:lstStyle/>
          <a:p>
            <a:r>
              <a:rPr lang="en-US" dirty="0">
                <a:cs typeface="Calibri"/>
              </a:rPr>
              <a:t>TCC Recommendation and Executive Board Approval</a:t>
            </a:r>
          </a:p>
        </p:txBody>
      </p:sp>
      <p:cxnSp>
        <p:nvCxnSpPr>
          <p:cNvPr id="161" name="Straight Connector 9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549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 calendar&#10;&#10;Description automatically generated">
            <a:extLst>
              <a:ext uri="{FF2B5EF4-FFF2-40B4-BE49-F238E27FC236}">
                <a16:creationId xmlns:a16="http://schemas.microsoft.com/office/drawing/2014/main" id="{61BFD158-AEE9-4174-BA61-AA3621663B5E}"/>
              </a:ext>
            </a:extLst>
          </p:cNvPr>
          <p:cNvPicPr>
            <a:picLocks noGrp="1" noChangeAspect="1"/>
          </p:cNvPicPr>
          <p:nvPr>
            <p:ph idx="1"/>
          </p:nvPr>
        </p:nvPicPr>
        <p:blipFill>
          <a:blip r:embed="rId2"/>
          <a:stretch>
            <a:fillRect/>
          </a:stretch>
        </p:blipFill>
        <p:spPr>
          <a:xfrm>
            <a:off x="1250392" y="4260"/>
            <a:ext cx="9700509" cy="6851069"/>
          </a:xfrm>
        </p:spPr>
      </p:pic>
    </p:spTree>
    <p:extLst>
      <p:ext uri="{BB962C8B-B14F-4D97-AF65-F5344CB8AC3E}">
        <p14:creationId xmlns:p14="http://schemas.microsoft.com/office/powerpoint/2010/main" val="180132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0B8D89A5-C972-41FA-9893-043827F35351}"/>
              </a:ext>
            </a:extLst>
          </p:cNvPr>
          <p:cNvPicPr>
            <a:picLocks noChangeAspect="1"/>
          </p:cNvPicPr>
          <p:nvPr/>
        </p:nvPicPr>
        <p:blipFill>
          <a:blip r:embed="rId2"/>
          <a:stretch>
            <a:fillRect/>
          </a:stretch>
        </p:blipFill>
        <p:spPr>
          <a:xfrm>
            <a:off x="59474" y="1616806"/>
            <a:ext cx="12073053" cy="3103996"/>
          </a:xfrm>
          <a:prstGeom prst="rect">
            <a:avLst/>
          </a:prstGeom>
        </p:spPr>
      </p:pic>
    </p:spTree>
    <p:extLst>
      <p:ext uri="{BB962C8B-B14F-4D97-AF65-F5344CB8AC3E}">
        <p14:creationId xmlns:p14="http://schemas.microsoft.com/office/powerpoint/2010/main" val="364939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8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9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76363"/>
            <a:ext cx="9144000" cy="2521594"/>
          </a:xfrm>
        </p:spPr>
        <p:txBody>
          <a:bodyPr>
            <a:normAutofit fontScale="90000"/>
          </a:bodyPr>
          <a:lstStyle/>
          <a:p>
            <a:r>
              <a:rPr lang="en-US" sz="6500" dirty="0">
                <a:cs typeface="Calibri Light"/>
              </a:rPr>
              <a:t>Executive Board</a:t>
            </a:r>
            <a:br>
              <a:rPr lang="en-US" sz="6500" dirty="0">
                <a:cs typeface="Calibri Light"/>
              </a:rPr>
            </a:br>
            <a:r>
              <a:rPr lang="en-US" sz="6500" dirty="0">
                <a:cs typeface="Calibri Light"/>
              </a:rPr>
              <a:t>Call to Order/Roll Call</a:t>
            </a:r>
            <a:br>
              <a:rPr lang="en-US" sz="6500" dirty="0">
                <a:cs typeface="Calibri Light"/>
              </a:rPr>
            </a:br>
            <a:r>
              <a:rPr lang="en-US" sz="6500" dirty="0">
                <a:cs typeface="Calibri Light"/>
              </a:rPr>
              <a:t>Chairman Bill James</a:t>
            </a:r>
          </a:p>
        </p:txBody>
      </p:sp>
      <p:sp>
        <p:nvSpPr>
          <p:cNvPr id="3" name="Subtitle 2"/>
          <p:cNvSpPr>
            <a:spLocks noGrp="1"/>
          </p:cNvSpPr>
          <p:nvPr>
            <p:ph type="subTitle" idx="1"/>
          </p:nvPr>
        </p:nvSpPr>
        <p:spPr>
          <a:xfrm>
            <a:off x="1524000" y="4617728"/>
            <a:ext cx="9144000" cy="944339"/>
          </a:xfrm>
        </p:spPr>
        <p:txBody>
          <a:bodyPr vert="horz" lIns="91440" tIns="45720" rIns="91440" bIns="45720" rtlCol="0">
            <a:normAutofit/>
          </a:bodyPr>
          <a:lstStyle/>
          <a:p>
            <a:r>
              <a:rPr lang="en-US" dirty="0">
                <a:cs typeface="Calibri"/>
              </a:rPr>
              <a:t>If you are joining us virtually, please turn on your mic for roll call. </a:t>
            </a:r>
            <a:endParaRPr lang="en-US" dirty="0"/>
          </a:p>
        </p:txBody>
      </p:sp>
      <p:cxnSp>
        <p:nvCxnSpPr>
          <p:cNvPr id="161" name="Straight Connector 9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873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able&#10;&#10;Description automatically generated">
            <a:extLst>
              <a:ext uri="{FF2B5EF4-FFF2-40B4-BE49-F238E27FC236}">
                <a16:creationId xmlns:a16="http://schemas.microsoft.com/office/drawing/2014/main" id="{587741BF-A9DF-4F20-840B-B4972BA2B8E2}"/>
              </a:ext>
            </a:extLst>
          </p:cNvPr>
          <p:cNvPicPr>
            <a:picLocks noChangeAspect="1"/>
          </p:cNvPicPr>
          <p:nvPr/>
        </p:nvPicPr>
        <p:blipFill>
          <a:blip r:embed="rId2"/>
          <a:stretch>
            <a:fillRect/>
          </a:stretch>
        </p:blipFill>
        <p:spPr>
          <a:xfrm>
            <a:off x="2779889" y="643466"/>
            <a:ext cx="6632222" cy="5571067"/>
          </a:xfrm>
          <a:prstGeom prst="rect">
            <a:avLst/>
          </a:prstGeom>
        </p:spPr>
      </p:pic>
    </p:spTree>
    <p:extLst>
      <p:ext uri="{BB962C8B-B14F-4D97-AF65-F5344CB8AC3E}">
        <p14:creationId xmlns:p14="http://schemas.microsoft.com/office/powerpoint/2010/main" val="1949782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RPO Progress Survey</a:t>
            </a:r>
          </a:p>
        </p:txBody>
      </p:sp>
      <p:sp>
        <p:nvSpPr>
          <p:cNvPr id="3" name="Text Placeholder 2"/>
          <p:cNvSpPr>
            <a:spLocks noGrp="1"/>
          </p:cNvSpPr>
          <p:nvPr>
            <p:ph type="body" sz="quarter" idx="12"/>
          </p:nvPr>
        </p:nvSpPr>
        <p:spPr/>
        <p:txBody>
          <a:bodyPr/>
          <a:lstStyle/>
          <a:p>
            <a:r>
              <a:rPr lang="en-US" dirty="0"/>
              <a:t>RPO Meetings Fall 2021</a:t>
            </a:r>
          </a:p>
        </p:txBody>
      </p:sp>
      <p:sp>
        <p:nvSpPr>
          <p:cNvPr id="4" name="Text Placeholder 3"/>
          <p:cNvSpPr>
            <a:spLocks noGrp="1"/>
          </p:cNvSpPr>
          <p:nvPr>
            <p:ph type="body" sz="quarter" idx="11"/>
          </p:nvPr>
        </p:nvSpPr>
        <p:spPr/>
        <p:txBody>
          <a:bodyPr/>
          <a:lstStyle/>
          <a:p>
            <a:r>
              <a:rPr lang="en-US" dirty="0"/>
              <a:t>Rachael Bergmann, Office of Community Transportation, R2 Senior Planner</a:t>
            </a:r>
          </a:p>
        </p:txBody>
      </p:sp>
    </p:spTree>
    <p:extLst>
      <p:ext uri="{BB962C8B-B14F-4D97-AF65-F5344CB8AC3E}">
        <p14:creationId xmlns:p14="http://schemas.microsoft.com/office/powerpoint/2010/main" val="1820759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5" name="Content Placeholder 4"/>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Every 5 years, TDOT develops a report for FHWA about how we work with the RPOs and partners </a:t>
            </a:r>
            <a:endParaRPr lang="en-US" dirty="0"/>
          </a:p>
          <a:p>
            <a:r>
              <a:rPr lang="en-US" dirty="0">
                <a:latin typeface="Open Sans"/>
                <a:ea typeface="Open Sans"/>
                <a:cs typeface="Open Sans"/>
              </a:rPr>
              <a:t>The report includes: </a:t>
            </a:r>
          </a:p>
          <a:p>
            <a:pPr lvl="1"/>
            <a:r>
              <a:rPr lang="en-US" sz="2400" dirty="0">
                <a:latin typeface="Open Sans"/>
                <a:ea typeface="Open Sans"/>
                <a:cs typeface="Open Sans"/>
              </a:rPr>
              <a:t>TDOT programs focused on rural communities</a:t>
            </a:r>
          </a:p>
          <a:p>
            <a:pPr lvl="1"/>
            <a:r>
              <a:rPr lang="en-US" sz="2400" dirty="0">
                <a:latin typeface="Open Sans"/>
                <a:ea typeface="Open Sans"/>
                <a:cs typeface="Open Sans"/>
              </a:rPr>
              <a:t>Outreach initiatives</a:t>
            </a:r>
          </a:p>
          <a:p>
            <a:pPr lvl="1"/>
            <a:r>
              <a:rPr lang="en-US" sz="2400" dirty="0">
                <a:latin typeface="Open Sans"/>
                <a:ea typeface="Open Sans"/>
                <a:cs typeface="Open Sans"/>
              </a:rPr>
              <a:t>Survey results</a:t>
            </a:r>
          </a:p>
        </p:txBody>
      </p:sp>
    </p:spTree>
    <p:extLst>
      <p:ext uri="{BB962C8B-B14F-4D97-AF65-F5344CB8AC3E}">
        <p14:creationId xmlns:p14="http://schemas.microsoft.com/office/powerpoint/2010/main" val="3961176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PermianSlabSerifTypeface"/>
              </a:rPr>
              <a:t>Overview</a:t>
            </a:r>
            <a:endParaRPr lang="en-US" dirty="0"/>
          </a:p>
        </p:txBody>
      </p:sp>
      <p:sp>
        <p:nvSpPr>
          <p:cNvPr id="5" name="Content Placeholder 4"/>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Survey: </a:t>
            </a:r>
          </a:p>
          <a:p>
            <a:pPr lvl="1"/>
            <a:r>
              <a:rPr lang="en-US" sz="2400" dirty="0">
                <a:latin typeface="Open Sans"/>
                <a:ea typeface="Open Sans"/>
                <a:cs typeface="Open Sans"/>
              </a:rPr>
              <a:t>Distributed by RPO Coordinators</a:t>
            </a:r>
          </a:p>
          <a:p>
            <a:pPr lvl="1"/>
            <a:r>
              <a:rPr lang="en-US" sz="2400" dirty="0">
                <a:latin typeface="Open Sans"/>
                <a:ea typeface="Open Sans"/>
                <a:cs typeface="Open Sans"/>
              </a:rPr>
              <a:t>Open for approximately 1 month</a:t>
            </a:r>
            <a:endParaRPr lang="en-US" dirty="0">
              <a:latin typeface="Open Sans"/>
              <a:ea typeface="Open Sans"/>
              <a:cs typeface="Open Sans"/>
            </a:endParaRPr>
          </a:p>
          <a:p>
            <a:r>
              <a:rPr lang="en-US" dirty="0">
                <a:latin typeface="Open Sans"/>
                <a:ea typeface="Open Sans"/>
                <a:cs typeface="Open Sans"/>
              </a:rPr>
              <a:t>Survey Sections</a:t>
            </a:r>
          </a:p>
          <a:p>
            <a:pPr lvl="1"/>
            <a:r>
              <a:rPr lang="en-US" sz="2400" dirty="0">
                <a:latin typeface="Open Sans"/>
                <a:ea typeface="Open Sans"/>
                <a:cs typeface="Open Sans"/>
              </a:rPr>
              <a:t>Background</a:t>
            </a:r>
            <a:endParaRPr lang="en-US" sz="2400" dirty="0"/>
          </a:p>
          <a:p>
            <a:pPr lvl="1"/>
            <a:r>
              <a:rPr lang="en-US" sz="2400" dirty="0">
                <a:latin typeface="Open Sans"/>
                <a:ea typeface="Open Sans"/>
                <a:cs typeface="Open Sans"/>
              </a:rPr>
              <a:t>Effectiveness</a:t>
            </a:r>
            <a:endParaRPr lang="en-US" sz="2400" dirty="0"/>
          </a:p>
          <a:p>
            <a:pPr lvl="1"/>
            <a:r>
              <a:rPr lang="en-US" sz="2400" dirty="0">
                <a:latin typeface="Open Sans"/>
                <a:ea typeface="Open Sans"/>
                <a:cs typeface="Open Sans"/>
              </a:rPr>
              <a:t>Communication and Meetings</a:t>
            </a:r>
            <a:endParaRPr lang="en-US" sz="2400" dirty="0"/>
          </a:p>
          <a:p>
            <a:pPr lvl="1"/>
            <a:r>
              <a:rPr lang="en-US" sz="2400" dirty="0">
                <a:latin typeface="Open Sans"/>
                <a:ea typeface="Open Sans"/>
                <a:cs typeface="Open Sans"/>
              </a:rPr>
              <a:t>Planning Efforts and Grants</a:t>
            </a:r>
          </a:p>
          <a:p>
            <a:pPr lvl="1"/>
            <a:endParaRPr lang="en-US" dirty="0"/>
          </a:p>
        </p:txBody>
      </p:sp>
    </p:spTree>
    <p:extLst>
      <p:ext uri="{BB962C8B-B14F-4D97-AF65-F5344CB8AC3E}">
        <p14:creationId xmlns:p14="http://schemas.microsoft.com/office/powerpoint/2010/main" val="1422556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PermianSlabSerifTypeface"/>
              </a:rPr>
              <a:t>Overview</a:t>
            </a:r>
            <a:endParaRPr lang="en-US" dirty="0"/>
          </a:p>
        </p:txBody>
      </p:sp>
      <p:sp>
        <p:nvSpPr>
          <p:cNvPr id="5" name="Content Placeholder 4"/>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Responses: 168 total</a:t>
            </a:r>
          </a:p>
          <a:p>
            <a:r>
              <a:rPr lang="en-US" dirty="0">
                <a:latin typeface="Open Sans"/>
                <a:ea typeface="Open Sans"/>
                <a:cs typeface="Open Sans"/>
              </a:rPr>
              <a:t>Regional Breakdown: </a:t>
            </a:r>
            <a:endParaRPr lang="en-US" dirty="0"/>
          </a:p>
          <a:p>
            <a:pPr lvl="1"/>
            <a:endParaRPr lang="en-US" dirty="0"/>
          </a:p>
        </p:txBody>
      </p:sp>
      <p:pic>
        <p:nvPicPr>
          <p:cNvPr id="2" name="Picture 2">
            <a:extLst>
              <a:ext uri="{FF2B5EF4-FFF2-40B4-BE49-F238E27FC236}">
                <a16:creationId xmlns:a16="http://schemas.microsoft.com/office/drawing/2014/main" id="{BFD91E3E-A675-4F67-B0AB-D2B92E35E89D}"/>
              </a:ext>
            </a:extLst>
          </p:cNvPr>
          <p:cNvPicPr>
            <a:picLocks noChangeAspect="1"/>
          </p:cNvPicPr>
          <p:nvPr/>
        </p:nvPicPr>
        <p:blipFill rotWithShape="1">
          <a:blip r:embed="rId3"/>
          <a:srcRect l="1107" t="33345" r="629" b="40223"/>
          <a:stretch/>
        </p:blipFill>
        <p:spPr>
          <a:xfrm>
            <a:off x="2286001" y="2590801"/>
            <a:ext cx="7229875" cy="1947469"/>
          </a:xfrm>
          <a:prstGeom prst="rect">
            <a:avLst/>
          </a:prstGeom>
        </p:spPr>
      </p:pic>
    </p:spTree>
    <p:extLst>
      <p:ext uri="{BB962C8B-B14F-4D97-AF65-F5344CB8AC3E}">
        <p14:creationId xmlns:p14="http://schemas.microsoft.com/office/powerpoint/2010/main" val="2909624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6C4E-DDBE-46D9-B931-FBC9320536AB}"/>
              </a:ext>
            </a:extLst>
          </p:cNvPr>
          <p:cNvSpPr>
            <a:spLocks noGrp="1"/>
          </p:cNvSpPr>
          <p:nvPr>
            <p:ph type="title"/>
          </p:nvPr>
        </p:nvSpPr>
        <p:spPr/>
        <p:txBody>
          <a:bodyPr/>
          <a:lstStyle/>
          <a:p>
            <a:r>
              <a:rPr lang="en-US" dirty="0">
                <a:latin typeface="PermianSlabSerifTypeface"/>
              </a:rPr>
              <a:t>Background</a:t>
            </a:r>
            <a:endParaRPr lang="en-US" dirty="0"/>
          </a:p>
        </p:txBody>
      </p:sp>
      <p:sp>
        <p:nvSpPr>
          <p:cNvPr id="13" name="Content Placeholder 2">
            <a:extLst>
              <a:ext uri="{FF2B5EF4-FFF2-40B4-BE49-F238E27FC236}">
                <a16:creationId xmlns:a16="http://schemas.microsoft.com/office/drawing/2014/main" id="{40C74151-B56C-4636-938F-0DE993696DEB}"/>
              </a:ext>
            </a:extLst>
          </p:cNvPr>
          <p:cNvSpPr txBox="1">
            <a:spLocks/>
          </p:cNvSpPr>
          <p:nvPr/>
        </p:nvSpPr>
        <p:spPr>
          <a:xfrm>
            <a:off x="1905000" y="1295400"/>
            <a:ext cx="85344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dirty="0"/>
              <a:t>Role in the RPO Program</a:t>
            </a:r>
          </a:p>
          <a:p>
            <a:pPr marL="857250" lvl="1" indent="-457200"/>
            <a:r>
              <a:rPr lang="en-US" dirty="0"/>
              <a:t>49% Technical Committee Members</a:t>
            </a:r>
          </a:p>
          <a:p>
            <a:pPr marL="857250" lvl="1" indent="-457200"/>
            <a:r>
              <a:rPr lang="en-US" dirty="0"/>
              <a:t>30% Executive Board Members</a:t>
            </a:r>
          </a:p>
          <a:p>
            <a:pPr marL="857250" lvl="1" indent="-457200"/>
            <a:r>
              <a:rPr lang="en-US" dirty="0"/>
              <a:t>21% Other Stakeholders &amp; Citizens</a:t>
            </a:r>
          </a:p>
          <a:p>
            <a:pPr marL="857250" lvl="1" indent="-457200"/>
            <a:endParaRPr lang="en-US" dirty="0"/>
          </a:p>
          <a:p>
            <a:pPr marL="457200" indent="-457200">
              <a:buFont typeface="+mj-lt"/>
              <a:buAutoNum type="arabicPeriod"/>
            </a:pPr>
            <a:r>
              <a:rPr lang="en-US" dirty="0"/>
              <a:t>Year of Involvement</a:t>
            </a:r>
          </a:p>
        </p:txBody>
      </p:sp>
      <p:pic>
        <p:nvPicPr>
          <p:cNvPr id="1033" name="Picture 9">
            <a:extLst>
              <a:ext uri="{FF2B5EF4-FFF2-40B4-BE49-F238E27FC236}">
                <a16:creationId xmlns:a16="http://schemas.microsoft.com/office/drawing/2014/main" id="{DFFB24B8-6D25-45B7-84C2-BD9FE5BA1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08397"/>
            <a:ext cx="5573406" cy="29718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47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6C4E-DDBE-46D9-B931-FBC9320536AB}"/>
              </a:ext>
            </a:extLst>
          </p:cNvPr>
          <p:cNvSpPr>
            <a:spLocks noGrp="1"/>
          </p:cNvSpPr>
          <p:nvPr>
            <p:ph type="title"/>
          </p:nvPr>
        </p:nvSpPr>
        <p:spPr/>
        <p:txBody>
          <a:bodyPr/>
          <a:lstStyle/>
          <a:p>
            <a:r>
              <a:rPr lang="en-US" dirty="0">
                <a:latin typeface="PermianSlabSerifTypeface"/>
              </a:rPr>
              <a:t>Background</a:t>
            </a:r>
            <a:endParaRPr lang="en-US" dirty="0"/>
          </a:p>
        </p:txBody>
      </p:sp>
      <p:pic>
        <p:nvPicPr>
          <p:cNvPr id="6" name="Picture 4">
            <a:extLst>
              <a:ext uri="{FF2B5EF4-FFF2-40B4-BE49-F238E27FC236}">
                <a16:creationId xmlns:a16="http://schemas.microsoft.com/office/drawing/2014/main" id="{D22AE365-0F1E-40D7-8095-BF3A2CFD73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00" y="1219200"/>
            <a:ext cx="6553200" cy="472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57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D425-D4CA-4F7E-97CB-861C6C4A226B}"/>
              </a:ext>
            </a:extLst>
          </p:cNvPr>
          <p:cNvSpPr>
            <a:spLocks noGrp="1"/>
          </p:cNvSpPr>
          <p:nvPr>
            <p:ph type="title"/>
          </p:nvPr>
        </p:nvSpPr>
        <p:spPr/>
        <p:txBody>
          <a:bodyPr/>
          <a:lstStyle/>
          <a:p>
            <a:r>
              <a:rPr lang="en-US" dirty="0"/>
              <a:t>Effectiveness</a:t>
            </a:r>
          </a:p>
        </p:txBody>
      </p:sp>
      <p:sp>
        <p:nvSpPr>
          <p:cNvPr id="5" name="Content Placeholder 2">
            <a:extLst>
              <a:ext uri="{FF2B5EF4-FFF2-40B4-BE49-F238E27FC236}">
                <a16:creationId xmlns:a16="http://schemas.microsoft.com/office/drawing/2014/main" id="{A9000D92-68D2-4E8D-8D02-FD73767E32E9}"/>
              </a:ext>
            </a:extLst>
          </p:cNvPr>
          <p:cNvSpPr txBox="1">
            <a:spLocks/>
          </p:cNvSpPr>
          <p:nvPr/>
        </p:nvSpPr>
        <p:spPr>
          <a:xfrm>
            <a:off x="1905001" y="1171575"/>
            <a:ext cx="8074867"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Results indicate progress in establishing trust and communication between TDOT and local officials</a:t>
            </a:r>
          </a:p>
          <a:p>
            <a:pPr marL="0" indent="0">
              <a:buNone/>
            </a:pPr>
            <a:endParaRPr lang="en-US" dirty="0"/>
          </a:p>
          <a:p>
            <a:pPr lvl="1"/>
            <a:r>
              <a:rPr lang="en-US" sz="2400" dirty="0"/>
              <a:t>Nearly 75% of respondents reported a high understanding of the purpose of RPO Program </a:t>
            </a:r>
          </a:p>
          <a:p>
            <a:pPr lvl="1"/>
            <a:endParaRPr lang="en-US" sz="2400" dirty="0"/>
          </a:p>
          <a:p>
            <a:pPr lvl="1"/>
            <a:r>
              <a:rPr lang="en-US" sz="2400" dirty="0"/>
              <a:t>Nearly 70% of respondents believe that TDOT effectively engages with RPOs and local officials</a:t>
            </a:r>
          </a:p>
        </p:txBody>
      </p:sp>
    </p:spTree>
    <p:extLst>
      <p:ext uri="{BB962C8B-B14F-4D97-AF65-F5344CB8AC3E}">
        <p14:creationId xmlns:p14="http://schemas.microsoft.com/office/powerpoint/2010/main" val="3212400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D425-D4CA-4F7E-97CB-861C6C4A226B}"/>
              </a:ext>
            </a:extLst>
          </p:cNvPr>
          <p:cNvSpPr>
            <a:spLocks noGrp="1"/>
          </p:cNvSpPr>
          <p:nvPr>
            <p:ph type="title"/>
          </p:nvPr>
        </p:nvSpPr>
        <p:spPr/>
        <p:txBody>
          <a:bodyPr/>
          <a:lstStyle/>
          <a:p>
            <a:r>
              <a:rPr lang="en-US" dirty="0"/>
              <a:t>Effectiveness</a:t>
            </a:r>
          </a:p>
        </p:txBody>
      </p:sp>
      <p:sp>
        <p:nvSpPr>
          <p:cNvPr id="3" name="Content Placeholder 2">
            <a:extLst>
              <a:ext uri="{FF2B5EF4-FFF2-40B4-BE49-F238E27FC236}">
                <a16:creationId xmlns:a16="http://schemas.microsoft.com/office/drawing/2014/main" id="{81CDFA5B-C2F9-4A6C-AFCC-7D715CDB123D}"/>
              </a:ext>
            </a:extLst>
          </p:cNvPr>
          <p:cNvSpPr>
            <a:spLocks noGrp="1"/>
          </p:cNvSpPr>
          <p:nvPr>
            <p:ph idx="1"/>
          </p:nvPr>
        </p:nvSpPr>
        <p:spPr>
          <a:xfrm>
            <a:off x="6641690" y="1371600"/>
            <a:ext cx="4191000" cy="4724400"/>
          </a:xfrm>
        </p:spPr>
        <p:txBody>
          <a:bodyPr/>
          <a:lstStyle/>
          <a:p>
            <a:pPr marL="0" indent="0">
              <a:buNone/>
            </a:pPr>
            <a:r>
              <a:rPr lang="en-US" dirty="0"/>
              <a:t>Comments related to project prioritization: </a:t>
            </a:r>
          </a:p>
          <a:p>
            <a:r>
              <a:rPr lang="en-US" dirty="0"/>
              <a:t>Not useful for RPO</a:t>
            </a:r>
          </a:p>
          <a:p>
            <a:r>
              <a:rPr lang="en-US" dirty="0"/>
              <a:t>Limited understanding/ need for education</a:t>
            </a:r>
          </a:p>
          <a:p>
            <a:r>
              <a:rPr lang="en-US" dirty="0"/>
              <a:t>Promotes knowledge of process and projects</a:t>
            </a:r>
          </a:p>
        </p:txBody>
      </p:sp>
      <p:sp>
        <p:nvSpPr>
          <p:cNvPr id="6" name="Content Placeholder 2">
            <a:extLst>
              <a:ext uri="{FF2B5EF4-FFF2-40B4-BE49-F238E27FC236}">
                <a16:creationId xmlns:a16="http://schemas.microsoft.com/office/drawing/2014/main" id="{5094D1E7-7B9C-4F8E-93BA-51098193B2A0}"/>
              </a:ext>
            </a:extLst>
          </p:cNvPr>
          <p:cNvSpPr txBox="1">
            <a:spLocks/>
          </p:cNvSpPr>
          <p:nvPr/>
        </p:nvSpPr>
        <p:spPr>
          <a:xfrm>
            <a:off x="1828801" y="1371600"/>
            <a:ext cx="8074867"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Project Prioritization</a:t>
            </a:r>
          </a:p>
          <a:p>
            <a:pPr lvl="1"/>
            <a:endParaRPr lang="en-US" dirty="0"/>
          </a:p>
        </p:txBody>
      </p:sp>
      <p:graphicFrame>
        <p:nvGraphicFramePr>
          <p:cNvPr id="8" name="Chart 7">
            <a:extLst>
              <a:ext uri="{FF2B5EF4-FFF2-40B4-BE49-F238E27FC236}">
                <a16:creationId xmlns:a16="http://schemas.microsoft.com/office/drawing/2014/main" id="{F3803728-516E-4F75-812B-E6E4C2BE9883}"/>
              </a:ext>
            </a:extLst>
          </p:cNvPr>
          <p:cNvGraphicFramePr>
            <a:graphicFrameLocks/>
          </p:cNvGraphicFramePr>
          <p:nvPr>
            <p:extLst>
              <p:ext uri="{D42A27DB-BD31-4B8C-83A1-F6EECF244321}">
                <p14:modId xmlns:p14="http://schemas.microsoft.com/office/powerpoint/2010/main" val="2149605479"/>
              </p:ext>
            </p:extLst>
          </p:nvPr>
        </p:nvGraphicFramePr>
        <p:xfrm>
          <a:off x="1676400" y="1905000"/>
          <a:ext cx="49530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4440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D425-D4CA-4F7E-97CB-861C6C4A226B}"/>
              </a:ext>
            </a:extLst>
          </p:cNvPr>
          <p:cNvSpPr>
            <a:spLocks noGrp="1"/>
          </p:cNvSpPr>
          <p:nvPr>
            <p:ph type="title"/>
          </p:nvPr>
        </p:nvSpPr>
        <p:spPr/>
        <p:txBody>
          <a:bodyPr/>
          <a:lstStyle/>
          <a:p>
            <a:r>
              <a:rPr lang="en-US" dirty="0"/>
              <a:t>Communication &amp; Meetings</a:t>
            </a:r>
          </a:p>
        </p:txBody>
      </p:sp>
      <p:sp>
        <p:nvSpPr>
          <p:cNvPr id="3" name="Content Placeholder 2">
            <a:extLst>
              <a:ext uri="{FF2B5EF4-FFF2-40B4-BE49-F238E27FC236}">
                <a16:creationId xmlns:a16="http://schemas.microsoft.com/office/drawing/2014/main" id="{81CDFA5B-C2F9-4A6C-AFCC-7D715CDB123D}"/>
              </a:ext>
            </a:extLst>
          </p:cNvPr>
          <p:cNvSpPr>
            <a:spLocks noGrp="1"/>
          </p:cNvSpPr>
          <p:nvPr>
            <p:ph idx="1"/>
          </p:nvPr>
        </p:nvSpPr>
        <p:spPr>
          <a:xfrm>
            <a:off x="1600200" y="1143001"/>
            <a:ext cx="8534400" cy="4958465"/>
          </a:xfrm>
        </p:spPr>
        <p:txBody>
          <a:bodyPr/>
          <a:lstStyle/>
          <a:p>
            <a:r>
              <a:rPr lang="en-US" dirty="0"/>
              <a:t>Key Takeaways: </a:t>
            </a:r>
          </a:p>
          <a:p>
            <a:pPr lvl="1"/>
            <a:r>
              <a:rPr lang="en-US" dirty="0"/>
              <a:t>Nearly 75% of respondents reported Excellent or Good communication from TDOT and the RPO</a:t>
            </a:r>
          </a:p>
          <a:p>
            <a:pPr lvl="1"/>
            <a:r>
              <a:rPr lang="en-US" dirty="0"/>
              <a:t>Over 95% of respondents find the content presented at meetings useful for supporting rural transportation issues</a:t>
            </a:r>
          </a:p>
          <a:p>
            <a:pPr lvl="1"/>
            <a:r>
              <a:rPr lang="en-US" dirty="0"/>
              <a:t>Preferred meeting format: </a:t>
            </a:r>
          </a:p>
        </p:txBody>
      </p:sp>
      <p:pic>
        <p:nvPicPr>
          <p:cNvPr id="3075" name="Picture 3">
            <a:extLst>
              <a:ext uri="{FF2B5EF4-FFF2-40B4-BE49-F238E27FC236}">
                <a16:creationId xmlns:a16="http://schemas.microsoft.com/office/drawing/2014/main" id="{557E44AA-E0C8-428F-AC4B-CD2817067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67076"/>
            <a:ext cx="6858000" cy="289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9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8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9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76363"/>
            <a:ext cx="9144000" cy="2521594"/>
          </a:xfrm>
        </p:spPr>
        <p:txBody>
          <a:bodyPr>
            <a:normAutofit fontScale="90000"/>
          </a:bodyPr>
          <a:lstStyle/>
          <a:p>
            <a:r>
              <a:rPr lang="en-US" sz="6500" dirty="0">
                <a:cs typeface="Calibri Light"/>
              </a:rPr>
              <a:t>Technical Committee</a:t>
            </a:r>
            <a:br>
              <a:rPr lang="en-US" sz="6500" dirty="0">
                <a:cs typeface="Calibri Light"/>
              </a:rPr>
            </a:br>
            <a:r>
              <a:rPr lang="en-US" sz="6500" dirty="0">
                <a:cs typeface="Calibri Light"/>
              </a:rPr>
              <a:t>Call to Order/Roll Call</a:t>
            </a:r>
            <a:br>
              <a:rPr lang="en-US" sz="6500" dirty="0">
                <a:cs typeface="Calibri Light"/>
              </a:rPr>
            </a:br>
            <a:r>
              <a:rPr lang="en-US" sz="6500" dirty="0">
                <a:cs typeface="Calibri Light"/>
              </a:rPr>
              <a:t>Chairman Dan Evans</a:t>
            </a:r>
          </a:p>
        </p:txBody>
      </p:sp>
      <p:sp>
        <p:nvSpPr>
          <p:cNvPr id="3" name="Subtitle 2"/>
          <p:cNvSpPr>
            <a:spLocks noGrp="1"/>
          </p:cNvSpPr>
          <p:nvPr>
            <p:ph type="subTitle" idx="1"/>
          </p:nvPr>
        </p:nvSpPr>
        <p:spPr>
          <a:xfrm>
            <a:off x="1524000" y="4617728"/>
            <a:ext cx="9144000" cy="944339"/>
          </a:xfrm>
        </p:spPr>
        <p:txBody>
          <a:bodyPr vert="horz" lIns="91440" tIns="45720" rIns="91440" bIns="45720" rtlCol="0">
            <a:normAutofit/>
          </a:bodyPr>
          <a:lstStyle/>
          <a:p>
            <a:r>
              <a:rPr lang="en-US" dirty="0">
                <a:cs typeface="Calibri"/>
              </a:rPr>
              <a:t>If you are joining us virtually, please turn on your mic for roll call. </a:t>
            </a:r>
            <a:endParaRPr lang="en-US" dirty="0"/>
          </a:p>
        </p:txBody>
      </p:sp>
      <p:cxnSp>
        <p:nvCxnSpPr>
          <p:cNvPr id="161" name="Straight Connector 9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925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DD6D-D1DA-4A72-9BC5-061EA6CFE757}"/>
              </a:ext>
            </a:extLst>
          </p:cNvPr>
          <p:cNvSpPr>
            <a:spLocks noGrp="1"/>
          </p:cNvSpPr>
          <p:nvPr>
            <p:ph type="title"/>
          </p:nvPr>
        </p:nvSpPr>
        <p:spPr/>
        <p:txBody>
          <a:bodyPr/>
          <a:lstStyle/>
          <a:p>
            <a:r>
              <a:rPr lang="en-US" dirty="0"/>
              <a:t>Planning Efforts and Grants</a:t>
            </a:r>
          </a:p>
        </p:txBody>
      </p:sp>
      <p:pic>
        <p:nvPicPr>
          <p:cNvPr id="7169" name="Picture 1">
            <a:extLst>
              <a:ext uri="{FF2B5EF4-FFF2-40B4-BE49-F238E27FC236}">
                <a16:creationId xmlns:a16="http://schemas.microsoft.com/office/drawing/2014/main" id="{1B686493-691D-4DF3-B7A0-FBD575876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1257278"/>
            <a:ext cx="7118982" cy="453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716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DD6D-D1DA-4A72-9BC5-061EA6CFE757}"/>
              </a:ext>
            </a:extLst>
          </p:cNvPr>
          <p:cNvSpPr>
            <a:spLocks noGrp="1"/>
          </p:cNvSpPr>
          <p:nvPr>
            <p:ph type="title"/>
          </p:nvPr>
        </p:nvSpPr>
        <p:spPr/>
        <p:txBody>
          <a:bodyPr/>
          <a:lstStyle/>
          <a:p>
            <a:r>
              <a:rPr lang="en-US" dirty="0"/>
              <a:t>Planning Efforts and Grants</a:t>
            </a:r>
          </a:p>
        </p:txBody>
      </p:sp>
      <p:graphicFrame>
        <p:nvGraphicFramePr>
          <p:cNvPr id="5" name="Chart 4">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674000807"/>
              </p:ext>
            </p:extLst>
          </p:nvPr>
        </p:nvGraphicFramePr>
        <p:xfrm>
          <a:off x="2205990" y="1245870"/>
          <a:ext cx="8157210" cy="4621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5753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92D4-6FF9-4AD5-8F0A-957DD065F68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A1E66DD-DC87-4467-954F-0B861BFAC8DA}"/>
              </a:ext>
            </a:extLst>
          </p:cNvPr>
          <p:cNvSpPr>
            <a:spLocks noGrp="1"/>
          </p:cNvSpPr>
          <p:nvPr>
            <p:ph idx="1"/>
          </p:nvPr>
        </p:nvSpPr>
        <p:spPr/>
        <p:txBody>
          <a:bodyPr/>
          <a:lstStyle/>
          <a:p>
            <a:r>
              <a:rPr lang="en-US" dirty="0"/>
              <a:t>Progress involving locals in transportation planning</a:t>
            </a:r>
          </a:p>
          <a:p>
            <a:r>
              <a:rPr lang="en-US" dirty="0"/>
              <a:t>Opportunities for ongoing education for both new and seasoned stakeholders</a:t>
            </a:r>
          </a:p>
          <a:p>
            <a:r>
              <a:rPr lang="en-US" dirty="0"/>
              <a:t>Continue working with local officials to establish understanding of project prioritization process</a:t>
            </a:r>
          </a:p>
          <a:p>
            <a:r>
              <a:rPr lang="en-US" dirty="0"/>
              <a:t>Change takes time: </a:t>
            </a:r>
          </a:p>
          <a:p>
            <a:pPr lvl="1"/>
            <a:r>
              <a:rPr lang="en-US" sz="2400" dirty="0"/>
              <a:t>Some comments point to things that have changed significantly over the last 5 years</a:t>
            </a:r>
          </a:p>
          <a:p>
            <a:pPr lvl="1"/>
            <a:r>
              <a:rPr lang="en-US" sz="2400" dirty="0"/>
              <a:t>Not all local officials are aware</a:t>
            </a:r>
          </a:p>
          <a:p>
            <a:r>
              <a:rPr lang="en-US" dirty="0"/>
              <a:t>Continue to solicit feedback</a:t>
            </a:r>
          </a:p>
          <a:p>
            <a:pPr lvl="1"/>
            <a:endParaRPr lang="en-US" dirty="0"/>
          </a:p>
        </p:txBody>
      </p:sp>
    </p:spTree>
    <p:extLst>
      <p:ext uri="{BB962C8B-B14F-4D97-AF65-F5344CB8AC3E}">
        <p14:creationId xmlns:p14="http://schemas.microsoft.com/office/powerpoint/2010/main" val="3138136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DD6D-D1DA-4A72-9BC5-061EA6CFE757}"/>
              </a:ext>
            </a:extLst>
          </p:cNvPr>
          <p:cNvSpPr>
            <a:spLocks noGrp="1"/>
          </p:cNvSpPr>
          <p:nvPr>
            <p:ph type="title"/>
          </p:nvPr>
        </p:nvSpPr>
        <p:spPr/>
        <p:txBody>
          <a:bodyPr/>
          <a:lstStyle/>
          <a:p>
            <a:r>
              <a:rPr lang="en-US" dirty="0"/>
              <a:t>How are we going to respond?</a:t>
            </a:r>
          </a:p>
        </p:txBody>
      </p:sp>
      <p:sp>
        <p:nvSpPr>
          <p:cNvPr id="3" name="Content Placeholder 2">
            <a:extLst>
              <a:ext uri="{FF2B5EF4-FFF2-40B4-BE49-F238E27FC236}">
                <a16:creationId xmlns:a16="http://schemas.microsoft.com/office/drawing/2014/main" id="{202CED33-4CFB-4F83-B25C-36A7141B571D}"/>
              </a:ext>
            </a:extLst>
          </p:cNvPr>
          <p:cNvSpPr>
            <a:spLocks noGrp="1"/>
          </p:cNvSpPr>
          <p:nvPr>
            <p:ph idx="1"/>
          </p:nvPr>
        </p:nvSpPr>
        <p:spPr/>
        <p:txBody>
          <a:bodyPr>
            <a:normAutofit/>
          </a:bodyPr>
          <a:lstStyle/>
          <a:p>
            <a:r>
              <a:rPr lang="en-US" dirty="0"/>
              <a:t>Identified opportunities for ongoing education:</a:t>
            </a:r>
          </a:p>
          <a:p>
            <a:pPr lvl="1"/>
            <a:r>
              <a:rPr lang="en-US" sz="2400" dirty="0"/>
              <a:t>RPO 101: Developing quarterly newsletter aimed at local officials</a:t>
            </a:r>
          </a:p>
          <a:p>
            <a:pPr lvl="1"/>
            <a:r>
              <a:rPr lang="en-US" sz="2400" dirty="0"/>
              <a:t>Project Prioritization: Overview presentation at Fall 2021 meetings</a:t>
            </a:r>
          </a:p>
          <a:p>
            <a:pPr lvl="1"/>
            <a:r>
              <a:rPr lang="en-US" sz="2400" dirty="0"/>
              <a:t>Grants: CTPG Webinar in November, updated fact sheets, past grants are all available on website</a:t>
            </a:r>
          </a:p>
          <a:p>
            <a:r>
              <a:rPr lang="en-US" dirty="0"/>
              <a:t>Communication</a:t>
            </a:r>
          </a:p>
          <a:p>
            <a:pPr lvl="1"/>
            <a:r>
              <a:rPr lang="en-US" sz="2400" dirty="0"/>
              <a:t>Share information through RPO Coordinators</a:t>
            </a:r>
          </a:p>
          <a:p>
            <a:pPr lvl="1"/>
            <a:r>
              <a:rPr lang="en-US" sz="2400" dirty="0"/>
              <a:t>Internal involvement beyond Long Range Planning Division in rural communities</a:t>
            </a:r>
          </a:p>
          <a:p>
            <a:pPr lvl="1"/>
            <a:endParaRPr lang="en-US" dirty="0"/>
          </a:p>
        </p:txBody>
      </p:sp>
    </p:spTree>
    <p:extLst>
      <p:ext uri="{BB962C8B-B14F-4D97-AF65-F5344CB8AC3E}">
        <p14:creationId xmlns:p14="http://schemas.microsoft.com/office/powerpoint/2010/main" val="3865832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87BC-0178-4764-AC82-31184E1EDD22}"/>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615259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able&#10;&#10;Description automatically generated">
            <a:extLst>
              <a:ext uri="{FF2B5EF4-FFF2-40B4-BE49-F238E27FC236}">
                <a16:creationId xmlns:a16="http://schemas.microsoft.com/office/drawing/2014/main" id="{587741BF-A9DF-4F20-840B-B4972BA2B8E2}"/>
              </a:ext>
            </a:extLst>
          </p:cNvPr>
          <p:cNvPicPr>
            <a:picLocks noChangeAspect="1"/>
          </p:cNvPicPr>
          <p:nvPr/>
        </p:nvPicPr>
        <p:blipFill>
          <a:blip r:embed="rId2"/>
          <a:stretch>
            <a:fillRect/>
          </a:stretch>
        </p:blipFill>
        <p:spPr>
          <a:xfrm>
            <a:off x="2779889" y="643466"/>
            <a:ext cx="6632222" cy="5571067"/>
          </a:xfrm>
          <a:prstGeom prst="rect">
            <a:avLst/>
          </a:prstGeom>
        </p:spPr>
      </p:pic>
    </p:spTree>
    <p:extLst>
      <p:ext uri="{BB962C8B-B14F-4D97-AF65-F5344CB8AC3E}">
        <p14:creationId xmlns:p14="http://schemas.microsoft.com/office/powerpoint/2010/main" val="1049592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8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9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76363"/>
            <a:ext cx="9144000" cy="2521594"/>
          </a:xfrm>
        </p:spPr>
        <p:txBody>
          <a:bodyPr>
            <a:normAutofit/>
          </a:bodyPr>
          <a:lstStyle/>
          <a:p>
            <a:r>
              <a:rPr lang="en-US" sz="6500" dirty="0">
                <a:cs typeface="Calibri Light"/>
              </a:rPr>
              <a:t>Thank you so much for joining us today! </a:t>
            </a:r>
            <a:endParaRPr lang="en-US" dirty="0"/>
          </a:p>
        </p:txBody>
      </p:sp>
      <p:sp>
        <p:nvSpPr>
          <p:cNvPr id="3" name="Subtitle 2"/>
          <p:cNvSpPr>
            <a:spLocks noGrp="1"/>
          </p:cNvSpPr>
          <p:nvPr>
            <p:ph type="subTitle" idx="1"/>
          </p:nvPr>
        </p:nvSpPr>
        <p:spPr>
          <a:xfrm>
            <a:off x="1524000" y="4617728"/>
            <a:ext cx="9144000" cy="944339"/>
          </a:xfrm>
        </p:spPr>
        <p:txBody>
          <a:bodyPr vert="horz" lIns="91440" tIns="45720" rIns="91440" bIns="45720" rtlCol="0" anchor="t">
            <a:normAutofit/>
          </a:bodyPr>
          <a:lstStyle/>
          <a:p>
            <a:r>
              <a:rPr lang="en-US" dirty="0">
                <a:cs typeface="Calibri"/>
              </a:rPr>
              <a:t>Lunch will be provided in the kitchenette.</a:t>
            </a:r>
          </a:p>
        </p:txBody>
      </p:sp>
      <p:cxnSp>
        <p:nvCxnSpPr>
          <p:cNvPr id="161" name="Straight Connector 9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94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8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9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76363"/>
            <a:ext cx="9144000" cy="2521594"/>
          </a:xfrm>
        </p:spPr>
        <p:txBody>
          <a:bodyPr>
            <a:normAutofit fontScale="90000"/>
          </a:bodyPr>
          <a:lstStyle/>
          <a:p>
            <a:r>
              <a:rPr lang="en-US" sz="6500" dirty="0">
                <a:cs typeface="Calibri Light"/>
              </a:rPr>
              <a:t>Approval of Previous Minutes</a:t>
            </a:r>
            <a:br>
              <a:rPr lang="en-US" sz="6500" dirty="0">
                <a:cs typeface="Calibri Light"/>
              </a:rPr>
            </a:br>
            <a:r>
              <a:rPr lang="en-US" sz="6500" dirty="0">
                <a:cs typeface="Calibri Light"/>
              </a:rPr>
              <a:t>Executive Board and TCC</a:t>
            </a:r>
          </a:p>
        </p:txBody>
      </p:sp>
      <p:sp>
        <p:nvSpPr>
          <p:cNvPr id="3" name="Subtitle 2"/>
          <p:cNvSpPr>
            <a:spLocks noGrp="1"/>
          </p:cNvSpPr>
          <p:nvPr>
            <p:ph type="subTitle" idx="1"/>
          </p:nvPr>
        </p:nvSpPr>
        <p:spPr>
          <a:xfrm>
            <a:off x="1524000" y="4617728"/>
            <a:ext cx="9144000" cy="944339"/>
          </a:xfrm>
        </p:spPr>
        <p:txBody>
          <a:bodyPr vert="horz" lIns="91440" tIns="45720" rIns="91440" bIns="45720" rtlCol="0">
            <a:normAutofit/>
          </a:bodyPr>
          <a:lstStyle/>
          <a:p>
            <a:r>
              <a:rPr lang="en-US" dirty="0">
                <a:cs typeface="Calibri"/>
              </a:rPr>
              <a:t>If you are joining us virtually, please turn on </a:t>
            </a:r>
          </a:p>
          <a:p>
            <a:r>
              <a:rPr lang="en-US" dirty="0">
                <a:cs typeface="Calibri"/>
              </a:rPr>
              <a:t>your mic for approval of minutes.</a:t>
            </a:r>
            <a:endParaRPr lang="en-US" dirty="0"/>
          </a:p>
        </p:txBody>
      </p:sp>
      <p:cxnSp>
        <p:nvCxnSpPr>
          <p:cNvPr id="161" name="Straight Connector 9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00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able&#10;&#10;Description automatically generated">
            <a:extLst>
              <a:ext uri="{FF2B5EF4-FFF2-40B4-BE49-F238E27FC236}">
                <a16:creationId xmlns:a16="http://schemas.microsoft.com/office/drawing/2014/main" id="{587741BF-A9DF-4F20-840B-B4972BA2B8E2}"/>
              </a:ext>
            </a:extLst>
          </p:cNvPr>
          <p:cNvPicPr>
            <a:picLocks noChangeAspect="1"/>
          </p:cNvPicPr>
          <p:nvPr/>
        </p:nvPicPr>
        <p:blipFill>
          <a:blip r:embed="rId2"/>
          <a:stretch>
            <a:fillRect/>
          </a:stretch>
        </p:blipFill>
        <p:spPr>
          <a:xfrm>
            <a:off x="2779889" y="643466"/>
            <a:ext cx="6632222" cy="5571067"/>
          </a:xfrm>
          <a:prstGeom prst="rect">
            <a:avLst/>
          </a:prstGeom>
        </p:spPr>
      </p:pic>
    </p:spTree>
    <p:extLst>
      <p:ext uri="{BB962C8B-B14F-4D97-AF65-F5344CB8AC3E}">
        <p14:creationId xmlns:p14="http://schemas.microsoft.com/office/powerpoint/2010/main" val="260904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AF08-CD31-4BD1-B7A4-2BE633553DCA}"/>
              </a:ext>
            </a:extLst>
          </p:cNvPr>
          <p:cNvSpPr>
            <a:spLocks noGrp="1"/>
          </p:cNvSpPr>
          <p:nvPr>
            <p:ph type="ctrTitle"/>
          </p:nvPr>
        </p:nvSpPr>
        <p:spPr>
          <a:xfrm>
            <a:off x="1561708" y="2221361"/>
            <a:ext cx="9068586" cy="1661533"/>
          </a:xfrm>
        </p:spPr>
        <p:txBody>
          <a:bodyPr/>
          <a:lstStyle/>
          <a:p>
            <a:r>
              <a:rPr lang="en-US" sz="6000" cap="none"/>
              <a:t>Southeast RPO Updates</a:t>
            </a:r>
            <a:endParaRPr lang="en-US" sz="6000"/>
          </a:p>
        </p:txBody>
      </p:sp>
      <p:sp>
        <p:nvSpPr>
          <p:cNvPr id="3" name="Subtitle 2">
            <a:extLst>
              <a:ext uri="{FF2B5EF4-FFF2-40B4-BE49-F238E27FC236}">
                <a16:creationId xmlns:a16="http://schemas.microsoft.com/office/drawing/2014/main" id="{E385E2CE-8B9A-4145-AC2C-BAE3F93C2AFB}"/>
              </a:ext>
            </a:extLst>
          </p:cNvPr>
          <p:cNvSpPr>
            <a:spLocks noGrp="1"/>
          </p:cNvSpPr>
          <p:nvPr>
            <p:ph type="subTitle" idx="1"/>
          </p:nvPr>
        </p:nvSpPr>
        <p:spPr>
          <a:xfrm>
            <a:off x="1562100" y="4003696"/>
            <a:ext cx="9070848" cy="1182030"/>
          </a:xfrm>
        </p:spPr>
        <p:txBody>
          <a:bodyPr vert="horz" lIns="91440" tIns="45720" rIns="91440" bIns="45720" rtlCol="0" anchor="t">
            <a:noAutofit/>
          </a:bodyPr>
          <a:lstStyle/>
          <a:p>
            <a:r>
              <a:rPr lang="en-US" sz="2000" dirty="0"/>
              <a:t>SOUTHEAST TENNESSEE </a:t>
            </a:r>
            <a:r>
              <a:rPr lang="en-US" sz="2000"/>
              <a:t>DEVELOPMENT DISTRICT</a:t>
            </a:r>
            <a:endParaRPr lang="en-US" sz="2000" dirty="0"/>
          </a:p>
          <a:p>
            <a:r>
              <a:rPr lang="en-US" sz="2000"/>
              <a:t>SARAH MURRAY | RPO COORDINATOR</a:t>
            </a:r>
            <a:endParaRPr lang="en-US" sz="2000" dirty="0"/>
          </a:p>
          <a:p>
            <a:r>
              <a:rPr lang="en-US" sz="2000"/>
              <a:t>NOVEMBER 18TH, 2021</a:t>
            </a:r>
            <a:endParaRPr lang="en-US" dirty="0"/>
          </a:p>
        </p:txBody>
      </p:sp>
    </p:spTree>
    <p:extLst>
      <p:ext uri="{BB962C8B-B14F-4D97-AF65-F5344CB8AC3E}">
        <p14:creationId xmlns:p14="http://schemas.microsoft.com/office/powerpoint/2010/main" val="106999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6990CDEC-5473-4364-BFE9-84057805337B}"/>
              </a:ext>
            </a:extLst>
          </p:cNvPr>
          <p:cNvSpPr>
            <a:spLocks noGrp="1"/>
          </p:cNvSpPr>
          <p:nvPr>
            <p:ph type="title"/>
          </p:nvPr>
        </p:nvSpPr>
        <p:spPr>
          <a:xfrm>
            <a:off x="687754" y="875324"/>
            <a:ext cx="3536510" cy="5093520"/>
          </a:xfrm>
        </p:spPr>
        <p:txBody>
          <a:bodyPr>
            <a:normAutofit/>
          </a:bodyPr>
          <a:lstStyle/>
          <a:p>
            <a:pPr algn="ctr"/>
            <a:r>
              <a:rPr lang="en-US" sz="4400"/>
              <a:t>Rural Regional Transportation Plan</a:t>
            </a:r>
          </a:p>
        </p:txBody>
      </p:sp>
      <p:sp>
        <p:nvSpPr>
          <p:cNvPr id="46" name="Rectangle 45">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170EB4FE-F05C-4C6D-89F2-3655EE686549}"/>
              </a:ext>
            </a:extLst>
          </p:cNvPr>
          <p:cNvSpPr>
            <a:spLocks noGrp="1"/>
          </p:cNvSpPr>
          <p:nvPr>
            <p:ph idx="1"/>
          </p:nvPr>
        </p:nvSpPr>
        <p:spPr>
          <a:xfrm>
            <a:off x="5496709" y="689575"/>
            <a:ext cx="5647076" cy="5094563"/>
          </a:xfrm>
        </p:spPr>
        <p:txBody>
          <a:bodyPr vert="horz" lIns="91440" tIns="45720" rIns="91440" bIns="45720" rtlCol="0" anchor="ctr">
            <a:normAutofit/>
          </a:bodyPr>
          <a:lstStyle/>
          <a:p>
            <a:pPr>
              <a:buFont typeface="Wingdings" pitchFamily="18" charset="0"/>
              <a:buChar char="§"/>
            </a:pPr>
            <a:r>
              <a:rPr lang="en-US" sz="2000" dirty="0"/>
              <a:t>Draft is in progress</a:t>
            </a:r>
          </a:p>
          <a:p>
            <a:pPr>
              <a:buClr>
                <a:srgbClr val="262626"/>
              </a:buClr>
              <a:buFont typeface="Wingdings" pitchFamily="18" charset="0"/>
              <a:buChar char="§"/>
            </a:pPr>
            <a:r>
              <a:rPr lang="en-US" sz="2000" dirty="0"/>
              <a:t>Currently gathering photos throughout the region to add to the plan</a:t>
            </a:r>
          </a:p>
          <a:p>
            <a:pPr>
              <a:buClr>
                <a:srgbClr val="262626"/>
              </a:buClr>
              <a:buFont typeface="Wingdings" pitchFamily="18" charset="0"/>
              <a:buChar char="§"/>
            </a:pPr>
            <a:r>
              <a:rPr lang="en-US" sz="2000" dirty="0"/>
              <a:t>Set to be reviewed next year</a:t>
            </a:r>
          </a:p>
          <a:p>
            <a:pPr marL="0" indent="0">
              <a:buClr>
                <a:srgbClr val="262626"/>
              </a:buClr>
              <a:buNone/>
            </a:pPr>
            <a:endParaRPr lang="en-US" sz="2000" dirty="0"/>
          </a:p>
          <a:p>
            <a:pPr>
              <a:buClr>
                <a:srgbClr val="262626"/>
              </a:buClr>
              <a:buFont typeface="Wingdings" pitchFamily="18" charset="0"/>
              <a:buChar char="§"/>
            </a:pPr>
            <a:r>
              <a:rPr lang="en-US" sz="2000" dirty="0"/>
              <a:t>For examples of other RPO RRTP's please follow the link below:</a:t>
            </a:r>
          </a:p>
          <a:p>
            <a:pPr marL="0" indent="0">
              <a:buClr>
                <a:srgbClr val="262626"/>
              </a:buClr>
              <a:buNone/>
            </a:pPr>
            <a:r>
              <a:rPr lang="en-US" sz="2000" dirty="0">
                <a:ea typeface="+mn-lt"/>
                <a:cs typeface="+mn-lt"/>
                <a:hlinkClick r:id="rId2"/>
              </a:rPr>
              <a:t>https://www.tn.gov/tdot/long-range-planning-home/longrange-oct/rural-regional-transportation-plans.html</a:t>
            </a:r>
            <a:r>
              <a:rPr lang="en-US" sz="2000" dirty="0">
                <a:ea typeface="+mn-lt"/>
                <a:cs typeface="+mn-lt"/>
              </a:rPr>
              <a:t> </a:t>
            </a:r>
            <a:endParaRPr lang="en-US" sz="2000" dirty="0"/>
          </a:p>
        </p:txBody>
      </p:sp>
    </p:spTree>
    <p:extLst>
      <p:ext uri="{BB962C8B-B14F-4D97-AF65-F5344CB8AC3E}">
        <p14:creationId xmlns:p14="http://schemas.microsoft.com/office/powerpoint/2010/main" val="132863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6990CDEC-5473-4364-BFE9-84057805337B}"/>
              </a:ext>
            </a:extLst>
          </p:cNvPr>
          <p:cNvSpPr>
            <a:spLocks noGrp="1"/>
          </p:cNvSpPr>
          <p:nvPr>
            <p:ph type="title"/>
          </p:nvPr>
        </p:nvSpPr>
        <p:spPr>
          <a:xfrm>
            <a:off x="573409" y="559477"/>
            <a:ext cx="3765200" cy="5709931"/>
          </a:xfrm>
        </p:spPr>
        <p:txBody>
          <a:bodyPr>
            <a:normAutofit/>
          </a:bodyPr>
          <a:lstStyle/>
          <a:p>
            <a:pPr algn="ctr"/>
            <a:r>
              <a:rPr lang="en-US"/>
              <a:t>Grants</a:t>
            </a:r>
          </a:p>
        </p:txBody>
      </p:sp>
      <p:sp>
        <p:nvSpPr>
          <p:cNvPr id="37" name="Rectangle 36">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28" name="Content Placeholder 2">
            <a:extLst>
              <a:ext uri="{FF2B5EF4-FFF2-40B4-BE49-F238E27FC236}">
                <a16:creationId xmlns:a16="http://schemas.microsoft.com/office/drawing/2014/main" id="{3FE5A933-3272-41F7-9DEB-FEE0A3058150}"/>
              </a:ext>
            </a:extLst>
          </p:cNvPr>
          <p:cNvGraphicFramePr>
            <a:graphicFrameLocks noGrp="1"/>
          </p:cNvGraphicFramePr>
          <p:nvPr>
            <p:ph idx="1"/>
            <p:extLst>
              <p:ext uri="{D42A27DB-BD31-4B8C-83A1-F6EECF244321}">
                <p14:modId xmlns:p14="http://schemas.microsoft.com/office/powerpoint/2010/main" val="118976194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86315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3.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F9A6ACFC-378E-4F0B-88D1-0A1FE137011B}" vid="{A70609BF-3CD6-441D-9EDC-0F1EC4CCCF5D}"/>
    </a:ext>
  </a:extLst>
</a:theme>
</file>

<file path=ppt/theme/theme4.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4F8612342E6D4D81504EC53342C9C0" ma:contentTypeVersion="13" ma:contentTypeDescription="Create a new document." ma:contentTypeScope="" ma:versionID="50c9933aa7c106481ff0125e88505234">
  <xsd:schema xmlns:xsd="http://www.w3.org/2001/XMLSchema" xmlns:xs="http://www.w3.org/2001/XMLSchema" xmlns:p="http://schemas.microsoft.com/office/2006/metadata/properties" xmlns:ns2="42cfdad3-3d3a-42b3-9405-886a533cb72d" xmlns:ns3="361ed1a8-896c-4138-88e6-cd737cf46e8a" targetNamespace="http://schemas.microsoft.com/office/2006/metadata/properties" ma:root="true" ma:fieldsID="af56054892e5539397d82c4c63ef8030" ns2:_="" ns3:_="">
    <xsd:import namespace="42cfdad3-3d3a-42b3-9405-886a533cb72d"/>
    <xsd:import namespace="361ed1a8-896c-4138-88e6-cd737cf46e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Details" minOccurs="0"/>
                <xsd:element ref="ns3:SharedWithUser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fdad3-3d3a-42b3-9405-886a533cb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1ed1a8-896c-4138-88e6-cd737cf46e8a"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B1BC45-3B79-4889-B51C-88054F855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cfdad3-3d3a-42b3-9405-886a533cb72d"/>
    <ds:schemaRef ds:uri="361ed1a8-896c-4138-88e6-cd737cf46e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0009B-82AC-473A-8183-1A4005379637}">
  <ds:schemaRefs>
    <ds:schemaRef ds:uri="http://schemas.microsoft.com/sharepoint/v3/contenttype/forms"/>
  </ds:schemaRefs>
</ds:datastoreItem>
</file>

<file path=customXml/itemProps3.xml><?xml version="1.0" encoding="utf-8"?>
<ds:datastoreItem xmlns:ds="http://schemas.openxmlformats.org/officeDocument/2006/customXml" ds:itemID="{A3A06E35-3A6C-4284-8A5E-666BA895E47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154</TotalTime>
  <Words>3054</Words>
  <Application>Microsoft Office PowerPoint</Application>
  <PresentationFormat>Widescreen</PresentationFormat>
  <Paragraphs>254</Paragraphs>
  <Slides>46</Slides>
  <Notes>21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46</vt:i4>
      </vt:variant>
    </vt:vector>
  </HeadingPairs>
  <TitlesOfParts>
    <vt:vector size="60" baseType="lpstr">
      <vt:lpstr>Arial</vt:lpstr>
      <vt:lpstr>Calibri</vt:lpstr>
      <vt:lpstr>Calibri Light</vt:lpstr>
      <vt:lpstr>Garamond</vt:lpstr>
      <vt:lpstr>Open Sans</vt:lpstr>
      <vt:lpstr>PermianSlabSerifTypeface</vt:lpstr>
      <vt:lpstr>Segoe UI</vt:lpstr>
      <vt:lpstr>Times New Roman</vt:lpstr>
      <vt:lpstr>Wingdings</vt:lpstr>
      <vt:lpstr>Wingdings,Sans-Serif</vt:lpstr>
      <vt:lpstr>Office Theme</vt:lpstr>
      <vt:lpstr>Savon</vt:lpstr>
      <vt:lpstr>PowerPoint B</vt:lpstr>
      <vt:lpstr>PowerPoint B</vt:lpstr>
      <vt:lpstr>Welcome to the Southeast RPO Fall Meeting</vt:lpstr>
      <vt:lpstr>PowerPoint Presentation</vt:lpstr>
      <vt:lpstr>Executive Board Call to Order/Roll Call Chairman Bill James</vt:lpstr>
      <vt:lpstr>Technical Committee Call to Order/Roll Call Chairman Dan Evans</vt:lpstr>
      <vt:lpstr>Approval of Previous Minutes Executive Board and TCC</vt:lpstr>
      <vt:lpstr>PowerPoint Presentation</vt:lpstr>
      <vt:lpstr>Southeast RPO Updates</vt:lpstr>
      <vt:lpstr>Rural Regional Transportation Plan</vt:lpstr>
      <vt:lpstr>Grants</vt:lpstr>
      <vt:lpstr>Rural Planning Intiative Grants (RuPI) </vt:lpstr>
      <vt:lpstr>State Industrial Access (SIA)</vt:lpstr>
      <vt:lpstr>Multimodal Access Grant (MMAG)</vt:lpstr>
      <vt:lpstr>Traffic Signal Modernization Program (TSMP)</vt:lpstr>
      <vt:lpstr>Transportation Alternatives Program (TAP)</vt:lpstr>
      <vt:lpstr>Community Transportation Planning Grant (CTPG)</vt:lpstr>
      <vt:lpstr>Other Updates &amp; Questions</vt:lpstr>
      <vt:lpstr>Thank you!</vt:lpstr>
      <vt:lpstr>PowerPoint Presentation</vt:lpstr>
      <vt:lpstr>Project Ranking 101</vt:lpstr>
      <vt:lpstr>WHY?</vt:lpstr>
      <vt:lpstr>Timeline</vt:lpstr>
      <vt:lpstr>Criteria Weight</vt:lpstr>
      <vt:lpstr>Process (January – April)</vt:lpstr>
      <vt:lpstr>Comprehensive Multimodal Program</vt:lpstr>
      <vt:lpstr>Contacts – Region 2</vt:lpstr>
      <vt:lpstr>PowerPoint Presentation</vt:lpstr>
      <vt:lpstr>TDOT Prioritization Southeast RPO</vt:lpstr>
      <vt:lpstr>PowerPoint Presentation</vt:lpstr>
      <vt:lpstr>PowerPoint Presentation</vt:lpstr>
      <vt:lpstr>PowerPoint Presentation</vt:lpstr>
      <vt:lpstr>RPO Progress Survey</vt:lpstr>
      <vt:lpstr>Overview</vt:lpstr>
      <vt:lpstr>Overview</vt:lpstr>
      <vt:lpstr>Overview</vt:lpstr>
      <vt:lpstr>Background</vt:lpstr>
      <vt:lpstr>Background</vt:lpstr>
      <vt:lpstr>Effectiveness</vt:lpstr>
      <vt:lpstr>Effectiveness</vt:lpstr>
      <vt:lpstr>Communication &amp; Meetings</vt:lpstr>
      <vt:lpstr>Planning Efforts and Grants</vt:lpstr>
      <vt:lpstr>Planning Efforts and Grants</vt:lpstr>
      <vt:lpstr>Conclusion</vt:lpstr>
      <vt:lpstr>How are we going to respond?</vt:lpstr>
      <vt:lpstr>Questions?</vt:lpstr>
      <vt:lpstr>PowerPoint Presentation</vt:lpstr>
      <vt:lpstr>Thank you so much for joining us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Sarah</cp:lastModifiedBy>
  <cp:revision>145</cp:revision>
  <dcterms:created xsi:type="dcterms:W3CDTF">2021-11-16T18:20:58Z</dcterms:created>
  <dcterms:modified xsi:type="dcterms:W3CDTF">2021-11-18T16:12:01Z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0x010100174F8612342E6D4D81504EC53342C9C0</vt:lpwstr>
  </property>
</Properties>
</file>