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965" r:id="rId3"/>
    <p:sldId id="862" r:id="rId4"/>
    <p:sldId id="865" r:id="rId5"/>
    <p:sldId id="926" r:id="rId6"/>
    <p:sldId id="973" r:id="rId7"/>
    <p:sldId id="922" r:id="rId8"/>
    <p:sldId id="928" r:id="rId9"/>
    <p:sldId id="929" r:id="rId10"/>
    <p:sldId id="930" r:id="rId11"/>
    <p:sldId id="884" r:id="rId12"/>
    <p:sldId id="974" r:id="rId13"/>
    <p:sldId id="921" r:id="rId14"/>
    <p:sldId id="946" r:id="rId15"/>
    <p:sldId id="924" r:id="rId16"/>
    <p:sldId id="975" r:id="rId17"/>
    <p:sldId id="972" r:id="rId18"/>
    <p:sldId id="971" r:id="rId19"/>
    <p:sldId id="947" r:id="rId20"/>
    <p:sldId id="949" r:id="rId21"/>
    <p:sldId id="950" r:id="rId22"/>
    <p:sldId id="970" r:id="rId23"/>
    <p:sldId id="954" r:id="rId24"/>
    <p:sldId id="955" r:id="rId25"/>
    <p:sldId id="956" r:id="rId26"/>
    <p:sldId id="969" r:id="rId27"/>
    <p:sldId id="962" r:id="rId28"/>
    <p:sldId id="961" r:id="rId29"/>
    <p:sldId id="957" r:id="rId30"/>
    <p:sldId id="968" r:id="rId31"/>
    <p:sldId id="958" r:id="rId32"/>
    <p:sldId id="259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F00"/>
    <a:srgbClr val="1B365D"/>
    <a:srgbClr val="48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5" autoAdjust="0"/>
  </p:normalViewPr>
  <p:slideViewPr>
    <p:cSldViewPr>
      <p:cViewPr varScale="1">
        <p:scale>
          <a:sx n="138" d="100"/>
          <a:sy n="138" d="100"/>
        </p:scale>
        <p:origin x="87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FBE81-1D26-44F6-AFA6-FC8265FE27D4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DC159-45F3-470F-9DEB-3A25F4DCA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Region 2 has delivered 100% of our projects the last 3 years. </a:t>
            </a:r>
          </a:p>
          <a:p>
            <a:r>
              <a:rPr lang="en-US" dirty="0"/>
              <a:t>Safety includes $3.1M for Statewide ITS</a:t>
            </a:r>
          </a:p>
          <a:p>
            <a:r>
              <a:rPr lang="en-US" dirty="0"/>
              <a:t>57 projects let with a total value of over $185 million. </a:t>
            </a:r>
          </a:p>
          <a:p>
            <a:r>
              <a:rPr lang="en-US" dirty="0">
                <a:solidFill>
                  <a:srgbClr val="FF0000"/>
                </a:solidFill>
              </a:rPr>
              <a:t>Projects in all 24 of Region 2’s counties.</a:t>
            </a:r>
          </a:p>
          <a:p>
            <a:r>
              <a:rPr lang="en-US" dirty="0">
                <a:solidFill>
                  <a:srgbClr val="FF0000"/>
                </a:solidFill>
              </a:rPr>
              <a:t>Awarded to 18 different contractors.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EE396-95B3-48CD-A284-08A6F51894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914650"/>
            <a:ext cx="9144000" cy="18859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28953"/>
            <a:ext cx="8839200" cy="10667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4095751"/>
            <a:ext cx="8839200" cy="609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800600"/>
            <a:ext cx="9144000" cy="342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 | 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61950"/>
            <a:ext cx="65786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3"/>
            <a:ext cx="8763000" cy="3718847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28600" y="4612880"/>
            <a:ext cx="95440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8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28600" y="4612880"/>
            <a:ext cx="95440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5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3"/>
            <a:ext cx="4191000" cy="3718847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895353"/>
            <a:ext cx="4191000" cy="3718847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28600" y="4612880"/>
            <a:ext cx="95440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45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78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72000" y="2343150"/>
            <a:ext cx="0" cy="592931"/>
          </a:xfrm>
          <a:prstGeom prst="line">
            <a:avLst/>
          </a:prstGeom>
          <a:ln>
            <a:solidFill>
              <a:srgbClr val="7E7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2457450"/>
            <a:ext cx="3581400" cy="342900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</a:t>
            </a:r>
            <a:endParaRPr lang="en-JM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66950"/>
            <a:ext cx="1874901" cy="8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21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1657351"/>
            <a:ext cx="3962400" cy="16764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171950"/>
            <a:ext cx="4038600" cy="8382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333751"/>
            <a:ext cx="3962400" cy="6096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5750"/>
            <a:ext cx="2763012" cy="11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200400" y="2906078"/>
            <a:ext cx="5943600" cy="16802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2971800"/>
            <a:ext cx="5715000" cy="154305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95550"/>
            <a:ext cx="2510028" cy="2510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9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57250"/>
            <a:ext cx="8839200" cy="417195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92" y="4304964"/>
            <a:ext cx="864108" cy="8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3"/>
            <a:ext cx="8763000" cy="3718847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28600" y="4612880"/>
            <a:ext cx="95440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28600" y="4612880"/>
            <a:ext cx="95440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28600" y="4612880"/>
            <a:ext cx="95440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28600" y="4612880"/>
            <a:ext cx="95440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28600" y="4612880"/>
            <a:ext cx="95440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07745"/>
            <a:ext cx="2133600" cy="273844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49" r:id="rId3"/>
    <p:sldLayoutId id="2147483680" r:id="rId4"/>
    <p:sldLayoutId id="2147483671" r:id="rId5"/>
    <p:sldLayoutId id="2147483668" r:id="rId6"/>
    <p:sldLayoutId id="2147483665" r:id="rId7"/>
    <p:sldLayoutId id="2147483672" r:id="rId8"/>
    <p:sldLayoutId id="2147483673" r:id="rId9"/>
    <p:sldLayoutId id="2147483679" r:id="rId10"/>
    <p:sldLayoutId id="2147483674" r:id="rId11"/>
    <p:sldLayoutId id="2147483662" r:id="rId12"/>
    <p:sldLayoutId id="2147483663" r:id="rId13"/>
    <p:sldLayoutId id="2147483676" r:id="rId14"/>
    <p:sldLayoutId id="2147483677" r:id="rId15"/>
    <p:sldLayoutId id="2147483675" r:id="rId16"/>
    <p:sldLayoutId id="2147483678" r:id="rId17"/>
    <p:sldLayoutId id="2147483682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Southeast RPO TDOT Update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Region 2- Polk, Rhea, McMinn, Meigs, Bledsoe, Grundy, Marion, Sequatchie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6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0583-C15B-3C95-15FF-5569DE2EE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Grundy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80FDB-DC93-BD08-3187-201FBB996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PIN: 133433.00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Program: Unstable Slope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Route: SR-2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Termini: Grundy near LM 7.3 (Slide Repair)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RW Year: 2027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CN Year: 2028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492D6-C791-9398-7243-C88272E0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745" y="895353"/>
            <a:ext cx="4561759" cy="357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8B8655-6375-4B85-06EE-A15B50C2CA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5073" y="971550"/>
            <a:ext cx="630382" cy="63038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CE22447-5078-F0A5-339D-76BF6ADE3549}"/>
              </a:ext>
            </a:extLst>
          </p:cNvPr>
          <p:cNvSpPr/>
          <p:nvPr/>
        </p:nvSpPr>
        <p:spPr>
          <a:xfrm rot="15207171">
            <a:off x="7310793" y="2059327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62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BB01-882D-8E0C-60F8-C13C482E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Marion County Pavement Projects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029AD3-DB2F-0AD9-F8EA-B7BAC95B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52477"/>
            <a:ext cx="8839200" cy="4171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Open Sans"/>
                <a:ea typeface="Open Sans"/>
                <a:cs typeface="Open Sans"/>
              </a:rPr>
              <a:t>FY26</a:t>
            </a:r>
          </a:p>
          <a:p>
            <a:pPr fontAlgn="base">
              <a:spcBef>
                <a:spcPts val="600"/>
              </a:spcBef>
            </a:pPr>
            <a:r>
              <a:rPr lang="en-US" sz="1600" dirty="0">
                <a:latin typeface="Open Sans"/>
                <a:ea typeface="Open Sans"/>
                <a:cs typeface="Open Sans"/>
              </a:rPr>
              <a:t>I-24 From Near SR-27 to East of SR-28</a:t>
            </a:r>
          </a:p>
          <a:p>
            <a:pPr lvl="1" fontAlgn="base">
              <a:spcBef>
                <a:spcPts val="600"/>
              </a:spcBef>
            </a:pPr>
            <a:r>
              <a:rPr lang="en-US" sz="1600" dirty="0">
                <a:latin typeface="Open Sans"/>
                <a:ea typeface="Open Sans"/>
                <a:cs typeface="Open Sans"/>
              </a:rPr>
              <a:t>LM 17.61 – LM 21.76</a:t>
            </a:r>
          </a:p>
          <a:p>
            <a:pPr fontAlgn="base">
              <a:spcBef>
                <a:spcPts val="600"/>
              </a:spcBef>
            </a:pPr>
            <a:r>
              <a:rPr lang="en-US" sz="1600" dirty="0">
                <a:latin typeface="Open Sans"/>
                <a:ea typeface="Open Sans"/>
                <a:cs typeface="Open Sans"/>
              </a:rPr>
              <a:t>SR-134 From SR-156 to Hamilton Co. line (GFT)</a:t>
            </a:r>
          </a:p>
          <a:p>
            <a:pPr lvl="1" fontAlgn="base">
              <a:spcBef>
                <a:spcPts val="600"/>
              </a:spcBef>
            </a:pPr>
            <a:r>
              <a:rPr lang="en-US" sz="1600" dirty="0">
                <a:latin typeface="Open Sans"/>
                <a:ea typeface="Open Sans"/>
                <a:cs typeface="Open Sans"/>
              </a:rPr>
              <a:t>LM 0.49 – LM 5.94</a:t>
            </a:r>
          </a:p>
          <a:p>
            <a:pPr fontAlgn="base">
              <a:spcBef>
                <a:spcPts val="600"/>
              </a:spcBef>
            </a:pPr>
            <a:r>
              <a:rPr lang="en-US" sz="1600" dirty="0">
                <a:latin typeface="Open Sans"/>
                <a:ea typeface="Open Sans"/>
                <a:cs typeface="Open Sans"/>
              </a:rPr>
              <a:t>SR-15 From Near Clifftops Ave to Near SR-2</a:t>
            </a:r>
          </a:p>
          <a:p>
            <a:pPr lvl="1" fontAlgn="base">
              <a:spcBef>
                <a:spcPts val="600"/>
              </a:spcBef>
            </a:pPr>
            <a:r>
              <a:rPr lang="en-US" sz="1600" dirty="0">
                <a:latin typeface="Open Sans"/>
                <a:ea typeface="Open Sans"/>
                <a:cs typeface="Open Sans"/>
              </a:rPr>
              <a:t>LM 0.98 – LM 2.19 (exclude interchange)</a:t>
            </a:r>
          </a:p>
          <a:p>
            <a:pPr fontAlgn="base">
              <a:spcBef>
                <a:spcPts val="600"/>
              </a:spcBef>
            </a:pPr>
            <a:r>
              <a:rPr lang="en-US" sz="1600" dirty="0">
                <a:latin typeface="Open Sans"/>
                <a:ea typeface="Open Sans"/>
                <a:cs typeface="Open Sans"/>
              </a:rPr>
              <a:t>SR-2 From Near SR-15 to Near I-24</a:t>
            </a:r>
          </a:p>
          <a:p>
            <a:pPr lvl="1" fontAlgn="base">
              <a:spcBef>
                <a:spcPts val="600"/>
              </a:spcBef>
            </a:pPr>
            <a:r>
              <a:rPr lang="en-US" sz="1600" dirty="0">
                <a:latin typeface="Open Sans"/>
                <a:ea typeface="Open Sans"/>
                <a:cs typeface="Open Sans"/>
              </a:rPr>
              <a:t>LM 0.0 – LM 1.437</a:t>
            </a:r>
          </a:p>
          <a:p>
            <a:pPr fontAlgn="base">
              <a:spcBef>
                <a:spcPts val="600"/>
              </a:spcBef>
            </a:pPr>
            <a:r>
              <a:rPr lang="en-US" sz="1600" dirty="0">
                <a:latin typeface="Open Sans"/>
                <a:ea typeface="Open Sans"/>
                <a:cs typeface="Open Sans"/>
              </a:rPr>
              <a:t>SR-27 From North of SR-156 to I-24</a:t>
            </a:r>
          </a:p>
          <a:p>
            <a:pPr lvl="1" fontAlgn="base">
              <a:spcBef>
                <a:spcPts val="600"/>
              </a:spcBef>
            </a:pPr>
            <a:r>
              <a:rPr lang="en-US" sz="1600" dirty="0">
                <a:latin typeface="Open Sans"/>
                <a:ea typeface="Open Sans"/>
                <a:cs typeface="Open Sans"/>
              </a:rPr>
              <a:t>LM 2.73 – LM 4.22</a:t>
            </a:r>
          </a:p>
          <a:p>
            <a:pPr fontAlgn="base">
              <a:spcBef>
                <a:spcPts val="600"/>
              </a:spcBef>
            </a:pPr>
            <a:r>
              <a:rPr lang="en-US" sz="1600" dirty="0">
                <a:latin typeface="Open Sans"/>
                <a:ea typeface="Open Sans"/>
                <a:cs typeface="Open Sans"/>
              </a:rPr>
              <a:t>SR-238 From Near SR-27 to Sequatchie Co. line (GFT)</a:t>
            </a:r>
          </a:p>
          <a:p>
            <a:pPr lvl="1" fontAlgn="base">
              <a:spcBef>
                <a:spcPts val="600"/>
              </a:spcBef>
            </a:pPr>
            <a:r>
              <a:rPr lang="en-US" sz="1600" dirty="0">
                <a:latin typeface="Open Sans"/>
                <a:ea typeface="Open Sans"/>
                <a:cs typeface="Open Sans"/>
              </a:rPr>
              <a:t>LM 2.69 – LM 8.11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91C67B-ED84-8ECC-4D31-704ECC64C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36" y="752477"/>
            <a:ext cx="4098669" cy="336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96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C88D6-A5BA-91C6-6635-04AEE1860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3D54F-6603-110F-4889-A4DB1BA6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Marion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88C4C-3FCA-9232-3E06-A3A2EE3E2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200" dirty="0"/>
              <a:t>PIN: 133134.00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Program: Highway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Route: SR-15/ I-24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Termini: Exit 134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RW: Underway (2025)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CN Year: 2027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6390D-9EFD-E836-B4C6-62FB6033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67" y="895352"/>
            <a:ext cx="5217834" cy="3505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FEE52E-CF3D-B774-E979-B43AF3BB48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1476" y="1047750"/>
            <a:ext cx="630382" cy="630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84490-036B-229A-7457-0C528F44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393" y="3788315"/>
            <a:ext cx="685800" cy="5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98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BB01-882D-8E0C-60F8-C13C482E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Marion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7B84C-97B6-08F1-40FF-482C2B8D1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PIN: 130902.00 &amp; 130900.00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Program: Bridge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Termini: </a:t>
            </a:r>
            <a:r>
              <a:rPr lang="en-US" sz="2200" dirty="0" err="1"/>
              <a:t>Shellmound</a:t>
            </a:r>
            <a:r>
              <a:rPr lang="en-US" sz="2200" dirty="0"/>
              <a:t> Road, Bridge over I-24 EB and I-24 WB Bridge over </a:t>
            </a:r>
            <a:r>
              <a:rPr lang="en-US" sz="2200" dirty="0" err="1"/>
              <a:t>Shellmound</a:t>
            </a:r>
            <a:r>
              <a:rPr lang="en-US" sz="2200" dirty="0"/>
              <a:t> Road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PE: Underway (PDB)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RW Year: 2026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CN Year: 2027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28BCA-946A-FBD2-DDBE-04B4308C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914" y="895353"/>
            <a:ext cx="4476686" cy="3562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361C1-18B1-0F8B-5E2A-23C1EA5B08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4132" y="1352550"/>
            <a:ext cx="630382" cy="63038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4277B09-9A7C-6DDB-CA80-2FE125683C0C}"/>
              </a:ext>
            </a:extLst>
          </p:cNvPr>
          <p:cNvSpPr/>
          <p:nvPr/>
        </p:nvSpPr>
        <p:spPr>
          <a:xfrm rot="16498981">
            <a:off x="6063571" y="2423484"/>
            <a:ext cx="1905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61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42BF8-090D-4CE6-0C91-064EFCE75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3C7F2-640D-1F01-660D-90814F4AA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Marion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64A3E-09AC-481B-7FAA-763A501F3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200" dirty="0"/>
              <a:t>PIN: 134182.10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Program: TSMP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Route: SR-156 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Termini: (South Cedar Avenue) at East Second Street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RW Year: 2026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CN Year: 2027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D1BA6-EED4-89C4-2282-972D370C5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690" y="895353"/>
            <a:ext cx="4868710" cy="35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05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7A5A2-F11B-C2ED-A4B2-D98BFAB5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Meigs County Pavement Projects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C64FF19-F03D-C157-F123-F0F6598EE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7250"/>
            <a:ext cx="5562600" cy="4171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Open Sans"/>
                <a:ea typeface="Open Sans"/>
                <a:cs typeface="Open Sans"/>
              </a:rPr>
              <a:t>FY26</a:t>
            </a:r>
          </a:p>
          <a:p>
            <a:pPr fontAlgn="base"/>
            <a:r>
              <a:rPr lang="en-US" sz="2300" dirty="0">
                <a:latin typeface="Open Sans"/>
                <a:ea typeface="Open Sans"/>
                <a:cs typeface="Open Sans"/>
              </a:rPr>
              <a:t>SR-58 From north of SR-30 to SR-68</a:t>
            </a:r>
          </a:p>
          <a:p>
            <a:pPr lvl="1" fontAlgn="base"/>
            <a:r>
              <a:rPr lang="en-US" sz="2300" dirty="0">
                <a:latin typeface="Open Sans"/>
                <a:ea typeface="Open Sans"/>
                <a:cs typeface="Open Sans"/>
              </a:rPr>
              <a:t>LM 18.21 – LM 26.82</a:t>
            </a:r>
          </a:p>
          <a:p>
            <a:pPr fontAlgn="base"/>
            <a:r>
              <a:rPr lang="en-US" sz="2300" dirty="0">
                <a:latin typeface="Open Sans"/>
                <a:ea typeface="Open Sans"/>
                <a:cs typeface="Open Sans"/>
              </a:rPr>
              <a:t>SR-58 From SR-68 to North of Ten Mile Road</a:t>
            </a:r>
          </a:p>
          <a:p>
            <a:pPr lvl="1" fontAlgn="base"/>
            <a:r>
              <a:rPr lang="en-US" sz="2300" dirty="0">
                <a:latin typeface="Open Sans"/>
                <a:ea typeface="Open Sans"/>
                <a:cs typeface="Open Sans"/>
              </a:rPr>
              <a:t>LM 26.82 – LM 31.26</a:t>
            </a:r>
          </a:p>
          <a:p>
            <a:pPr lvl="1" fontAlgn="base"/>
            <a:endParaRPr lang="en-US" sz="2300" dirty="0">
              <a:latin typeface="Open Sans"/>
              <a:ea typeface="Open Sans"/>
              <a:cs typeface="Open Sans"/>
            </a:endParaRPr>
          </a:p>
          <a:p>
            <a:pPr fontAlgn="base"/>
            <a:endParaRPr lang="en-US" sz="800" dirty="0">
              <a:latin typeface="Open Sans"/>
              <a:ea typeface="Open Sans"/>
              <a:cs typeface="Open Sans"/>
            </a:endParaRPr>
          </a:p>
          <a:p>
            <a:pPr marL="0" indent="0" fontAlgn="base">
              <a:buNone/>
            </a:pPr>
            <a:endParaRPr lang="en-US" sz="16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A177CB-38CB-C40B-5D83-3FB1673A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752477"/>
            <a:ext cx="285707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20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8609A-55D1-9E9A-8499-6D6C6BBDC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81C4-0763-4612-2D70-6AFEB00F7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Meigs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F145C-CC27-4854-0147-B878A75CD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200" dirty="0"/>
              <a:t>PIN: 124091.00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Program: Bridge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Route: Big Sewee Road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Termini: At Big Sewee Creek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RW Year: 2026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CN Year: 2028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8A727-9934-61B6-F9B9-1D7A600E3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400" y="895353"/>
            <a:ext cx="3492102" cy="355790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5326A9E-C1B4-1DA6-7C7B-3AA86EC93495}"/>
              </a:ext>
            </a:extLst>
          </p:cNvPr>
          <p:cNvSpPr/>
          <p:nvPr/>
        </p:nvSpPr>
        <p:spPr>
          <a:xfrm>
            <a:off x="7467600" y="3181350"/>
            <a:ext cx="706634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9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C5B0A-7901-03A1-76C8-59D77E383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189AA-9996-0916-16A5-B97CF402E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McMinn County Pavement Projects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78857A4-1FC0-3639-8C99-502A644B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7250"/>
            <a:ext cx="4648200" cy="41719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400" b="1" dirty="0">
                <a:latin typeface="Open Sans"/>
                <a:ea typeface="Open Sans"/>
                <a:cs typeface="Open Sans"/>
              </a:rPr>
              <a:t>FY26</a:t>
            </a:r>
          </a:p>
          <a:p>
            <a:pPr fontAlgn="base">
              <a:lnSpc>
                <a:spcPct val="120000"/>
              </a:lnSpc>
              <a:spcBef>
                <a:spcPts val="600"/>
              </a:spcBef>
            </a:pPr>
            <a:r>
              <a:rPr lang="en-US" sz="2500" dirty="0">
                <a:latin typeface="Open Sans"/>
                <a:ea typeface="Open Sans"/>
                <a:cs typeface="Open Sans"/>
              </a:rPr>
              <a:t>SR-30 From south of David W. Lillard Memorial Hwy to N. of East Etowah Rd.</a:t>
            </a:r>
          </a:p>
          <a:p>
            <a:pPr lvl="1" fontAlgn="base">
              <a:lnSpc>
                <a:spcPct val="120000"/>
              </a:lnSpc>
              <a:spcBef>
                <a:spcPts val="600"/>
              </a:spcBef>
            </a:pPr>
            <a:r>
              <a:rPr lang="en-US" sz="2500" dirty="0">
                <a:latin typeface="Open Sans"/>
                <a:ea typeface="Open Sans"/>
                <a:cs typeface="Open Sans"/>
              </a:rPr>
              <a:t>LM 19.59 – LM 22.76</a:t>
            </a:r>
          </a:p>
          <a:p>
            <a:pPr fontAlgn="base">
              <a:lnSpc>
                <a:spcPct val="120000"/>
              </a:lnSpc>
              <a:spcBef>
                <a:spcPts val="600"/>
              </a:spcBef>
            </a:pPr>
            <a:r>
              <a:rPr lang="en-US" sz="2500" dirty="0">
                <a:latin typeface="Open Sans"/>
                <a:ea typeface="Open Sans"/>
                <a:cs typeface="Open Sans"/>
              </a:rPr>
              <a:t>SR-30 From Meigs Co. Line to East of County Rd 166 (GFT)</a:t>
            </a:r>
          </a:p>
          <a:p>
            <a:pPr lvl="1" fontAlgn="base">
              <a:lnSpc>
                <a:spcPct val="120000"/>
              </a:lnSpc>
              <a:spcBef>
                <a:spcPts val="600"/>
              </a:spcBef>
            </a:pPr>
            <a:r>
              <a:rPr lang="en-US" sz="2500" dirty="0">
                <a:latin typeface="Open Sans"/>
                <a:ea typeface="Open Sans"/>
                <a:cs typeface="Open Sans"/>
              </a:rPr>
              <a:t>LM 0.0 – LM 5.0</a:t>
            </a:r>
          </a:p>
          <a:p>
            <a:pPr fontAlgn="base">
              <a:lnSpc>
                <a:spcPct val="120000"/>
              </a:lnSpc>
              <a:spcBef>
                <a:spcPts val="600"/>
              </a:spcBef>
            </a:pPr>
            <a:r>
              <a:rPr lang="en-US" sz="2500" dirty="0">
                <a:latin typeface="Open Sans"/>
                <a:ea typeface="Open Sans"/>
                <a:cs typeface="Open Sans"/>
              </a:rPr>
              <a:t>I-75 From South of County Rd. 50 to South of County Rd 130</a:t>
            </a:r>
          </a:p>
          <a:p>
            <a:pPr lvl="1" fontAlgn="base">
              <a:lnSpc>
                <a:spcPct val="120000"/>
              </a:lnSpc>
              <a:spcBef>
                <a:spcPts val="600"/>
              </a:spcBef>
            </a:pPr>
            <a:r>
              <a:rPr lang="en-US" sz="2500" dirty="0">
                <a:latin typeface="Open Sans"/>
                <a:ea typeface="Open Sans"/>
                <a:cs typeface="Open Sans"/>
              </a:rPr>
              <a:t>LM 4.32 – LM 8.38</a:t>
            </a:r>
          </a:p>
          <a:p>
            <a:pPr fontAlgn="base">
              <a:lnSpc>
                <a:spcPct val="120000"/>
              </a:lnSpc>
              <a:spcBef>
                <a:spcPts val="600"/>
              </a:spcBef>
            </a:pPr>
            <a:r>
              <a:rPr lang="en-US" sz="2500" dirty="0">
                <a:latin typeface="Open Sans"/>
                <a:ea typeface="Open Sans"/>
                <a:cs typeface="Open Sans"/>
              </a:rPr>
              <a:t>SR-307 From north of SR-30 to North of Tellico Ave. (GFT)</a:t>
            </a:r>
          </a:p>
          <a:p>
            <a:pPr lvl="1" fontAlgn="base">
              <a:lnSpc>
                <a:spcPct val="120000"/>
              </a:lnSpc>
              <a:spcBef>
                <a:spcPts val="600"/>
              </a:spcBef>
            </a:pPr>
            <a:r>
              <a:rPr lang="en-US" sz="2500" dirty="0">
                <a:latin typeface="Open Sans"/>
                <a:ea typeface="Open Sans"/>
                <a:cs typeface="Open Sans"/>
              </a:rPr>
              <a:t>LM 0.0 – LM 1.95</a:t>
            </a:r>
          </a:p>
          <a:p>
            <a:pPr fontAlgn="base">
              <a:lnSpc>
                <a:spcPct val="120000"/>
              </a:lnSpc>
              <a:spcBef>
                <a:spcPts val="600"/>
              </a:spcBef>
            </a:pPr>
            <a:r>
              <a:rPr lang="en-US" sz="2500" dirty="0">
                <a:latin typeface="Open Sans"/>
                <a:ea typeface="Open Sans"/>
                <a:cs typeface="Open Sans"/>
              </a:rPr>
              <a:t>SR-39 From near County Road 469 to SR-310</a:t>
            </a:r>
          </a:p>
          <a:p>
            <a:pPr lvl="1" fontAlgn="base">
              <a:lnSpc>
                <a:spcPct val="120000"/>
              </a:lnSpc>
              <a:spcBef>
                <a:spcPts val="600"/>
              </a:spcBef>
            </a:pPr>
            <a:r>
              <a:rPr lang="en-US" sz="2500" dirty="0">
                <a:latin typeface="Open Sans"/>
                <a:ea typeface="Open Sans"/>
                <a:cs typeface="Open Sans"/>
              </a:rPr>
              <a:t>LM 19.63 – LM 22.52</a:t>
            </a:r>
          </a:p>
          <a:p>
            <a:pPr fontAlgn="base">
              <a:lnSpc>
                <a:spcPct val="120000"/>
              </a:lnSpc>
              <a:spcBef>
                <a:spcPts val="600"/>
              </a:spcBef>
            </a:pPr>
            <a:r>
              <a:rPr lang="en-US" sz="2500" dirty="0">
                <a:latin typeface="Open Sans"/>
                <a:ea typeface="Open Sans"/>
                <a:cs typeface="Open Sans"/>
              </a:rPr>
              <a:t>SR-68 From Meigs Co. line to East of County Rd 286</a:t>
            </a:r>
          </a:p>
          <a:p>
            <a:pPr lvl="1" fontAlgn="base">
              <a:lnSpc>
                <a:spcPct val="120000"/>
              </a:lnSpc>
              <a:spcBef>
                <a:spcPts val="600"/>
              </a:spcBef>
            </a:pPr>
            <a:r>
              <a:rPr lang="en-US" sz="2500" dirty="0">
                <a:latin typeface="Open Sans"/>
                <a:ea typeface="Open Sans"/>
                <a:cs typeface="Open Sans"/>
              </a:rPr>
              <a:t>LM 0.0 – LM 2.00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82CC67-D527-D678-9B05-41467CA5A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715" y="857250"/>
            <a:ext cx="4134470" cy="35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67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65AF5-CA91-E1F2-095D-EB0730960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9D11-56A4-A207-014E-EB6FDF78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McMinn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E807A-E585-D056-6935-3A68C7ADC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PIN: 124088.00 &amp; 132423.00</a:t>
            </a:r>
          </a:p>
          <a:p>
            <a:r>
              <a:rPr lang="en-US" dirty="0"/>
              <a:t>Program: Bridge</a:t>
            </a:r>
          </a:p>
          <a:p>
            <a:r>
              <a:rPr lang="en-US" dirty="0"/>
              <a:t>Route: SR-163</a:t>
            </a:r>
          </a:p>
          <a:p>
            <a:r>
              <a:rPr lang="en-US" dirty="0"/>
              <a:t>Termini: Bridges over </a:t>
            </a:r>
            <a:r>
              <a:rPr lang="en-US" dirty="0" err="1"/>
              <a:t>Chestuee</a:t>
            </a:r>
            <a:r>
              <a:rPr lang="en-US" dirty="0"/>
              <a:t> Creek (11.7) and </a:t>
            </a:r>
            <a:r>
              <a:rPr lang="en-US" dirty="0" err="1"/>
              <a:t>Conasauga</a:t>
            </a:r>
            <a:r>
              <a:rPr lang="en-US" dirty="0"/>
              <a:t> Creek (13.7)</a:t>
            </a:r>
          </a:p>
          <a:p>
            <a:r>
              <a:rPr lang="en-US" dirty="0"/>
              <a:t>RW Year: 2026</a:t>
            </a:r>
          </a:p>
          <a:p>
            <a:r>
              <a:rPr lang="en-US" dirty="0"/>
              <a:t>CN Year: 2027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B44C33-5D30-944C-B719-F2151D54F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50" y="819150"/>
            <a:ext cx="4701632" cy="3638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DA229-C2EA-DF8E-BB4F-3A76289FB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876550"/>
            <a:ext cx="685800" cy="54512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2D01C47-1A4F-D919-738D-D2C2C58C53A5}"/>
              </a:ext>
            </a:extLst>
          </p:cNvPr>
          <p:cNvSpPr/>
          <p:nvPr/>
        </p:nvSpPr>
        <p:spPr>
          <a:xfrm rot="16027305">
            <a:off x="4249857" y="1765791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EAC122-6A86-C149-4CFB-E368932EAAEA}"/>
              </a:ext>
            </a:extLst>
          </p:cNvPr>
          <p:cNvSpPr/>
          <p:nvPr/>
        </p:nvSpPr>
        <p:spPr>
          <a:xfrm rot="15996498">
            <a:off x="7987293" y="3308441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15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F96A0-A3A9-299F-F8A7-D9B29E9A9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BDDD2-8145-095F-A9D5-2C5ACA121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McMinn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DA345-DCCD-3718-EA73-38F932984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PIN: 130666.00</a:t>
            </a:r>
          </a:p>
          <a:p>
            <a:r>
              <a:rPr lang="en-US" dirty="0"/>
              <a:t>Program: Bridge</a:t>
            </a:r>
          </a:p>
          <a:p>
            <a:r>
              <a:rPr lang="en-US" dirty="0"/>
              <a:t>Route: SR-310</a:t>
            </a:r>
          </a:p>
          <a:p>
            <a:r>
              <a:rPr lang="en-US" dirty="0"/>
              <a:t>Termini: Bridge over </a:t>
            </a:r>
            <a:r>
              <a:rPr lang="en-US" dirty="0" err="1"/>
              <a:t>Conasauga</a:t>
            </a:r>
            <a:r>
              <a:rPr lang="en-US" dirty="0"/>
              <a:t> Creek, LM 4.360</a:t>
            </a:r>
          </a:p>
          <a:p>
            <a:r>
              <a:rPr lang="en-US" dirty="0"/>
              <a:t>CN Year: 2026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F9DB9-CC1F-A4F0-2C81-2D5EEB5A3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305" y="895353"/>
            <a:ext cx="4757295" cy="349024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52E5EF8-5D2F-EC61-7648-DBFB227D10B2}"/>
              </a:ext>
            </a:extLst>
          </p:cNvPr>
          <p:cNvSpPr/>
          <p:nvPr/>
        </p:nvSpPr>
        <p:spPr>
          <a:xfrm>
            <a:off x="6286500" y="2297576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DE033-6D55-71B1-F2FF-33C49A53911A}"/>
              </a:ext>
            </a:extLst>
          </p:cNvPr>
          <p:cNvSpPr txBox="1"/>
          <p:nvPr/>
        </p:nvSpPr>
        <p:spPr>
          <a:xfrm rot="16492860">
            <a:off x="5058864" y="211290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 480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9A4F0C-1BB2-7A3A-8FA2-C70FC6D4EEDF}"/>
              </a:ext>
            </a:extLst>
          </p:cNvPr>
          <p:cNvSpPr txBox="1"/>
          <p:nvPr/>
        </p:nvSpPr>
        <p:spPr>
          <a:xfrm rot="4316806">
            <a:off x="7042897" y="277070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 876</a:t>
            </a:r>
          </a:p>
        </p:txBody>
      </p:sp>
    </p:spTree>
    <p:extLst>
      <p:ext uri="{BB962C8B-B14F-4D97-AF65-F5344CB8AC3E}">
        <p14:creationId xmlns:p14="http://schemas.microsoft.com/office/powerpoint/2010/main" val="172533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ECD5F-A037-DBB8-4BCA-DD7D9B01A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 242">
            <a:extLst>
              <a:ext uri="{FF2B5EF4-FFF2-40B4-BE49-F238E27FC236}">
                <a16:creationId xmlns:a16="http://schemas.microsoft.com/office/drawing/2014/main" id="{4FC9D65B-4679-74EB-BBA3-E6AC80F6CD86}"/>
              </a:ext>
            </a:extLst>
          </p:cNvPr>
          <p:cNvGrpSpPr/>
          <p:nvPr/>
        </p:nvGrpSpPr>
        <p:grpSpPr>
          <a:xfrm>
            <a:off x="250631" y="2073497"/>
            <a:ext cx="2708672" cy="1129853"/>
            <a:chOff x="334174" y="2764662"/>
            <a:chExt cx="3611563" cy="150647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EFD2CAF-3FDC-4FCA-011B-A4EF7C9DCE39}"/>
                </a:ext>
              </a:extLst>
            </p:cNvPr>
            <p:cNvSpPr/>
            <p:nvPr/>
          </p:nvSpPr>
          <p:spPr>
            <a:xfrm rot="10800000">
              <a:off x="334174" y="2766183"/>
              <a:ext cx="3611562" cy="15049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1" name="Graphic 240">
              <a:extLst>
                <a:ext uri="{FF2B5EF4-FFF2-40B4-BE49-F238E27FC236}">
                  <a16:creationId xmlns:a16="http://schemas.microsoft.com/office/drawing/2014/main" id="{2108E339-705A-71EA-1485-A5C279572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8469" t="13411" r="11630" b="8243"/>
            <a:stretch/>
          </p:blipFill>
          <p:spPr>
            <a:xfrm>
              <a:off x="1912794" y="2764662"/>
              <a:ext cx="2032943" cy="1495648"/>
            </a:xfrm>
            <a:prstGeom prst="rect">
              <a:avLst/>
            </a:prstGeom>
          </p:spPr>
        </p:pic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3423E75A-F623-64BC-AD28-BB043676CE0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18205" y="2766183"/>
              <a:ext cx="0" cy="150495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99A5039-C8DB-7FB1-2615-F21BC1B2A823}"/>
              </a:ext>
            </a:extLst>
          </p:cNvPr>
          <p:cNvSpPr/>
          <p:nvPr/>
        </p:nvSpPr>
        <p:spPr>
          <a:xfrm>
            <a:off x="4368185" y="3402672"/>
            <a:ext cx="2704272" cy="11287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189F3-5BFE-136D-0C1D-436FC2535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Region 2: Recap FY25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A884F1-0BA6-9BA8-0AE2-191D43E3FD46}"/>
              </a:ext>
            </a:extLst>
          </p:cNvPr>
          <p:cNvSpPr/>
          <p:nvPr/>
        </p:nvSpPr>
        <p:spPr>
          <a:xfrm>
            <a:off x="250631" y="757238"/>
            <a:ext cx="2708677" cy="11287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0BFA183-A4AD-C3EB-DCF5-78823492D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1870"/>
          <a:stretch/>
        </p:blipFill>
        <p:spPr>
          <a:xfrm>
            <a:off x="250631" y="940720"/>
            <a:ext cx="1559475" cy="9289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C7D8F0-E0DD-81DC-0505-672338ED4660}"/>
              </a:ext>
            </a:extLst>
          </p:cNvPr>
          <p:cNvCxnSpPr/>
          <p:nvPr/>
        </p:nvCxnSpPr>
        <p:spPr>
          <a:xfrm>
            <a:off x="1798151" y="757238"/>
            <a:ext cx="0" cy="112871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D22F5E9-0446-909E-117B-24FD9BD77C81}"/>
              </a:ext>
            </a:extLst>
          </p:cNvPr>
          <p:cNvSpPr txBox="1"/>
          <p:nvPr/>
        </p:nvSpPr>
        <p:spPr>
          <a:xfrm>
            <a:off x="4442532" y="3420947"/>
            <a:ext cx="12085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6 Safety Program Projects </a:t>
            </a:r>
            <a:br>
              <a:rPr lang="en-US" sz="1200" b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with value of</a:t>
            </a:r>
          </a:p>
          <a:p>
            <a:r>
              <a:rPr lang="en-US" sz="2100" b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$6.0M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DDBD53B-440D-ADFD-2274-41C0887063E5}"/>
              </a:ext>
            </a:extLst>
          </p:cNvPr>
          <p:cNvSpPr/>
          <p:nvPr/>
        </p:nvSpPr>
        <p:spPr>
          <a:xfrm>
            <a:off x="2941339" y="4647240"/>
            <a:ext cx="3759751" cy="43405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Includes October 2025 letting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444116-8F2D-30A1-896F-CA62274073B7}"/>
              </a:ext>
            </a:extLst>
          </p:cNvPr>
          <p:cNvSpPr txBox="1"/>
          <p:nvPr/>
        </p:nvSpPr>
        <p:spPr>
          <a:xfrm>
            <a:off x="1825880" y="852448"/>
            <a:ext cx="11334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6 Bridges </a:t>
            </a:r>
            <a:r>
              <a:rPr lang="en-US" sz="1200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with value of</a:t>
            </a:r>
          </a:p>
          <a:p>
            <a:r>
              <a:rPr lang="en-US" sz="21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$52.4M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06E392-D31C-17F9-1FBF-D3252F266BBC}"/>
              </a:ext>
            </a:extLst>
          </p:cNvPr>
          <p:cNvSpPr txBox="1"/>
          <p:nvPr/>
        </p:nvSpPr>
        <p:spPr>
          <a:xfrm>
            <a:off x="286518" y="2164646"/>
            <a:ext cx="120436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 Bridge Repairs </a:t>
            </a:r>
            <a:br>
              <a:rPr lang="en-US" sz="1200" b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with value of</a:t>
            </a:r>
          </a:p>
          <a:p>
            <a:r>
              <a:rPr lang="en-US" sz="2100" b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$8.0M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12528C-C911-5A4A-BF82-04CA1B6F8631}"/>
              </a:ext>
            </a:extLst>
          </p:cNvPr>
          <p:cNvGrpSpPr/>
          <p:nvPr/>
        </p:nvGrpSpPr>
        <p:grpSpPr>
          <a:xfrm>
            <a:off x="1250667" y="3402672"/>
            <a:ext cx="2938879" cy="1128713"/>
            <a:chOff x="187651" y="4547529"/>
            <a:chExt cx="3918505" cy="150495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4F805D3-423C-A1A2-829E-69D00F633F9A}"/>
                </a:ext>
              </a:extLst>
            </p:cNvPr>
            <p:cNvSpPr/>
            <p:nvPr/>
          </p:nvSpPr>
          <p:spPr>
            <a:xfrm>
              <a:off x="187651" y="4547529"/>
              <a:ext cx="3918505" cy="15049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32C8DD3-19EB-F751-E113-853528ED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4086"/>
            <a:stretch/>
          </p:blipFill>
          <p:spPr>
            <a:xfrm rot="10800000" flipV="1">
              <a:off x="197399" y="4599420"/>
              <a:ext cx="2053609" cy="1453059"/>
            </a:xfrm>
            <a:prstGeom prst="rect">
              <a:avLst/>
            </a:prstGeom>
          </p:spPr>
        </p:pic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AE2772-8F09-2DC5-DA98-455AEDDD39C8}"/>
                </a:ext>
              </a:extLst>
            </p:cNvPr>
            <p:cNvCxnSpPr/>
            <p:nvPr/>
          </p:nvCxnSpPr>
          <p:spPr>
            <a:xfrm>
              <a:off x="2266950" y="4547529"/>
              <a:ext cx="0" cy="150495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5E8DB3-F13F-CEFE-9E10-240C757011AB}"/>
              </a:ext>
            </a:extLst>
          </p:cNvPr>
          <p:cNvSpPr txBox="1"/>
          <p:nvPr/>
        </p:nvSpPr>
        <p:spPr>
          <a:xfrm>
            <a:off x="2804961" y="3445860"/>
            <a:ext cx="136389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 Economic Development Projects </a:t>
            </a:r>
            <a:br>
              <a:rPr lang="en-US" sz="12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1200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with value of</a:t>
            </a:r>
          </a:p>
          <a:p>
            <a:r>
              <a:rPr lang="en-US" sz="21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$7.7M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123387E-D9BA-B83E-A38D-6426C5A7DFD6}"/>
              </a:ext>
            </a:extLst>
          </p:cNvPr>
          <p:cNvSpPr/>
          <p:nvPr/>
        </p:nvSpPr>
        <p:spPr>
          <a:xfrm rot="10800000">
            <a:off x="3215469" y="2074637"/>
            <a:ext cx="3028921" cy="11287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673ED1FA-01B6-6B89-182E-A4157A6A90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8624" r="16803"/>
          <a:stretch/>
        </p:blipFill>
        <p:spPr>
          <a:xfrm rot="10800000" flipV="1">
            <a:off x="3215468" y="2095536"/>
            <a:ext cx="1590106" cy="11767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C983C45-F6F3-D752-9B56-4BF4344F60F2}"/>
              </a:ext>
            </a:extLst>
          </p:cNvPr>
          <p:cNvSpPr txBox="1"/>
          <p:nvPr/>
        </p:nvSpPr>
        <p:spPr>
          <a:xfrm>
            <a:off x="4788430" y="2091781"/>
            <a:ext cx="149439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37 Pavement Program </a:t>
            </a:r>
            <a:br>
              <a:rPr lang="en-US" sz="12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12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Projects </a:t>
            </a:r>
            <a:br>
              <a:rPr lang="en-US" sz="12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1200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with value of</a:t>
            </a:r>
          </a:p>
          <a:p>
            <a:r>
              <a:rPr lang="en-US" sz="21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$76.9M 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7230103-9C13-92BB-078C-26DB854742A6}"/>
              </a:ext>
            </a:extLst>
          </p:cNvPr>
          <p:cNvCxnSpPr>
            <a:cxnSpLocks/>
          </p:cNvCxnSpPr>
          <p:nvPr/>
        </p:nvCxnSpPr>
        <p:spPr>
          <a:xfrm rot="10800000">
            <a:off x="4805573" y="2074637"/>
            <a:ext cx="0" cy="112871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58830A7-946B-682C-40A3-5C1F109EEF78}"/>
              </a:ext>
            </a:extLst>
          </p:cNvPr>
          <p:cNvGrpSpPr/>
          <p:nvPr/>
        </p:nvGrpSpPr>
        <p:grpSpPr>
          <a:xfrm>
            <a:off x="3215475" y="769103"/>
            <a:ext cx="2708672" cy="1128713"/>
            <a:chOff x="3986869" y="1025471"/>
            <a:chExt cx="3611562" cy="150495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92495CF-2CC4-09C9-D7AD-C1EE5DFCB6CD}"/>
                </a:ext>
              </a:extLst>
            </p:cNvPr>
            <p:cNvSpPr/>
            <p:nvPr/>
          </p:nvSpPr>
          <p:spPr>
            <a:xfrm rot="10800000">
              <a:off x="3986869" y="1025471"/>
              <a:ext cx="3611562" cy="15049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C9B32DA-0C68-B4D2-E483-A6FA1B15F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4300" t="4021" r="26671" b="10026"/>
            <a:stretch/>
          </p:blipFill>
          <p:spPr>
            <a:xfrm rot="10800000">
              <a:off x="5558198" y="1041081"/>
              <a:ext cx="2031011" cy="14893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0B2C62-0E30-F790-728B-CBC037435E5B}"/>
                </a:ext>
              </a:extLst>
            </p:cNvPr>
            <p:cNvSpPr txBox="1"/>
            <p:nvPr/>
          </p:nvSpPr>
          <p:spPr>
            <a:xfrm>
              <a:off x="4046221" y="1234442"/>
              <a:ext cx="151771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No Highway Program Projects this Fiscal Year</a:t>
              </a:r>
              <a:endParaRPr lang="en-US" sz="2100" b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124D101-20A3-6073-E6D1-ED8CA8B967FC}"/>
              </a:ext>
            </a:extLst>
          </p:cNvPr>
          <p:cNvCxnSpPr>
            <a:cxnSpLocks/>
          </p:cNvCxnSpPr>
          <p:nvPr/>
        </p:nvCxnSpPr>
        <p:spPr>
          <a:xfrm rot="10800000">
            <a:off x="4403498" y="769103"/>
            <a:ext cx="0" cy="112871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4D52DAC9-EC25-58A2-E337-74C75A27EC40}"/>
              </a:ext>
            </a:extLst>
          </p:cNvPr>
          <p:cNvSpPr/>
          <p:nvPr/>
        </p:nvSpPr>
        <p:spPr>
          <a:xfrm>
            <a:off x="6063390" y="757238"/>
            <a:ext cx="2973646" cy="11287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246D9A2-6370-16B2-58D9-221D2A5C6E5D}"/>
              </a:ext>
            </a:extLst>
          </p:cNvPr>
          <p:cNvSpPr txBox="1"/>
          <p:nvPr/>
        </p:nvSpPr>
        <p:spPr>
          <a:xfrm>
            <a:off x="7666820" y="779001"/>
            <a:ext cx="134735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3 Small Structures Projects</a:t>
            </a:r>
            <a:br>
              <a:rPr lang="en-US" sz="12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1200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with value of</a:t>
            </a:r>
          </a:p>
          <a:p>
            <a:r>
              <a:rPr lang="en-US" sz="21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$5.2M</a:t>
            </a: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E64B9C2F-B194-323D-2766-F9D043133AB6}"/>
              </a:ext>
            </a:extLst>
          </p:cNvPr>
          <p:cNvGrpSpPr/>
          <p:nvPr/>
        </p:nvGrpSpPr>
        <p:grpSpPr>
          <a:xfrm>
            <a:off x="6351010" y="2066521"/>
            <a:ext cx="2708672" cy="1275095"/>
            <a:chOff x="7786088" y="2755360"/>
            <a:chExt cx="3611562" cy="1700127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4678BF2D-F3B7-A448-7462-EE85908ED17F}"/>
                </a:ext>
              </a:extLst>
            </p:cNvPr>
            <p:cNvGrpSpPr/>
            <p:nvPr/>
          </p:nvGrpSpPr>
          <p:grpSpPr>
            <a:xfrm>
              <a:off x="7786088" y="2764663"/>
              <a:ext cx="3611562" cy="1690824"/>
              <a:chOff x="3986869" y="1025471"/>
              <a:chExt cx="3611562" cy="1690824"/>
            </a:xfrm>
          </p:grpSpPr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C5A8E543-ED6A-3A29-BB85-92271C4ED304}"/>
                  </a:ext>
                </a:extLst>
              </p:cNvPr>
              <p:cNvSpPr/>
              <p:nvPr/>
            </p:nvSpPr>
            <p:spPr>
              <a:xfrm rot="10800000">
                <a:off x="3986869" y="1025471"/>
                <a:ext cx="3611562" cy="150495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8A5840C8-DC4D-1A78-B263-F55EA58C3C86}"/>
                  </a:ext>
                </a:extLst>
              </p:cNvPr>
              <p:cNvSpPr txBox="1"/>
              <p:nvPr/>
            </p:nvSpPr>
            <p:spPr>
              <a:xfrm>
                <a:off x="4008121" y="1177412"/>
                <a:ext cx="1640984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chemeClr val="tx2"/>
                    </a:solidFill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1 Unstable Slopes Project</a:t>
                </a:r>
                <a:br>
                  <a:rPr lang="en-US" sz="1200" b="1">
                    <a:solidFill>
                      <a:schemeClr val="tx2"/>
                    </a:solidFill>
                    <a:latin typeface="Open Sans" pitchFamily="2" charset="0"/>
                    <a:ea typeface="Open Sans" pitchFamily="2" charset="0"/>
                    <a:cs typeface="Open Sans" pitchFamily="2" charset="0"/>
                  </a:rPr>
                </a:br>
                <a:r>
                  <a:rPr lang="en-US" sz="1200">
                    <a:solidFill>
                      <a:schemeClr val="tx2"/>
                    </a:solidFill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with value of</a:t>
                </a:r>
              </a:p>
              <a:p>
                <a:r>
                  <a:rPr lang="en-US" sz="2100" b="1">
                    <a:solidFill>
                      <a:schemeClr val="tx2"/>
                    </a:solidFill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$29.1M</a:t>
                </a:r>
              </a:p>
            </p:txBody>
          </p:sp>
        </p:grp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717D34A4-0535-E24D-C2D9-B2A52A91A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21389" r="35188"/>
            <a:stretch/>
          </p:blipFill>
          <p:spPr>
            <a:xfrm rot="10800000" flipV="1">
              <a:off x="9424986" y="2788562"/>
              <a:ext cx="1967253" cy="1481385"/>
            </a:xfrm>
            <a:prstGeom prst="rect">
              <a:avLst/>
            </a:prstGeom>
          </p:spPr>
        </p:pic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89B93F0A-FB12-2FD2-DCEC-DD6BA6BCE83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420934" y="2755360"/>
              <a:ext cx="0" cy="150495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7" name="Graphic 226">
            <a:extLst>
              <a:ext uri="{FF2B5EF4-FFF2-40B4-BE49-F238E27FC236}">
                <a16:creationId xmlns:a16="http://schemas.microsoft.com/office/drawing/2014/main" id="{A92291E3-4192-426D-685B-E6D000486D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23862"/>
          <a:stretch/>
        </p:blipFill>
        <p:spPr>
          <a:xfrm>
            <a:off x="5551819" y="3525130"/>
            <a:ext cx="1513870" cy="1177946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2CDDFE8-08DF-FDA8-AC5B-176F01E5BEB9}"/>
              </a:ext>
            </a:extLst>
          </p:cNvPr>
          <p:cNvCxnSpPr/>
          <p:nvPr/>
        </p:nvCxnSpPr>
        <p:spPr>
          <a:xfrm>
            <a:off x="5552764" y="3402672"/>
            <a:ext cx="0" cy="112871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" name="Graphic 234">
            <a:extLst>
              <a:ext uri="{FF2B5EF4-FFF2-40B4-BE49-F238E27FC236}">
                <a16:creationId xmlns:a16="http://schemas.microsoft.com/office/drawing/2014/main" id="{F38796DC-40D9-9763-C9E4-547E96A6A4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23452" r="17679"/>
          <a:stretch/>
        </p:blipFill>
        <p:spPr>
          <a:xfrm>
            <a:off x="6080569" y="913227"/>
            <a:ext cx="1530341" cy="963709"/>
          </a:xfrm>
          <a:prstGeom prst="rect">
            <a:avLst/>
          </a:prstGeom>
        </p:spPr>
      </p:pic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DA13B7ED-9006-575C-6319-BFFA46B9AEB8}"/>
              </a:ext>
            </a:extLst>
          </p:cNvPr>
          <p:cNvCxnSpPr/>
          <p:nvPr/>
        </p:nvCxnSpPr>
        <p:spPr>
          <a:xfrm>
            <a:off x="7610911" y="757238"/>
            <a:ext cx="0" cy="112871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361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FD8E7-1C10-B05B-116B-DC712EEBD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FFE6-8C8A-0CC0-A4C2-DC6AE351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McMinn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6480A-730A-3397-547A-E32C69377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3"/>
            <a:ext cx="3657600" cy="3718847"/>
          </a:xfrm>
        </p:spPr>
        <p:txBody>
          <a:bodyPr>
            <a:normAutofit/>
          </a:bodyPr>
          <a:lstStyle/>
          <a:p>
            <a:r>
              <a:rPr lang="en-US" dirty="0"/>
              <a:t>PIN: 125526.20</a:t>
            </a:r>
          </a:p>
          <a:p>
            <a:r>
              <a:rPr lang="en-US" dirty="0"/>
              <a:t>Program: Safety</a:t>
            </a:r>
          </a:p>
          <a:p>
            <a:r>
              <a:rPr lang="en-US" dirty="0"/>
              <a:t>Route: SR-30</a:t>
            </a:r>
          </a:p>
          <a:p>
            <a:r>
              <a:rPr lang="en-US" dirty="0"/>
              <a:t>Termini: Intersection at 8th St, LM 20.96 in Etowah</a:t>
            </a:r>
          </a:p>
          <a:p>
            <a:r>
              <a:rPr lang="en-US" dirty="0"/>
              <a:t>RW Year: 2026</a:t>
            </a:r>
          </a:p>
          <a:p>
            <a:r>
              <a:rPr lang="en-US" dirty="0"/>
              <a:t>CN Year: 2027*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09B2B-9983-69C2-DF1E-25C88FA09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629" y="890158"/>
            <a:ext cx="4885971" cy="34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35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2BC57-7664-2832-3BA7-3EAEE2E17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A856B-906F-C946-9551-20A419D71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Polk County Pavement Projects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AB97D3-9149-A73F-10FD-0B9617CC3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7250"/>
            <a:ext cx="3886200" cy="37719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b="1" dirty="0">
                <a:latin typeface="Open Sans"/>
                <a:ea typeface="Open Sans"/>
                <a:cs typeface="Open Sans"/>
              </a:rPr>
              <a:t>FY26</a:t>
            </a: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SR 30 From SR-33 to SR-163</a:t>
            </a:r>
          </a:p>
          <a:p>
            <a:pPr lvl="1"/>
            <a:r>
              <a:rPr lang="en-US" sz="1700" dirty="0">
                <a:latin typeface="Open Sans"/>
                <a:ea typeface="Open Sans"/>
                <a:cs typeface="Open Sans"/>
              </a:rPr>
              <a:t>LM 0.00 – LM 2.65</a:t>
            </a:r>
          </a:p>
          <a:p>
            <a:pPr lvl="1"/>
            <a:endParaRPr lang="en-US" sz="1100" dirty="0">
              <a:latin typeface="Open Sans"/>
              <a:ea typeface="Open Sans"/>
              <a:cs typeface="Open Sans"/>
            </a:endParaRP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SR 314 From SR-40 to SR-33</a:t>
            </a:r>
          </a:p>
          <a:p>
            <a:pPr lvl="1"/>
            <a:r>
              <a:rPr lang="en-US" sz="1700" dirty="0">
                <a:latin typeface="Open Sans"/>
                <a:ea typeface="Open Sans"/>
                <a:cs typeface="Open Sans"/>
              </a:rPr>
              <a:t>LM 0.00 – LM 6.08</a:t>
            </a:r>
          </a:p>
          <a:p>
            <a:pPr lvl="1"/>
            <a:endParaRPr lang="en-US" sz="1100" dirty="0">
              <a:latin typeface="Open Sans"/>
              <a:ea typeface="Open Sans"/>
              <a:cs typeface="Open Sans"/>
            </a:endParaRP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SR 315 from Near SR-30 to Monroe Co. line (GFT)</a:t>
            </a:r>
          </a:p>
          <a:p>
            <a:pPr lvl="1"/>
            <a:r>
              <a:rPr lang="en-US" sz="1700" dirty="0">
                <a:latin typeface="Open Sans"/>
                <a:ea typeface="Open Sans"/>
                <a:cs typeface="Open Sans"/>
              </a:rPr>
              <a:t>LM 0.15 –  LM 7.16</a:t>
            </a:r>
          </a:p>
          <a:p>
            <a:pPr lvl="1"/>
            <a:endParaRPr lang="en-US" sz="1100" dirty="0">
              <a:latin typeface="Open Sans"/>
              <a:ea typeface="Open Sans"/>
              <a:cs typeface="Open Sans"/>
            </a:endParaRP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SR68 From near SR-40 to Georgia State line (GFT)</a:t>
            </a:r>
          </a:p>
          <a:p>
            <a:pPr lvl="1"/>
            <a:r>
              <a:rPr lang="en-US" sz="1700" dirty="0">
                <a:latin typeface="Open Sans"/>
                <a:ea typeface="Open Sans"/>
                <a:cs typeface="Open Sans"/>
              </a:rPr>
              <a:t>LM 18.39 – LM 21.88</a:t>
            </a:r>
          </a:p>
          <a:p>
            <a:pPr lvl="1"/>
            <a:endParaRPr lang="en-US" sz="1100" dirty="0">
              <a:latin typeface="Open Sans"/>
              <a:ea typeface="Open Sans"/>
              <a:cs typeface="Open Sans"/>
            </a:endParaRP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SR 68 From south of New Stansbury Rd. to near SR-40 (GFT)</a:t>
            </a:r>
          </a:p>
          <a:p>
            <a:pPr lvl="1"/>
            <a:r>
              <a:rPr lang="en-US" sz="1700" dirty="0">
                <a:latin typeface="Open Sans"/>
                <a:ea typeface="Open Sans"/>
                <a:cs typeface="Open Sans"/>
              </a:rPr>
              <a:t>LM 13.91- LM 18.39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E4A18C-B303-745C-E46F-A8249A5CF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805404"/>
            <a:ext cx="5042388" cy="35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0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472CE-7B45-2890-43ED-84FB50852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lk Corridor K">
            <a:extLst>
              <a:ext uri="{FF2B5EF4-FFF2-40B4-BE49-F238E27FC236}">
                <a16:creationId xmlns:a16="http://schemas.microsoft.com/office/drawing/2014/main" id="{60DAD76E-1918-608B-CBA7-3DF9B63B2C4D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65" y="971550"/>
            <a:ext cx="596053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D8812C-62FB-EAE9-ACB3-924DE281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Polk County – US-64 Corridor K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99A1FC0A-E20B-0B16-4FF6-BF6DC5DD73D6}"/>
              </a:ext>
            </a:extLst>
          </p:cNvPr>
          <p:cNvSpPr/>
          <p:nvPr/>
        </p:nvSpPr>
        <p:spPr>
          <a:xfrm>
            <a:off x="2895600" y="2724150"/>
            <a:ext cx="1676400" cy="609600"/>
          </a:xfrm>
          <a:prstGeom prst="wedgeRectCallout">
            <a:avLst>
              <a:gd name="adj1" fmla="val 104787"/>
              <a:gd name="adj2" fmla="val -77170"/>
            </a:avLst>
          </a:prstGeom>
          <a:solidFill>
            <a:schemeClr val="bg1"/>
          </a:solidFill>
          <a:ln>
            <a:solidFill>
              <a:srgbClr val="1B3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RW Underway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CN FY27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B7F5EEF-2B63-FE08-FF84-AB3D8C45C3C3}"/>
              </a:ext>
            </a:extLst>
          </p:cNvPr>
          <p:cNvSpPr/>
          <p:nvPr/>
        </p:nvSpPr>
        <p:spPr>
          <a:xfrm>
            <a:off x="6011332" y="2495550"/>
            <a:ext cx="1676400" cy="1585722"/>
          </a:xfrm>
          <a:custGeom>
            <a:avLst/>
            <a:gdLst>
              <a:gd name="connsiteX0" fmla="*/ 0 w 1676400"/>
              <a:gd name="connsiteY0" fmla="*/ 0 h 609600"/>
              <a:gd name="connsiteX1" fmla="*/ 279400 w 1676400"/>
              <a:gd name="connsiteY1" fmla="*/ 0 h 609600"/>
              <a:gd name="connsiteX2" fmla="*/ 232651 w 1676400"/>
              <a:gd name="connsiteY2" fmla="*/ -976122 h 609600"/>
              <a:gd name="connsiteX3" fmla="*/ 698500 w 1676400"/>
              <a:gd name="connsiteY3" fmla="*/ 0 h 609600"/>
              <a:gd name="connsiteX4" fmla="*/ 1676400 w 1676400"/>
              <a:gd name="connsiteY4" fmla="*/ 0 h 609600"/>
              <a:gd name="connsiteX5" fmla="*/ 1676400 w 1676400"/>
              <a:gd name="connsiteY5" fmla="*/ 101600 h 609600"/>
              <a:gd name="connsiteX6" fmla="*/ 1676400 w 1676400"/>
              <a:gd name="connsiteY6" fmla="*/ 101600 h 609600"/>
              <a:gd name="connsiteX7" fmla="*/ 1676400 w 1676400"/>
              <a:gd name="connsiteY7" fmla="*/ 254000 h 609600"/>
              <a:gd name="connsiteX8" fmla="*/ 1676400 w 1676400"/>
              <a:gd name="connsiteY8" fmla="*/ 609600 h 609600"/>
              <a:gd name="connsiteX9" fmla="*/ 698500 w 1676400"/>
              <a:gd name="connsiteY9" fmla="*/ 609600 h 609600"/>
              <a:gd name="connsiteX10" fmla="*/ 279400 w 1676400"/>
              <a:gd name="connsiteY10" fmla="*/ 609600 h 609600"/>
              <a:gd name="connsiteX11" fmla="*/ 279400 w 1676400"/>
              <a:gd name="connsiteY11" fmla="*/ 609600 h 609600"/>
              <a:gd name="connsiteX12" fmla="*/ 0 w 1676400"/>
              <a:gd name="connsiteY12" fmla="*/ 609600 h 609600"/>
              <a:gd name="connsiteX13" fmla="*/ 0 w 1676400"/>
              <a:gd name="connsiteY13" fmla="*/ 254000 h 609600"/>
              <a:gd name="connsiteX14" fmla="*/ 0 w 1676400"/>
              <a:gd name="connsiteY14" fmla="*/ 101600 h 609600"/>
              <a:gd name="connsiteX15" fmla="*/ 0 w 1676400"/>
              <a:gd name="connsiteY15" fmla="*/ 101600 h 609600"/>
              <a:gd name="connsiteX16" fmla="*/ 0 w 1676400"/>
              <a:gd name="connsiteY16" fmla="*/ 0 h 609600"/>
              <a:gd name="connsiteX0" fmla="*/ 0 w 1676400"/>
              <a:gd name="connsiteY0" fmla="*/ 976122 h 1585722"/>
              <a:gd name="connsiteX1" fmla="*/ 279400 w 1676400"/>
              <a:gd name="connsiteY1" fmla="*/ 976122 h 1585722"/>
              <a:gd name="connsiteX2" fmla="*/ 232651 w 1676400"/>
              <a:gd name="connsiteY2" fmla="*/ 0 h 1585722"/>
              <a:gd name="connsiteX3" fmla="*/ 698500 w 1676400"/>
              <a:gd name="connsiteY3" fmla="*/ 976122 h 1585722"/>
              <a:gd name="connsiteX4" fmla="*/ 1676400 w 1676400"/>
              <a:gd name="connsiteY4" fmla="*/ 976122 h 1585722"/>
              <a:gd name="connsiteX5" fmla="*/ 1669473 w 1676400"/>
              <a:gd name="connsiteY5" fmla="*/ 974390 h 1585722"/>
              <a:gd name="connsiteX6" fmla="*/ 1676400 w 1676400"/>
              <a:gd name="connsiteY6" fmla="*/ 1077722 h 1585722"/>
              <a:gd name="connsiteX7" fmla="*/ 1676400 w 1676400"/>
              <a:gd name="connsiteY7" fmla="*/ 1077722 h 1585722"/>
              <a:gd name="connsiteX8" fmla="*/ 1676400 w 1676400"/>
              <a:gd name="connsiteY8" fmla="*/ 1230122 h 1585722"/>
              <a:gd name="connsiteX9" fmla="*/ 1676400 w 1676400"/>
              <a:gd name="connsiteY9" fmla="*/ 1585722 h 1585722"/>
              <a:gd name="connsiteX10" fmla="*/ 698500 w 1676400"/>
              <a:gd name="connsiteY10" fmla="*/ 1585722 h 1585722"/>
              <a:gd name="connsiteX11" fmla="*/ 279400 w 1676400"/>
              <a:gd name="connsiteY11" fmla="*/ 1585722 h 1585722"/>
              <a:gd name="connsiteX12" fmla="*/ 279400 w 1676400"/>
              <a:gd name="connsiteY12" fmla="*/ 1585722 h 1585722"/>
              <a:gd name="connsiteX13" fmla="*/ 0 w 1676400"/>
              <a:gd name="connsiteY13" fmla="*/ 1585722 h 1585722"/>
              <a:gd name="connsiteX14" fmla="*/ 0 w 1676400"/>
              <a:gd name="connsiteY14" fmla="*/ 1230122 h 1585722"/>
              <a:gd name="connsiteX15" fmla="*/ 0 w 1676400"/>
              <a:gd name="connsiteY15" fmla="*/ 1077722 h 1585722"/>
              <a:gd name="connsiteX16" fmla="*/ 0 w 1676400"/>
              <a:gd name="connsiteY16" fmla="*/ 1077722 h 1585722"/>
              <a:gd name="connsiteX17" fmla="*/ 0 w 1676400"/>
              <a:gd name="connsiteY17" fmla="*/ 976122 h 1585722"/>
              <a:gd name="connsiteX0" fmla="*/ 0 w 1676400"/>
              <a:gd name="connsiteY0" fmla="*/ 976122 h 1585722"/>
              <a:gd name="connsiteX1" fmla="*/ 279400 w 1676400"/>
              <a:gd name="connsiteY1" fmla="*/ 976122 h 1585722"/>
              <a:gd name="connsiteX2" fmla="*/ 232651 w 1676400"/>
              <a:gd name="connsiteY2" fmla="*/ 0 h 1585722"/>
              <a:gd name="connsiteX3" fmla="*/ 698500 w 1676400"/>
              <a:gd name="connsiteY3" fmla="*/ 976122 h 1585722"/>
              <a:gd name="connsiteX4" fmla="*/ 1676400 w 1676400"/>
              <a:gd name="connsiteY4" fmla="*/ 976122 h 1585722"/>
              <a:gd name="connsiteX5" fmla="*/ 893619 w 1676400"/>
              <a:gd name="connsiteY5" fmla="*/ 212390 h 1585722"/>
              <a:gd name="connsiteX6" fmla="*/ 1676400 w 1676400"/>
              <a:gd name="connsiteY6" fmla="*/ 1077722 h 1585722"/>
              <a:gd name="connsiteX7" fmla="*/ 1676400 w 1676400"/>
              <a:gd name="connsiteY7" fmla="*/ 1077722 h 1585722"/>
              <a:gd name="connsiteX8" fmla="*/ 1676400 w 1676400"/>
              <a:gd name="connsiteY8" fmla="*/ 1230122 h 1585722"/>
              <a:gd name="connsiteX9" fmla="*/ 1676400 w 1676400"/>
              <a:gd name="connsiteY9" fmla="*/ 1585722 h 1585722"/>
              <a:gd name="connsiteX10" fmla="*/ 698500 w 1676400"/>
              <a:gd name="connsiteY10" fmla="*/ 1585722 h 1585722"/>
              <a:gd name="connsiteX11" fmla="*/ 279400 w 1676400"/>
              <a:gd name="connsiteY11" fmla="*/ 1585722 h 1585722"/>
              <a:gd name="connsiteX12" fmla="*/ 279400 w 1676400"/>
              <a:gd name="connsiteY12" fmla="*/ 1585722 h 1585722"/>
              <a:gd name="connsiteX13" fmla="*/ 0 w 1676400"/>
              <a:gd name="connsiteY13" fmla="*/ 1585722 h 1585722"/>
              <a:gd name="connsiteX14" fmla="*/ 0 w 1676400"/>
              <a:gd name="connsiteY14" fmla="*/ 1230122 h 1585722"/>
              <a:gd name="connsiteX15" fmla="*/ 0 w 1676400"/>
              <a:gd name="connsiteY15" fmla="*/ 1077722 h 1585722"/>
              <a:gd name="connsiteX16" fmla="*/ 0 w 1676400"/>
              <a:gd name="connsiteY16" fmla="*/ 1077722 h 1585722"/>
              <a:gd name="connsiteX17" fmla="*/ 0 w 1676400"/>
              <a:gd name="connsiteY17" fmla="*/ 976122 h 1585722"/>
              <a:gd name="connsiteX0" fmla="*/ 0 w 1676400"/>
              <a:gd name="connsiteY0" fmla="*/ 976122 h 1585722"/>
              <a:gd name="connsiteX1" fmla="*/ 279400 w 1676400"/>
              <a:gd name="connsiteY1" fmla="*/ 976122 h 1585722"/>
              <a:gd name="connsiteX2" fmla="*/ 232651 w 1676400"/>
              <a:gd name="connsiteY2" fmla="*/ 0 h 1585722"/>
              <a:gd name="connsiteX3" fmla="*/ 698500 w 1676400"/>
              <a:gd name="connsiteY3" fmla="*/ 976122 h 1585722"/>
              <a:gd name="connsiteX4" fmla="*/ 1676400 w 1676400"/>
              <a:gd name="connsiteY4" fmla="*/ 976122 h 1585722"/>
              <a:gd name="connsiteX5" fmla="*/ 1676400 w 1676400"/>
              <a:gd name="connsiteY5" fmla="*/ 1077722 h 1585722"/>
              <a:gd name="connsiteX6" fmla="*/ 1676400 w 1676400"/>
              <a:gd name="connsiteY6" fmla="*/ 1077722 h 1585722"/>
              <a:gd name="connsiteX7" fmla="*/ 1676400 w 1676400"/>
              <a:gd name="connsiteY7" fmla="*/ 1230122 h 1585722"/>
              <a:gd name="connsiteX8" fmla="*/ 1676400 w 1676400"/>
              <a:gd name="connsiteY8" fmla="*/ 1585722 h 1585722"/>
              <a:gd name="connsiteX9" fmla="*/ 698500 w 1676400"/>
              <a:gd name="connsiteY9" fmla="*/ 1585722 h 1585722"/>
              <a:gd name="connsiteX10" fmla="*/ 279400 w 1676400"/>
              <a:gd name="connsiteY10" fmla="*/ 1585722 h 1585722"/>
              <a:gd name="connsiteX11" fmla="*/ 279400 w 1676400"/>
              <a:gd name="connsiteY11" fmla="*/ 1585722 h 1585722"/>
              <a:gd name="connsiteX12" fmla="*/ 0 w 1676400"/>
              <a:gd name="connsiteY12" fmla="*/ 1585722 h 1585722"/>
              <a:gd name="connsiteX13" fmla="*/ 0 w 1676400"/>
              <a:gd name="connsiteY13" fmla="*/ 1230122 h 1585722"/>
              <a:gd name="connsiteX14" fmla="*/ 0 w 1676400"/>
              <a:gd name="connsiteY14" fmla="*/ 1077722 h 1585722"/>
              <a:gd name="connsiteX15" fmla="*/ 0 w 1676400"/>
              <a:gd name="connsiteY15" fmla="*/ 1077722 h 1585722"/>
              <a:gd name="connsiteX16" fmla="*/ 0 w 1676400"/>
              <a:gd name="connsiteY16" fmla="*/ 976122 h 1585722"/>
              <a:gd name="connsiteX0" fmla="*/ 0 w 1676400"/>
              <a:gd name="connsiteY0" fmla="*/ 976122 h 1585722"/>
              <a:gd name="connsiteX1" fmla="*/ 279400 w 1676400"/>
              <a:gd name="connsiteY1" fmla="*/ 976122 h 1585722"/>
              <a:gd name="connsiteX2" fmla="*/ 232651 w 1676400"/>
              <a:gd name="connsiteY2" fmla="*/ 0 h 1585722"/>
              <a:gd name="connsiteX3" fmla="*/ 698500 w 1676400"/>
              <a:gd name="connsiteY3" fmla="*/ 976122 h 1585722"/>
              <a:gd name="connsiteX4" fmla="*/ 1392382 w 1676400"/>
              <a:gd name="connsiteY4" fmla="*/ 974390 h 1585722"/>
              <a:gd name="connsiteX5" fmla="*/ 1676400 w 1676400"/>
              <a:gd name="connsiteY5" fmla="*/ 976122 h 1585722"/>
              <a:gd name="connsiteX6" fmla="*/ 1676400 w 1676400"/>
              <a:gd name="connsiteY6" fmla="*/ 1077722 h 1585722"/>
              <a:gd name="connsiteX7" fmla="*/ 1676400 w 1676400"/>
              <a:gd name="connsiteY7" fmla="*/ 1077722 h 1585722"/>
              <a:gd name="connsiteX8" fmla="*/ 1676400 w 1676400"/>
              <a:gd name="connsiteY8" fmla="*/ 1230122 h 1585722"/>
              <a:gd name="connsiteX9" fmla="*/ 1676400 w 1676400"/>
              <a:gd name="connsiteY9" fmla="*/ 1585722 h 1585722"/>
              <a:gd name="connsiteX10" fmla="*/ 698500 w 1676400"/>
              <a:gd name="connsiteY10" fmla="*/ 1585722 h 1585722"/>
              <a:gd name="connsiteX11" fmla="*/ 279400 w 1676400"/>
              <a:gd name="connsiteY11" fmla="*/ 1585722 h 1585722"/>
              <a:gd name="connsiteX12" fmla="*/ 279400 w 1676400"/>
              <a:gd name="connsiteY12" fmla="*/ 1585722 h 1585722"/>
              <a:gd name="connsiteX13" fmla="*/ 0 w 1676400"/>
              <a:gd name="connsiteY13" fmla="*/ 1585722 h 1585722"/>
              <a:gd name="connsiteX14" fmla="*/ 0 w 1676400"/>
              <a:gd name="connsiteY14" fmla="*/ 1230122 h 1585722"/>
              <a:gd name="connsiteX15" fmla="*/ 0 w 1676400"/>
              <a:gd name="connsiteY15" fmla="*/ 1077722 h 1585722"/>
              <a:gd name="connsiteX16" fmla="*/ 0 w 1676400"/>
              <a:gd name="connsiteY16" fmla="*/ 1077722 h 1585722"/>
              <a:gd name="connsiteX17" fmla="*/ 0 w 1676400"/>
              <a:gd name="connsiteY17" fmla="*/ 976122 h 1585722"/>
              <a:gd name="connsiteX0" fmla="*/ 0 w 1676400"/>
              <a:gd name="connsiteY0" fmla="*/ 976122 h 1585722"/>
              <a:gd name="connsiteX1" fmla="*/ 279400 w 1676400"/>
              <a:gd name="connsiteY1" fmla="*/ 976122 h 1585722"/>
              <a:gd name="connsiteX2" fmla="*/ 232651 w 1676400"/>
              <a:gd name="connsiteY2" fmla="*/ 0 h 1585722"/>
              <a:gd name="connsiteX3" fmla="*/ 698500 w 1676400"/>
              <a:gd name="connsiteY3" fmla="*/ 976122 h 1585722"/>
              <a:gd name="connsiteX4" fmla="*/ 1260764 w 1676400"/>
              <a:gd name="connsiteY4" fmla="*/ 974390 h 1585722"/>
              <a:gd name="connsiteX5" fmla="*/ 1392382 w 1676400"/>
              <a:gd name="connsiteY5" fmla="*/ 974390 h 1585722"/>
              <a:gd name="connsiteX6" fmla="*/ 1676400 w 1676400"/>
              <a:gd name="connsiteY6" fmla="*/ 976122 h 1585722"/>
              <a:gd name="connsiteX7" fmla="*/ 1676400 w 1676400"/>
              <a:gd name="connsiteY7" fmla="*/ 1077722 h 1585722"/>
              <a:gd name="connsiteX8" fmla="*/ 1676400 w 1676400"/>
              <a:gd name="connsiteY8" fmla="*/ 1077722 h 1585722"/>
              <a:gd name="connsiteX9" fmla="*/ 1676400 w 1676400"/>
              <a:gd name="connsiteY9" fmla="*/ 1230122 h 1585722"/>
              <a:gd name="connsiteX10" fmla="*/ 1676400 w 1676400"/>
              <a:gd name="connsiteY10" fmla="*/ 1585722 h 1585722"/>
              <a:gd name="connsiteX11" fmla="*/ 698500 w 1676400"/>
              <a:gd name="connsiteY11" fmla="*/ 1585722 h 1585722"/>
              <a:gd name="connsiteX12" fmla="*/ 279400 w 1676400"/>
              <a:gd name="connsiteY12" fmla="*/ 1585722 h 1585722"/>
              <a:gd name="connsiteX13" fmla="*/ 279400 w 1676400"/>
              <a:gd name="connsiteY13" fmla="*/ 1585722 h 1585722"/>
              <a:gd name="connsiteX14" fmla="*/ 0 w 1676400"/>
              <a:gd name="connsiteY14" fmla="*/ 1585722 h 1585722"/>
              <a:gd name="connsiteX15" fmla="*/ 0 w 1676400"/>
              <a:gd name="connsiteY15" fmla="*/ 1230122 h 1585722"/>
              <a:gd name="connsiteX16" fmla="*/ 0 w 1676400"/>
              <a:gd name="connsiteY16" fmla="*/ 1077722 h 1585722"/>
              <a:gd name="connsiteX17" fmla="*/ 0 w 1676400"/>
              <a:gd name="connsiteY17" fmla="*/ 1077722 h 1585722"/>
              <a:gd name="connsiteX18" fmla="*/ 0 w 1676400"/>
              <a:gd name="connsiteY18" fmla="*/ 976122 h 1585722"/>
              <a:gd name="connsiteX0" fmla="*/ 0 w 1676400"/>
              <a:gd name="connsiteY0" fmla="*/ 976122 h 1585722"/>
              <a:gd name="connsiteX1" fmla="*/ 279400 w 1676400"/>
              <a:gd name="connsiteY1" fmla="*/ 976122 h 1585722"/>
              <a:gd name="connsiteX2" fmla="*/ 232651 w 1676400"/>
              <a:gd name="connsiteY2" fmla="*/ 0 h 1585722"/>
              <a:gd name="connsiteX3" fmla="*/ 698500 w 1676400"/>
              <a:gd name="connsiteY3" fmla="*/ 976122 h 1585722"/>
              <a:gd name="connsiteX4" fmla="*/ 1260764 w 1676400"/>
              <a:gd name="connsiteY4" fmla="*/ 974390 h 1585722"/>
              <a:gd name="connsiteX5" fmla="*/ 1392382 w 1676400"/>
              <a:gd name="connsiteY5" fmla="*/ 974390 h 1585722"/>
              <a:gd name="connsiteX6" fmla="*/ 1517073 w 1676400"/>
              <a:gd name="connsiteY6" fmla="*/ 967463 h 1585722"/>
              <a:gd name="connsiteX7" fmla="*/ 1676400 w 1676400"/>
              <a:gd name="connsiteY7" fmla="*/ 976122 h 1585722"/>
              <a:gd name="connsiteX8" fmla="*/ 1676400 w 1676400"/>
              <a:gd name="connsiteY8" fmla="*/ 1077722 h 1585722"/>
              <a:gd name="connsiteX9" fmla="*/ 1676400 w 1676400"/>
              <a:gd name="connsiteY9" fmla="*/ 1077722 h 1585722"/>
              <a:gd name="connsiteX10" fmla="*/ 1676400 w 1676400"/>
              <a:gd name="connsiteY10" fmla="*/ 1230122 h 1585722"/>
              <a:gd name="connsiteX11" fmla="*/ 1676400 w 1676400"/>
              <a:gd name="connsiteY11" fmla="*/ 1585722 h 1585722"/>
              <a:gd name="connsiteX12" fmla="*/ 698500 w 1676400"/>
              <a:gd name="connsiteY12" fmla="*/ 1585722 h 1585722"/>
              <a:gd name="connsiteX13" fmla="*/ 279400 w 1676400"/>
              <a:gd name="connsiteY13" fmla="*/ 1585722 h 1585722"/>
              <a:gd name="connsiteX14" fmla="*/ 279400 w 1676400"/>
              <a:gd name="connsiteY14" fmla="*/ 1585722 h 1585722"/>
              <a:gd name="connsiteX15" fmla="*/ 0 w 1676400"/>
              <a:gd name="connsiteY15" fmla="*/ 1585722 h 1585722"/>
              <a:gd name="connsiteX16" fmla="*/ 0 w 1676400"/>
              <a:gd name="connsiteY16" fmla="*/ 1230122 h 1585722"/>
              <a:gd name="connsiteX17" fmla="*/ 0 w 1676400"/>
              <a:gd name="connsiteY17" fmla="*/ 1077722 h 1585722"/>
              <a:gd name="connsiteX18" fmla="*/ 0 w 1676400"/>
              <a:gd name="connsiteY18" fmla="*/ 1077722 h 1585722"/>
              <a:gd name="connsiteX19" fmla="*/ 0 w 1676400"/>
              <a:gd name="connsiteY19" fmla="*/ 976122 h 1585722"/>
              <a:gd name="connsiteX0" fmla="*/ 0 w 1676400"/>
              <a:gd name="connsiteY0" fmla="*/ 976122 h 1585722"/>
              <a:gd name="connsiteX1" fmla="*/ 279400 w 1676400"/>
              <a:gd name="connsiteY1" fmla="*/ 976122 h 1585722"/>
              <a:gd name="connsiteX2" fmla="*/ 232651 w 1676400"/>
              <a:gd name="connsiteY2" fmla="*/ 0 h 1585722"/>
              <a:gd name="connsiteX3" fmla="*/ 698500 w 1676400"/>
              <a:gd name="connsiteY3" fmla="*/ 976122 h 1585722"/>
              <a:gd name="connsiteX4" fmla="*/ 1260764 w 1676400"/>
              <a:gd name="connsiteY4" fmla="*/ 974390 h 1585722"/>
              <a:gd name="connsiteX5" fmla="*/ 942109 w 1676400"/>
              <a:gd name="connsiteY5" fmla="*/ 163899 h 1585722"/>
              <a:gd name="connsiteX6" fmla="*/ 1517073 w 1676400"/>
              <a:gd name="connsiteY6" fmla="*/ 967463 h 1585722"/>
              <a:gd name="connsiteX7" fmla="*/ 1676400 w 1676400"/>
              <a:gd name="connsiteY7" fmla="*/ 976122 h 1585722"/>
              <a:gd name="connsiteX8" fmla="*/ 1676400 w 1676400"/>
              <a:gd name="connsiteY8" fmla="*/ 1077722 h 1585722"/>
              <a:gd name="connsiteX9" fmla="*/ 1676400 w 1676400"/>
              <a:gd name="connsiteY9" fmla="*/ 1077722 h 1585722"/>
              <a:gd name="connsiteX10" fmla="*/ 1676400 w 1676400"/>
              <a:gd name="connsiteY10" fmla="*/ 1230122 h 1585722"/>
              <a:gd name="connsiteX11" fmla="*/ 1676400 w 1676400"/>
              <a:gd name="connsiteY11" fmla="*/ 1585722 h 1585722"/>
              <a:gd name="connsiteX12" fmla="*/ 698500 w 1676400"/>
              <a:gd name="connsiteY12" fmla="*/ 1585722 h 1585722"/>
              <a:gd name="connsiteX13" fmla="*/ 279400 w 1676400"/>
              <a:gd name="connsiteY13" fmla="*/ 1585722 h 1585722"/>
              <a:gd name="connsiteX14" fmla="*/ 279400 w 1676400"/>
              <a:gd name="connsiteY14" fmla="*/ 1585722 h 1585722"/>
              <a:gd name="connsiteX15" fmla="*/ 0 w 1676400"/>
              <a:gd name="connsiteY15" fmla="*/ 1585722 h 1585722"/>
              <a:gd name="connsiteX16" fmla="*/ 0 w 1676400"/>
              <a:gd name="connsiteY16" fmla="*/ 1230122 h 1585722"/>
              <a:gd name="connsiteX17" fmla="*/ 0 w 1676400"/>
              <a:gd name="connsiteY17" fmla="*/ 1077722 h 1585722"/>
              <a:gd name="connsiteX18" fmla="*/ 0 w 1676400"/>
              <a:gd name="connsiteY18" fmla="*/ 1077722 h 1585722"/>
              <a:gd name="connsiteX19" fmla="*/ 0 w 1676400"/>
              <a:gd name="connsiteY19" fmla="*/ 976122 h 1585722"/>
              <a:gd name="connsiteX0" fmla="*/ 0 w 1676400"/>
              <a:gd name="connsiteY0" fmla="*/ 976122 h 1585722"/>
              <a:gd name="connsiteX1" fmla="*/ 113146 w 1676400"/>
              <a:gd name="connsiteY1" fmla="*/ 976122 h 1585722"/>
              <a:gd name="connsiteX2" fmla="*/ 232651 w 1676400"/>
              <a:gd name="connsiteY2" fmla="*/ 0 h 1585722"/>
              <a:gd name="connsiteX3" fmla="*/ 698500 w 1676400"/>
              <a:gd name="connsiteY3" fmla="*/ 976122 h 1585722"/>
              <a:gd name="connsiteX4" fmla="*/ 1260764 w 1676400"/>
              <a:gd name="connsiteY4" fmla="*/ 974390 h 1585722"/>
              <a:gd name="connsiteX5" fmla="*/ 942109 w 1676400"/>
              <a:gd name="connsiteY5" fmla="*/ 163899 h 1585722"/>
              <a:gd name="connsiteX6" fmla="*/ 1517073 w 1676400"/>
              <a:gd name="connsiteY6" fmla="*/ 967463 h 1585722"/>
              <a:gd name="connsiteX7" fmla="*/ 1676400 w 1676400"/>
              <a:gd name="connsiteY7" fmla="*/ 976122 h 1585722"/>
              <a:gd name="connsiteX8" fmla="*/ 1676400 w 1676400"/>
              <a:gd name="connsiteY8" fmla="*/ 1077722 h 1585722"/>
              <a:gd name="connsiteX9" fmla="*/ 1676400 w 1676400"/>
              <a:gd name="connsiteY9" fmla="*/ 1077722 h 1585722"/>
              <a:gd name="connsiteX10" fmla="*/ 1676400 w 1676400"/>
              <a:gd name="connsiteY10" fmla="*/ 1230122 h 1585722"/>
              <a:gd name="connsiteX11" fmla="*/ 1676400 w 1676400"/>
              <a:gd name="connsiteY11" fmla="*/ 1585722 h 1585722"/>
              <a:gd name="connsiteX12" fmla="*/ 698500 w 1676400"/>
              <a:gd name="connsiteY12" fmla="*/ 1585722 h 1585722"/>
              <a:gd name="connsiteX13" fmla="*/ 279400 w 1676400"/>
              <a:gd name="connsiteY13" fmla="*/ 1585722 h 1585722"/>
              <a:gd name="connsiteX14" fmla="*/ 279400 w 1676400"/>
              <a:gd name="connsiteY14" fmla="*/ 1585722 h 1585722"/>
              <a:gd name="connsiteX15" fmla="*/ 0 w 1676400"/>
              <a:gd name="connsiteY15" fmla="*/ 1585722 h 1585722"/>
              <a:gd name="connsiteX16" fmla="*/ 0 w 1676400"/>
              <a:gd name="connsiteY16" fmla="*/ 1230122 h 1585722"/>
              <a:gd name="connsiteX17" fmla="*/ 0 w 1676400"/>
              <a:gd name="connsiteY17" fmla="*/ 1077722 h 1585722"/>
              <a:gd name="connsiteX18" fmla="*/ 0 w 1676400"/>
              <a:gd name="connsiteY18" fmla="*/ 1077722 h 1585722"/>
              <a:gd name="connsiteX19" fmla="*/ 0 w 1676400"/>
              <a:gd name="connsiteY19" fmla="*/ 976122 h 1585722"/>
              <a:gd name="connsiteX0" fmla="*/ 0 w 1676400"/>
              <a:gd name="connsiteY0" fmla="*/ 976122 h 1585722"/>
              <a:gd name="connsiteX1" fmla="*/ 113146 w 1676400"/>
              <a:gd name="connsiteY1" fmla="*/ 976122 h 1585722"/>
              <a:gd name="connsiteX2" fmla="*/ 232651 w 1676400"/>
              <a:gd name="connsiteY2" fmla="*/ 0 h 1585722"/>
              <a:gd name="connsiteX3" fmla="*/ 303645 w 1676400"/>
              <a:gd name="connsiteY3" fmla="*/ 976122 h 1585722"/>
              <a:gd name="connsiteX4" fmla="*/ 1260764 w 1676400"/>
              <a:gd name="connsiteY4" fmla="*/ 974390 h 1585722"/>
              <a:gd name="connsiteX5" fmla="*/ 942109 w 1676400"/>
              <a:gd name="connsiteY5" fmla="*/ 163899 h 1585722"/>
              <a:gd name="connsiteX6" fmla="*/ 1517073 w 1676400"/>
              <a:gd name="connsiteY6" fmla="*/ 967463 h 1585722"/>
              <a:gd name="connsiteX7" fmla="*/ 1676400 w 1676400"/>
              <a:gd name="connsiteY7" fmla="*/ 976122 h 1585722"/>
              <a:gd name="connsiteX8" fmla="*/ 1676400 w 1676400"/>
              <a:gd name="connsiteY8" fmla="*/ 1077722 h 1585722"/>
              <a:gd name="connsiteX9" fmla="*/ 1676400 w 1676400"/>
              <a:gd name="connsiteY9" fmla="*/ 1077722 h 1585722"/>
              <a:gd name="connsiteX10" fmla="*/ 1676400 w 1676400"/>
              <a:gd name="connsiteY10" fmla="*/ 1230122 h 1585722"/>
              <a:gd name="connsiteX11" fmla="*/ 1676400 w 1676400"/>
              <a:gd name="connsiteY11" fmla="*/ 1585722 h 1585722"/>
              <a:gd name="connsiteX12" fmla="*/ 698500 w 1676400"/>
              <a:gd name="connsiteY12" fmla="*/ 1585722 h 1585722"/>
              <a:gd name="connsiteX13" fmla="*/ 279400 w 1676400"/>
              <a:gd name="connsiteY13" fmla="*/ 1585722 h 1585722"/>
              <a:gd name="connsiteX14" fmla="*/ 279400 w 1676400"/>
              <a:gd name="connsiteY14" fmla="*/ 1585722 h 1585722"/>
              <a:gd name="connsiteX15" fmla="*/ 0 w 1676400"/>
              <a:gd name="connsiteY15" fmla="*/ 1585722 h 1585722"/>
              <a:gd name="connsiteX16" fmla="*/ 0 w 1676400"/>
              <a:gd name="connsiteY16" fmla="*/ 1230122 h 1585722"/>
              <a:gd name="connsiteX17" fmla="*/ 0 w 1676400"/>
              <a:gd name="connsiteY17" fmla="*/ 1077722 h 1585722"/>
              <a:gd name="connsiteX18" fmla="*/ 0 w 1676400"/>
              <a:gd name="connsiteY18" fmla="*/ 1077722 h 1585722"/>
              <a:gd name="connsiteX19" fmla="*/ 0 w 1676400"/>
              <a:gd name="connsiteY19" fmla="*/ 976122 h 158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76400" h="1585722">
                <a:moveTo>
                  <a:pt x="0" y="976122"/>
                </a:moveTo>
                <a:lnTo>
                  <a:pt x="113146" y="976122"/>
                </a:lnTo>
                <a:lnTo>
                  <a:pt x="232651" y="0"/>
                </a:lnTo>
                <a:lnTo>
                  <a:pt x="303645" y="976122"/>
                </a:lnTo>
                <a:lnTo>
                  <a:pt x="1260764" y="974390"/>
                </a:lnTo>
                <a:lnTo>
                  <a:pt x="942109" y="163899"/>
                </a:lnTo>
                <a:lnTo>
                  <a:pt x="1517073" y="967463"/>
                </a:lnTo>
                <a:lnTo>
                  <a:pt x="1676400" y="976122"/>
                </a:lnTo>
                <a:lnTo>
                  <a:pt x="1676400" y="1077722"/>
                </a:lnTo>
                <a:lnTo>
                  <a:pt x="1676400" y="1077722"/>
                </a:lnTo>
                <a:lnTo>
                  <a:pt x="1676400" y="1230122"/>
                </a:lnTo>
                <a:lnTo>
                  <a:pt x="1676400" y="1585722"/>
                </a:lnTo>
                <a:lnTo>
                  <a:pt x="698500" y="1585722"/>
                </a:lnTo>
                <a:lnTo>
                  <a:pt x="279400" y="1585722"/>
                </a:lnTo>
                <a:lnTo>
                  <a:pt x="279400" y="1585722"/>
                </a:lnTo>
                <a:lnTo>
                  <a:pt x="0" y="1585722"/>
                </a:lnTo>
                <a:lnTo>
                  <a:pt x="0" y="1230122"/>
                </a:lnTo>
                <a:lnTo>
                  <a:pt x="0" y="1077722"/>
                </a:lnTo>
                <a:lnTo>
                  <a:pt x="0" y="1077722"/>
                </a:lnTo>
                <a:lnTo>
                  <a:pt x="0" y="97612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3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sz="105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RW FY27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CN FY28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161B44-D308-204E-0531-9E744234264F}"/>
              </a:ext>
            </a:extLst>
          </p:cNvPr>
          <p:cNvSpPr txBox="1">
            <a:spLocks/>
          </p:cNvSpPr>
          <p:nvPr/>
        </p:nvSpPr>
        <p:spPr>
          <a:xfrm>
            <a:off x="183782" y="1035627"/>
            <a:ext cx="2528036" cy="3467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latin typeface="Open Sans"/>
                <a:ea typeface="Open Sans"/>
                <a:cs typeface="Open Sans"/>
              </a:rPr>
              <a:t>Locations 3 &amp; 4</a:t>
            </a: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From Welcome Valley Road to east of SR-314</a:t>
            </a:r>
          </a:p>
          <a:p>
            <a:endParaRPr lang="en-US" sz="17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sz="1600" b="1" dirty="0">
                <a:latin typeface="Open Sans"/>
                <a:ea typeface="Open Sans"/>
                <a:cs typeface="Open Sans"/>
              </a:rPr>
              <a:t>Location 7</a:t>
            </a: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At Lake Ocoee Marina</a:t>
            </a:r>
          </a:p>
          <a:p>
            <a:endParaRPr lang="en-US" sz="17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sz="1600" b="1" dirty="0">
                <a:latin typeface="Open Sans"/>
                <a:ea typeface="Open Sans"/>
                <a:cs typeface="Open Sans"/>
              </a:rPr>
              <a:t>Location 9</a:t>
            </a: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At Oswald Road/Ranger Station</a:t>
            </a:r>
          </a:p>
          <a:p>
            <a:pPr fontAlgn="base"/>
            <a:endParaRPr lang="en-US" sz="800" dirty="0">
              <a:latin typeface="Open Sans"/>
              <a:ea typeface="Open Sans"/>
              <a:cs typeface="Open Sans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600" dirty="0">
              <a:latin typeface="Open Sans"/>
              <a:ea typeface="Open Sans"/>
              <a:cs typeface="Open San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278756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0BEB1-7748-A84C-BA3A-458F039DB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820A9-2B61-956E-E429-FF360E0FB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Polk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039F5-97AC-008B-70DB-27FBDCB9E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PIN: 125101.00</a:t>
            </a:r>
          </a:p>
          <a:p>
            <a:r>
              <a:rPr lang="en-US" dirty="0"/>
              <a:t>Program: Highway</a:t>
            </a:r>
          </a:p>
          <a:p>
            <a:r>
              <a:rPr lang="en-US" dirty="0"/>
              <a:t>Route: SR-40</a:t>
            </a:r>
          </a:p>
          <a:p>
            <a:r>
              <a:rPr lang="en-US" dirty="0"/>
              <a:t>Termini :Georgia State Line to 2.3 Miles North at SR-68 (SR-5 and </a:t>
            </a:r>
            <a:r>
              <a:rPr lang="en-US" dirty="0" err="1"/>
              <a:t>McCaysville</a:t>
            </a:r>
            <a:r>
              <a:rPr lang="en-US" dirty="0"/>
              <a:t> Bypass from Georgia)</a:t>
            </a:r>
          </a:p>
          <a:p>
            <a:r>
              <a:rPr lang="en-US" dirty="0"/>
              <a:t>RW Year: 2026</a:t>
            </a:r>
          </a:p>
          <a:p>
            <a:r>
              <a:rPr lang="en-US" dirty="0"/>
              <a:t>CN Year: 2027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79975-7F53-E963-18A0-D4C8A88A3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739" y="819819"/>
            <a:ext cx="4666788" cy="371884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E2EDE7-E5FE-9C15-5B1E-F7A7EF12E1ED}"/>
              </a:ext>
            </a:extLst>
          </p:cNvPr>
          <p:cNvSpPr/>
          <p:nvPr/>
        </p:nvSpPr>
        <p:spPr>
          <a:xfrm rot="17296393">
            <a:off x="5888752" y="2786045"/>
            <a:ext cx="1908612" cy="461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44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07036-DEEE-F3DA-4056-B65C7379F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E1952-201D-FEA7-7EB3-50B60766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Polk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DC0A9-FD43-EDF0-D9B0-C4961871D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PIN: 124099.00</a:t>
            </a:r>
          </a:p>
          <a:p>
            <a:r>
              <a:rPr lang="en-US" dirty="0"/>
              <a:t>Program: Bridge Repair</a:t>
            </a:r>
          </a:p>
          <a:p>
            <a:r>
              <a:rPr lang="en-US" dirty="0"/>
              <a:t>Route: SR-68</a:t>
            </a:r>
          </a:p>
          <a:p>
            <a:r>
              <a:rPr lang="en-US" dirty="0"/>
              <a:t>Termini: Polk Bridge over Davis Mill Creek, LM 21.01 </a:t>
            </a:r>
          </a:p>
          <a:p>
            <a:r>
              <a:rPr lang="en-US" dirty="0"/>
              <a:t>RW Year: 2026</a:t>
            </a:r>
          </a:p>
          <a:p>
            <a:r>
              <a:rPr lang="en-US" dirty="0"/>
              <a:t>CN Year: 2028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583851-90D1-374C-B8AE-152BA2FEC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812" y="819150"/>
            <a:ext cx="4666788" cy="371884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17B4D17-775A-6DA7-E930-F841C32B02AC}"/>
              </a:ext>
            </a:extLst>
          </p:cNvPr>
          <p:cNvSpPr/>
          <p:nvPr/>
        </p:nvSpPr>
        <p:spPr>
          <a:xfrm rot="15996498">
            <a:off x="4710695" y="1632040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08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5988A-4447-C4D0-1005-5B5E27EB3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1F39D-6BE7-BF0C-F174-27C78A81B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Rhea County Pavement Projects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3164D8-3933-1020-158B-06BC9105B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7250"/>
            <a:ext cx="4876800" cy="4171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Open Sans"/>
                <a:ea typeface="Open Sans"/>
                <a:cs typeface="Open Sans"/>
              </a:rPr>
              <a:t>FY26</a:t>
            </a: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SR 30 From Cottonport Rd to Meigs County Line</a:t>
            </a:r>
          </a:p>
          <a:p>
            <a:pPr lvl="1"/>
            <a:r>
              <a:rPr lang="en-US" sz="1700" dirty="0">
                <a:latin typeface="Open Sans"/>
                <a:ea typeface="Open Sans"/>
                <a:cs typeface="Open Sans"/>
              </a:rPr>
              <a:t>LM 13.09 – LM 17.26</a:t>
            </a:r>
          </a:p>
          <a:p>
            <a:pPr lvl="1"/>
            <a:endParaRPr lang="en-US" sz="1700" dirty="0">
              <a:latin typeface="Open Sans"/>
              <a:ea typeface="Open Sans"/>
              <a:cs typeface="Open Sans"/>
            </a:endParaRP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SR 303 From SR-29 to SR-30</a:t>
            </a:r>
          </a:p>
          <a:p>
            <a:pPr lvl="1"/>
            <a:r>
              <a:rPr lang="en-US" sz="1700" dirty="0">
                <a:latin typeface="Open Sans"/>
                <a:ea typeface="Open Sans"/>
                <a:cs typeface="Open Sans"/>
              </a:rPr>
              <a:t>LM 0.00 – LM 5.73</a:t>
            </a:r>
          </a:p>
          <a:p>
            <a:pPr lvl="1"/>
            <a:endParaRPr lang="en-US" sz="1700" dirty="0">
              <a:latin typeface="Open Sans"/>
              <a:ea typeface="Open Sans"/>
              <a:cs typeface="Open Sans"/>
            </a:endParaRPr>
          </a:p>
          <a:p>
            <a:pPr fontAlgn="base"/>
            <a:endParaRPr lang="en-US" sz="800" dirty="0">
              <a:latin typeface="Open Sans"/>
              <a:ea typeface="Open Sans"/>
              <a:cs typeface="Open Sans"/>
            </a:endParaRPr>
          </a:p>
          <a:p>
            <a:pPr marL="0" indent="0" fontAlgn="base">
              <a:buNone/>
            </a:pPr>
            <a:endParaRPr lang="en-US" sz="16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68F48E-E4CF-9FE9-51C9-3A5993FAF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399" y="853068"/>
            <a:ext cx="3865183" cy="355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7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5C37C-1A69-A168-BED0-EA9E04997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B6A7-8E99-164F-622C-836FFC98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Rhea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F5715-8ED7-67A9-2B0E-B5FFBE9AC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PIN: 109410.03</a:t>
            </a:r>
          </a:p>
          <a:p>
            <a:r>
              <a:rPr lang="en-US" dirty="0"/>
              <a:t>Program: Highway</a:t>
            </a:r>
          </a:p>
          <a:p>
            <a:r>
              <a:rPr lang="en-US" dirty="0"/>
              <a:t>Route: SR-30 (Old Washington Hwy.) </a:t>
            </a:r>
          </a:p>
          <a:p>
            <a:r>
              <a:rPr lang="en-US" dirty="0"/>
              <a:t>Termini: From Near SR-29 (US-27) to West of New Union Rd. / White Oak Rd.(IA)</a:t>
            </a:r>
          </a:p>
          <a:p>
            <a:r>
              <a:rPr lang="en-US" dirty="0"/>
              <a:t>RW Year: 2026</a:t>
            </a:r>
          </a:p>
          <a:p>
            <a:r>
              <a:rPr lang="en-US" dirty="0"/>
              <a:t>CN Year: 2030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FA4A69-4F4D-B47C-749A-3FDDB71C0D7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419600" y="1047750"/>
            <a:ext cx="4191000" cy="235743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FC692-A47E-A2B6-1EAD-4846FB32BC25}"/>
              </a:ext>
            </a:extLst>
          </p:cNvPr>
          <p:cNvSpPr txBox="1">
            <a:spLocks/>
          </p:cNvSpPr>
          <p:nvPr/>
        </p:nvSpPr>
        <p:spPr>
          <a:xfrm>
            <a:off x="4495800" y="3557584"/>
            <a:ext cx="4114800" cy="11328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PIN: 132603.00</a:t>
            </a:r>
          </a:p>
          <a:p>
            <a:r>
              <a:rPr lang="en-US" dirty="0"/>
              <a:t>Pedestrian Improvements at SR-30 and US-27</a:t>
            </a:r>
          </a:p>
        </p:txBody>
      </p:sp>
    </p:spTree>
    <p:extLst>
      <p:ext uri="{BB962C8B-B14F-4D97-AF65-F5344CB8AC3E}">
        <p14:creationId xmlns:p14="http://schemas.microsoft.com/office/powerpoint/2010/main" val="673452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E901B-7C95-C8C3-C463-8223BBEBA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BEBD8-8CAE-6CD4-DD9A-A300DB52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Rhea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CD90A-6151-C1CC-7E54-5401A1F30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3"/>
            <a:ext cx="3810000" cy="3718847"/>
          </a:xfrm>
        </p:spPr>
        <p:txBody>
          <a:bodyPr>
            <a:normAutofit/>
          </a:bodyPr>
          <a:lstStyle/>
          <a:p>
            <a:r>
              <a:rPr lang="en-US" dirty="0"/>
              <a:t>PIN: 124103.00</a:t>
            </a:r>
          </a:p>
          <a:p>
            <a:r>
              <a:rPr lang="en-US" dirty="0"/>
              <a:t>Program: Bridge</a:t>
            </a:r>
          </a:p>
          <a:p>
            <a:r>
              <a:rPr lang="en-US" dirty="0"/>
              <a:t>Route: Harrison Ave</a:t>
            </a:r>
          </a:p>
          <a:p>
            <a:r>
              <a:rPr lang="en-US" dirty="0"/>
              <a:t>Termini: Bridge over Roaring Creek, LM 0.72 in Graysville (IA)</a:t>
            </a:r>
          </a:p>
          <a:p>
            <a:r>
              <a:rPr lang="en-US" dirty="0"/>
              <a:t>RW Year: 2026</a:t>
            </a:r>
          </a:p>
          <a:p>
            <a:r>
              <a:rPr lang="en-US" dirty="0"/>
              <a:t>CN Year: 2028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4FDD6-8516-B879-F62B-8171BE5EC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469" y="869376"/>
            <a:ext cx="4853131" cy="35623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8E9A7C2-42E2-17DC-62CE-AC620DB2289E}"/>
              </a:ext>
            </a:extLst>
          </p:cNvPr>
          <p:cNvSpPr/>
          <p:nvPr/>
        </p:nvSpPr>
        <p:spPr>
          <a:xfrm rot="19384313">
            <a:off x="5311071" y="1908609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27293C-EED1-76EC-4E48-C15D613C2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669" y="2876550"/>
            <a:ext cx="685800" cy="68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2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8043E-E358-40D0-7A42-95B046364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C0FEB-8CE2-D4C2-B949-A6B030B00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Rhea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0783B-BE8F-4AE8-6B10-93AEC400B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PIN: 126774.00</a:t>
            </a:r>
          </a:p>
          <a:p>
            <a:r>
              <a:rPr lang="en-US" dirty="0"/>
              <a:t>Program: Unstable Slope</a:t>
            </a:r>
          </a:p>
          <a:p>
            <a:r>
              <a:rPr lang="en-US" dirty="0"/>
              <a:t>Route: SR-68</a:t>
            </a:r>
          </a:p>
          <a:p>
            <a:r>
              <a:rPr lang="en-US" dirty="0"/>
              <a:t>Termini: Near LM 4.2 and 4.3, Rockfall Mitigation</a:t>
            </a:r>
          </a:p>
          <a:p>
            <a:r>
              <a:rPr lang="en-US" dirty="0"/>
              <a:t>RW Year: 2026</a:t>
            </a:r>
          </a:p>
          <a:p>
            <a:r>
              <a:rPr lang="en-US" dirty="0"/>
              <a:t>CN Year: 2028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91E4B-FB33-484A-31CC-1998BB302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966" y="819150"/>
            <a:ext cx="3854473" cy="36483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4DE9C11-2CBE-3514-84D9-D491652771DC}"/>
              </a:ext>
            </a:extLst>
          </p:cNvPr>
          <p:cNvSpPr/>
          <p:nvPr/>
        </p:nvSpPr>
        <p:spPr>
          <a:xfrm rot="19384313">
            <a:off x="7597070" y="1329891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90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48644-963B-52D0-0C9E-D044FB50A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31C6-7FAD-8E67-4A88-28545BEC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Sequatchie County Pavement Projects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666578-F9C0-0232-822F-2160BBDEA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7250"/>
            <a:ext cx="6248400" cy="41719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b="1" dirty="0">
                <a:latin typeface="Open Sans"/>
                <a:ea typeface="Open Sans"/>
                <a:cs typeface="Open Sans"/>
              </a:rPr>
              <a:t>FY26</a:t>
            </a: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SR-111 From near Lewis Chapel Rd to near East Valley Rd. </a:t>
            </a:r>
          </a:p>
          <a:p>
            <a:pPr lvl="1"/>
            <a:r>
              <a:rPr lang="en-US" sz="1700" dirty="0">
                <a:latin typeface="Open Sans"/>
                <a:ea typeface="Open Sans"/>
                <a:cs typeface="Open Sans"/>
              </a:rPr>
              <a:t>LM 4.32 – LM 7.57</a:t>
            </a:r>
          </a:p>
          <a:p>
            <a:pPr lvl="1"/>
            <a:endParaRPr lang="en-US" sz="1700" dirty="0">
              <a:latin typeface="Open Sans"/>
              <a:ea typeface="Open Sans"/>
              <a:cs typeface="Open Sans"/>
            </a:endParaRP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SR-28 From Marion Co. line to east of Wilson Rd.</a:t>
            </a:r>
          </a:p>
          <a:p>
            <a:pPr lvl="1"/>
            <a:r>
              <a:rPr lang="en-US" sz="1700" dirty="0">
                <a:latin typeface="Open Sans"/>
                <a:ea typeface="Open Sans"/>
                <a:cs typeface="Open Sans"/>
              </a:rPr>
              <a:t>LM 0.00 – LM 4.00</a:t>
            </a:r>
          </a:p>
          <a:p>
            <a:pPr lvl="1"/>
            <a:endParaRPr lang="en-US" sz="1700" dirty="0">
              <a:latin typeface="Open Sans"/>
              <a:ea typeface="Open Sans"/>
              <a:cs typeface="Open Sans"/>
            </a:endParaRP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SR-399 From Grundy Co. line to near SR-111</a:t>
            </a:r>
          </a:p>
          <a:p>
            <a:pPr lvl="1"/>
            <a:r>
              <a:rPr lang="en-US" sz="1700" dirty="0">
                <a:latin typeface="Open Sans"/>
                <a:ea typeface="Open Sans"/>
                <a:cs typeface="Open Sans"/>
              </a:rPr>
              <a:t>LM 0.00 – LM 5.9</a:t>
            </a:r>
          </a:p>
          <a:p>
            <a:pPr lvl="1"/>
            <a:endParaRPr lang="en-US" sz="1700" dirty="0">
              <a:latin typeface="Open Sans"/>
              <a:ea typeface="Open Sans"/>
              <a:cs typeface="Open Sans"/>
            </a:endParaRPr>
          </a:p>
          <a:p>
            <a:r>
              <a:rPr lang="en-US" sz="1700" dirty="0">
                <a:latin typeface="Open Sans"/>
                <a:ea typeface="Open Sans"/>
                <a:cs typeface="Open Sans"/>
              </a:rPr>
              <a:t>SR-8 From south of </a:t>
            </a:r>
            <a:r>
              <a:rPr lang="en-US" sz="1700" dirty="0" err="1">
                <a:latin typeface="Open Sans"/>
                <a:ea typeface="Open Sans"/>
                <a:cs typeface="Open Sans"/>
              </a:rPr>
              <a:t>Withlow</a:t>
            </a:r>
            <a:r>
              <a:rPr lang="en-US" sz="1700" dirty="0">
                <a:latin typeface="Open Sans"/>
                <a:ea typeface="Open Sans"/>
                <a:cs typeface="Open Sans"/>
              </a:rPr>
              <a:t> Rd. to north of Sherman Rd.</a:t>
            </a:r>
          </a:p>
          <a:p>
            <a:pPr lvl="1"/>
            <a:r>
              <a:rPr lang="en-US" sz="1700" dirty="0">
                <a:latin typeface="Open Sans"/>
                <a:ea typeface="Open Sans"/>
                <a:cs typeface="Open Sans"/>
              </a:rPr>
              <a:t>LM 22.73 – LM 27.42</a:t>
            </a:r>
          </a:p>
          <a:p>
            <a:pPr lvl="1"/>
            <a:endParaRPr lang="en-US" sz="1700" dirty="0">
              <a:latin typeface="Open Sans"/>
              <a:ea typeface="Open Sans"/>
              <a:cs typeface="Open Sans"/>
            </a:endParaRPr>
          </a:p>
          <a:p>
            <a:pPr fontAlgn="base"/>
            <a:endParaRPr lang="en-US" sz="800" dirty="0">
              <a:latin typeface="Open Sans"/>
              <a:ea typeface="Open Sans"/>
              <a:cs typeface="Open Sans"/>
            </a:endParaRPr>
          </a:p>
          <a:p>
            <a:pPr marL="0" indent="0" fontAlgn="base">
              <a:buNone/>
            </a:pPr>
            <a:endParaRPr lang="en-US" sz="16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B4915-5DA1-702C-DD58-85CF5BB40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920863"/>
            <a:ext cx="2900650" cy="341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2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BB01-882D-8E0C-60F8-C13C482E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Bledsoe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7B84C-97B6-08F1-40FF-482C2B8D1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200" dirty="0"/>
              <a:t>PIN: 124104.05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200" dirty="0"/>
              <a:t>Program: Highway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200" dirty="0"/>
              <a:t>Route: SR28/US-127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200" dirty="0"/>
              <a:t>Termini: From South of Humble Cemetery Road to 5-Lane in Pikeville (IA)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200" dirty="0"/>
              <a:t>RW: Underway (2025)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200" dirty="0"/>
              <a:t>CN Year: 2028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A0E63F-453A-9CED-D44B-B5FC81F2F5C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426527" y="1123950"/>
            <a:ext cx="4191000" cy="235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83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B1E89-F537-E6EB-51A6-247B01E45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2480D-2396-9843-5549-634E5326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Sequatchie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80020-694A-3A04-56C1-A8293C55F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PIN: 133753.00 </a:t>
            </a:r>
          </a:p>
          <a:p>
            <a:r>
              <a:rPr lang="en-US" dirty="0"/>
              <a:t>Program: Highway</a:t>
            </a:r>
          </a:p>
          <a:p>
            <a:r>
              <a:rPr lang="en-US" dirty="0"/>
              <a:t>Route: SR-8</a:t>
            </a:r>
          </a:p>
          <a:p>
            <a:r>
              <a:rPr lang="en-US" dirty="0"/>
              <a:t>Termini: Main to Church Complete Streets (RAISE Grant)</a:t>
            </a:r>
          </a:p>
          <a:p>
            <a:r>
              <a:rPr lang="en-US" dirty="0"/>
              <a:t>RW Year: 2026</a:t>
            </a:r>
          </a:p>
          <a:p>
            <a:r>
              <a:rPr lang="en-US" dirty="0"/>
              <a:t>CN Year: 2027</a:t>
            </a:r>
          </a:p>
        </p:txBody>
      </p:sp>
      <p:pic>
        <p:nvPicPr>
          <p:cNvPr id="2050" name="Picture 2" descr="SR 8 - US127 Corridor Dunlap - v1">
            <a:extLst>
              <a:ext uri="{FF2B5EF4-FFF2-40B4-BE49-F238E27FC236}">
                <a16:creationId xmlns:a16="http://schemas.microsoft.com/office/drawing/2014/main" id="{57EC86E4-50FD-5908-4CD2-56459E49A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47775"/>
            <a:ext cx="4707467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367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16903-4A82-E696-A8CD-2090EC10D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1878-F34D-E889-89DF-64B663B2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Sequatchie County – SR-8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8ED07-C0E0-6CF9-AD41-D103ED053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3"/>
            <a:ext cx="5638800" cy="371884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PIN: 136374.00 (Safety)</a:t>
            </a:r>
          </a:p>
          <a:p>
            <a:r>
              <a:rPr lang="en-US" dirty="0"/>
              <a:t>Termini: Install 51" Barrier near LM 21.599</a:t>
            </a:r>
          </a:p>
          <a:p>
            <a:r>
              <a:rPr lang="en-US" dirty="0"/>
              <a:t>RW Year: 2027</a:t>
            </a:r>
          </a:p>
          <a:p>
            <a:r>
              <a:rPr lang="en-US" dirty="0"/>
              <a:t>CN Year: 2028</a:t>
            </a:r>
          </a:p>
          <a:p>
            <a:endParaRPr lang="en-US" dirty="0"/>
          </a:p>
          <a:p>
            <a:r>
              <a:rPr lang="en-US" dirty="0"/>
              <a:t>PIN: 126750.00 (Unstable Slope)</a:t>
            </a:r>
          </a:p>
          <a:p>
            <a:r>
              <a:rPr lang="en-US" dirty="0"/>
              <a:t>Termini : LM's 20.5 and 20.7, Rockfall Mitigation</a:t>
            </a:r>
          </a:p>
          <a:p>
            <a:r>
              <a:rPr lang="en-US" dirty="0"/>
              <a:t>RW Year: 2027</a:t>
            </a:r>
          </a:p>
          <a:p>
            <a:r>
              <a:rPr lang="en-US" dirty="0"/>
              <a:t>CN Year: TBD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DBA5D1-66F3-8A6D-548C-9F6F69B0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869376"/>
            <a:ext cx="3015519" cy="3630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0293D7-34EE-EBEB-DC2D-ACEB37A52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619" y="1885950"/>
            <a:ext cx="685800" cy="546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C63CE4-9080-67ED-D945-0A4FE2234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90580"/>
            <a:ext cx="685800" cy="55016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92CCCDF-8481-36F3-BF6B-6CAD2C505F6F}"/>
              </a:ext>
            </a:extLst>
          </p:cNvPr>
          <p:cNvSpPr/>
          <p:nvPr/>
        </p:nvSpPr>
        <p:spPr>
          <a:xfrm rot="14174867">
            <a:off x="6557022" y="1867680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64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0700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BB01-882D-8E0C-60F8-C13C482E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Bledsoe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7B84C-97B6-08F1-40FF-482C2B8D1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PIN: 126772.00</a:t>
            </a:r>
          </a:p>
          <a:p>
            <a:pPr>
              <a:spcAft>
                <a:spcPts val="1200"/>
              </a:spcAft>
            </a:pPr>
            <a:r>
              <a:rPr lang="en-US" dirty="0"/>
              <a:t>Program: Unstable Slope</a:t>
            </a:r>
          </a:p>
          <a:p>
            <a:pPr>
              <a:spcAft>
                <a:spcPts val="1200"/>
              </a:spcAft>
            </a:pPr>
            <a:r>
              <a:rPr lang="en-US" dirty="0"/>
              <a:t>Route: SR-30</a:t>
            </a:r>
          </a:p>
          <a:p>
            <a:pPr>
              <a:spcAft>
                <a:spcPts val="1200"/>
              </a:spcAft>
            </a:pPr>
            <a:r>
              <a:rPr lang="en-US" dirty="0"/>
              <a:t>Termini: Near LM's 7.4 and 7.8, Rockfall Mitigation</a:t>
            </a:r>
          </a:p>
          <a:p>
            <a:pPr>
              <a:spcAft>
                <a:spcPts val="1200"/>
              </a:spcAft>
            </a:pPr>
            <a:r>
              <a:rPr lang="en-US" dirty="0"/>
              <a:t>RW Year: 2026</a:t>
            </a:r>
          </a:p>
          <a:p>
            <a:pPr>
              <a:spcAft>
                <a:spcPts val="1200"/>
              </a:spcAft>
            </a:pPr>
            <a:r>
              <a:rPr lang="en-US" dirty="0"/>
              <a:t>CN Year: 2028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26B2BF-94DF-CE77-8994-D71EC5207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895353"/>
            <a:ext cx="2569544" cy="35865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BFEF642-55B6-7A9D-F4BE-8D33909916E7}"/>
              </a:ext>
            </a:extLst>
          </p:cNvPr>
          <p:cNvSpPr/>
          <p:nvPr/>
        </p:nvSpPr>
        <p:spPr>
          <a:xfrm rot="18364550">
            <a:off x="7022852" y="1444896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9D36F6-09CD-7CFE-13E6-421396FB5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047750"/>
            <a:ext cx="685800" cy="54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82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52D37-C47C-16B1-BD73-E60DBA58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2FA64-EA29-E63E-A32A-CC849D93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Grundy County Pavement Projects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6F7655-F115-A9D0-3D89-E7307AE9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7250"/>
            <a:ext cx="5562600" cy="41719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Open Sans"/>
                <a:ea typeface="Open Sans"/>
                <a:cs typeface="Open Sans"/>
              </a:rPr>
              <a:t>FY26</a:t>
            </a:r>
          </a:p>
          <a:p>
            <a:pPr fontAlgn="base"/>
            <a:r>
              <a:rPr lang="en-US" sz="2000" dirty="0">
                <a:latin typeface="Open Sans"/>
                <a:ea typeface="Open Sans"/>
                <a:cs typeface="Open Sans"/>
              </a:rPr>
              <a:t>Grundy Lakes State Park Resurfacing</a:t>
            </a:r>
          </a:p>
          <a:p>
            <a:pPr fontAlgn="base"/>
            <a:endParaRPr lang="en-US" sz="2000" dirty="0">
              <a:latin typeface="Open Sans"/>
              <a:ea typeface="Open Sans"/>
              <a:cs typeface="Open Sans"/>
            </a:endParaRPr>
          </a:p>
          <a:p>
            <a:pPr fontAlgn="base"/>
            <a:r>
              <a:rPr lang="en-US" sz="2000" dirty="0">
                <a:latin typeface="Open Sans"/>
                <a:ea typeface="Open Sans"/>
                <a:cs typeface="Open Sans"/>
              </a:rPr>
              <a:t>SR-399 </a:t>
            </a:r>
          </a:p>
          <a:p>
            <a:pPr lvl="1" fontAlgn="base"/>
            <a:r>
              <a:rPr lang="en-US" sz="1600" dirty="0">
                <a:latin typeface="Open Sans"/>
                <a:ea typeface="Open Sans"/>
                <a:cs typeface="Open Sans"/>
              </a:rPr>
              <a:t>From SR 108 to Sequatchie Co. Line –  Begin LM 0.00 – End LM 4.78</a:t>
            </a:r>
          </a:p>
          <a:p>
            <a:pPr lvl="1" fontAlgn="base"/>
            <a:endParaRPr lang="en-US" sz="1600" dirty="0">
              <a:latin typeface="Open Sans"/>
              <a:ea typeface="Open Sans"/>
              <a:cs typeface="Open Sans"/>
            </a:endParaRPr>
          </a:p>
          <a:p>
            <a:pPr fontAlgn="base"/>
            <a:r>
              <a:rPr lang="en-US" sz="2000" dirty="0">
                <a:latin typeface="Open Sans"/>
                <a:ea typeface="Open Sans"/>
                <a:cs typeface="Open Sans"/>
              </a:rPr>
              <a:t>SR-50</a:t>
            </a:r>
          </a:p>
          <a:p>
            <a:pPr lvl="1" fontAlgn="base"/>
            <a:r>
              <a:rPr lang="en-US" sz="1600" dirty="0">
                <a:latin typeface="Open Sans"/>
                <a:ea typeface="Open Sans"/>
                <a:cs typeface="Open Sans"/>
              </a:rPr>
              <a:t>From near Hideaway Cabin Rd. to near SR 56 – Begin LM – 13.23 – End LM 17.74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9EF4F-A410-ADA0-2C5D-C9CAA5594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895350"/>
            <a:ext cx="292040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43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D6B40-544C-8ED7-51DE-41D28741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730F0-4450-BD0F-778E-8E3313D9B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Grundy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DC607-FBBC-CBA3-151B-0B48B9360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PIN: 124782.00</a:t>
            </a:r>
          </a:p>
          <a:p>
            <a:pPr>
              <a:spcBef>
                <a:spcPts val="1200"/>
              </a:spcBef>
            </a:pPr>
            <a:r>
              <a:rPr lang="en-US" dirty="0"/>
              <a:t>Program: Highway</a:t>
            </a:r>
          </a:p>
          <a:p>
            <a:pPr>
              <a:spcBef>
                <a:spcPts val="1200"/>
              </a:spcBef>
            </a:pPr>
            <a:r>
              <a:rPr lang="en-US" dirty="0"/>
              <a:t>Route: SR-50 (Pelham Rd.) </a:t>
            </a:r>
          </a:p>
          <a:p>
            <a:pPr>
              <a:spcBef>
                <a:spcPts val="1200"/>
              </a:spcBef>
            </a:pPr>
            <a:r>
              <a:rPr lang="en-US" dirty="0"/>
              <a:t>Termini: From east of Harshman Road to west of SR-108 (IA)</a:t>
            </a:r>
          </a:p>
          <a:p>
            <a:pPr>
              <a:spcBef>
                <a:spcPts val="1200"/>
              </a:spcBef>
            </a:pPr>
            <a:r>
              <a:rPr lang="en-US" dirty="0"/>
              <a:t>RW Year: 2026</a:t>
            </a:r>
          </a:p>
          <a:p>
            <a:pPr>
              <a:spcBef>
                <a:spcPts val="1200"/>
              </a:spcBef>
            </a:pPr>
            <a:r>
              <a:rPr lang="en-US" dirty="0"/>
              <a:t>CN Year: 2027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A9DC60-8364-D922-DA88-857C5FA0821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495800" y="1200150"/>
            <a:ext cx="4191000" cy="235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5DF65-605B-63A3-C07E-58C9A192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Grundy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6F858-94B2-CF1A-4E17-3625DE218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3"/>
            <a:ext cx="3875377" cy="371884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PIN 132953.00</a:t>
            </a:r>
          </a:p>
          <a:p>
            <a:pPr>
              <a:spcBef>
                <a:spcPts val="600"/>
              </a:spcBef>
            </a:pPr>
            <a:r>
              <a:rPr lang="en-US" dirty="0"/>
              <a:t>Program: Highway</a:t>
            </a:r>
          </a:p>
          <a:p>
            <a:pPr>
              <a:spcBef>
                <a:spcPts val="600"/>
              </a:spcBef>
            </a:pPr>
            <a:r>
              <a:rPr lang="en-US" dirty="0"/>
              <a:t>Route: SR-50 / I-24</a:t>
            </a:r>
          </a:p>
          <a:p>
            <a:pPr>
              <a:spcBef>
                <a:spcPts val="600"/>
              </a:spcBef>
            </a:pPr>
            <a:r>
              <a:rPr lang="en-US" dirty="0"/>
              <a:t>Termini: </a:t>
            </a:r>
            <a:r>
              <a:rPr lang="pt-BR" dirty="0"/>
              <a:t>Grundy Rural Interchange, Pelham (Exit 127)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CN Year: 2026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335A4-064F-B038-D3BE-8E941DAEA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097" y="895353"/>
            <a:ext cx="4687303" cy="3562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86C7D8-FA0D-6298-D9C9-DBDA3492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517" y="3338513"/>
            <a:ext cx="1260763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BBA7D6-2E18-E318-44CE-E9E99646A52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895353"/>
            <a:ext cx="630382" cy="630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8BF27F-1773-7009-03D0-60A8CE7A7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814" y="3867150"/>
            <a:ext cx="666371" cy="52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87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F321-609E-E6A2-F916-41A60292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Grundy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31CEF-79BB-C709-6A85-B013BF36F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PIN129114.01 </a:t>
            </a:r>
          </a:p>
          <a:p>
            <a:pPr>
              <a:spcBef>
                <a:spcPts val="600"/>
              </a:spcBef>
            </a:pPr>
            <a:r>
              <a:rPr lang="en-US" dirty="0"/>
              <a:t>Program: Safety</a:t>
            </a:r>
          </a:p>
          <a:p>
            <a:pPr>
              <a:spcBef>
                <a:spcPts val="600"/>
              </a:spcBef>
            </a:pPr>
            <a:r>
              <a:rPr lang="en-US" dirty="0"/>
              <a:t>Route: SR-56</a:t>
            </a:r>
          </a:p>
          <a:p>
            <a:pPr>
              <a:spcBef>
                <a:spcPts val="600"/>
              </a:spcBef>
            </a:pPr>
            <a:r>
              <a:rPr lang="en-US" dirty="0"/>
              <a:t>Termini:  Grundy Turn Lane at </a:t>
            </a:r>
            <a:r>
              <a:rPr lang="en-US" dirty="0" err="1"/>
              <a:t>Firetower</a:t>
            </a:r>
            <a:r>
              <a:rPr lang="en-US" dirty="0"/>
              <a:t> Road</a:t>
            </a:r>
          </a:p>
          <a:p>
            <a:pPr>
              <a:spcBef>
                <a:spcPts val="600"/>
              </a:spcBef>
            </a:pPr>
            <a:r>
              <a:rPr lang="en-US" dirty="0"/>
              <a:t>RW: Underway (2025)</a:t>
            </a:r>
          </a:p>
          <a:p>
            <a:pPr>
              <a:spcBef>
                <a:spcPts val="600"/>
              </a:spcBef>
            </a:pPr>
            <a:r>
              <a:rPr lang="en-US" dirty="0"/>
              <a:t>CN Year: 2027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43BDA3-A5FC-EDD1-CC2F-D7C0F45BA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819150"/>
            <a:ext cx="3755877" cy="37188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E748063-CB27-A443-A6FA-89071F495D2B}"/>
              </a:ext>
            </a:extLst>
          </p:cNvPr>
          <p:cNvSpPr/>
          <p:nvPr/>
        </p:nvSpPr>
        <p:spPr>
          <a:xfrm>
            <a:off x="6477000" y="1352550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BC0AB2-B2A4-9420-D71E-ECD46D53C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736731"/>
            <a:ext cx="685800" cy="54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90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7522-14BB-154A-B469-DD284B4E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Grundy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FE541-FC13-B167-C15A-FE44F0926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PIN 125383.00</a:t>
            </a:r>
          </a:p>
          <a:p>
            <a:pPr>
              <a:spcBef>
                <a:spcPts val="600"/>
              </a:spcBef>
            </a:pPr>
            <a:r>
              <a:rPr lang="en-US" dirty="0"/>
              <a:t>Program: Unstable Slope</a:t>
            </a:r>
          </a:p>
          <a:p>
            <a:pPr>
              <a:spcBef>
                <a:spcPts val="600"/>
              </a:spcBef>
            </a:pPr>
            <a:r>
              <a:rPr lang="en-US" dirty="0"/>
              <a:t>Route: I-24</a:t>
            </a:r>
          </a:p>
          <a:p>
            <a:pPr>
              <a:spcBef>
                <a:spcPts val="600"/>
              </a:spcBef>
            </a:pPr>
            <a:r>
              <a:rPr lang="en-US" dirty="0"/>
              <a:t>Termini: Grundy (eastbound) at LM 5.6 (Rockfall mitigation)</a:t>
            </a:r>
          </a:p>
          <a:p>
            <a:pPr>
              <a:spcBef>
                <a:spcPts val="600"/>
              </a:spcBef>
            </a:pPr>
            <a:r>
              <a:rPr lang="en-US" dirty="0"/>
              <a:t>CN Year: 2026*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F7097-D2BB-D911-B950-5F51AC52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641" y="895353"/>
            <a:ext cx="4561759" cy="3579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761EFD-5ADD-2A14-AB7E-6E779C9308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5800" y="971550"/>
            <a:ext cx="630382" cy="63038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26F4B18-02AC-A11F-B48B-48E95F2283D1}"/>
              </a:ext>
            </a:extLst>
          </p:cNvPr>
          <p:cNvSpPr/>
          <p:nvPr/>
        </p:nvSpPr>
        <p:spPr>
          <a:xfrm>
            <a:off x="5334000" y="3638550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1328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4F8612342E6D4D81504EC53342C9C0" ma:contentTypeVersion="18" ma:contentTypeDescription="Create a new document." ma:contentTypeScope="" ma:versionID="c5e52d36a2e119c4998377135971ba14">
  <xsd:schema xmlns:xsd="http://www.w3.org/2001/XMLSchema" xmlns:xs="http://www.w3.org/2001/XMLSchema" xmlns:p="http://schemas.microsoft.com/office/2006/metadata/properties" xmlns:ns2="42cfdad3-3d3a-42b3-9405-886a533cb72d" xmlns:ns3="361ed1a8-896c-4138-88e6-cd737cf46e8a" xmlns:ns4="d67a0457-da33-43e1-84c6-40800c91fe2d" targetNamespace="http://schemas.microsoft.com/office/2006/metadata/properties" ma:root="true" ma:fieldsID="157aa6396a68c7cc12f8adabb3eb1e57" ns2:_="" ns3:_="" ns4:_="">
    <xsd:import namespace="42cfdad3-3d3a-42b3-9405-886a533cb72d"/>
    <xsd:import namespace="361ed1a8-896c-4138-88e6-cd737cf46e8a"/>
    <xsd:import namespace="d67a0457-da33-43e1-84c6-40800c91fe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Details" minOccurs="0"/>
                <xsd:element ref="ns3:SharedWithUser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cfdad3-3d3a-42b3-9405-886a533cb7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e98f621-6b8e-4248-a0ad-ccb029eec1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1ed1a8-896c-4138-88e6-cd737cf46e8a" elementFormDefault="qualified">
    <xsd:import namespace="http://schemas.microsoft.com/office/2006/documentManagement/types"/>
    <xsd:import namespace="http://schemas.microsoft.com/office/infopath/2007/PartnerControls"/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7a0457-da33-43e1-84c6-40800c91fe2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76d5fc8-0dda-4d4c-aef9-9dea5db55bcf}" ma:internalName="TaxCatchAll" ma:showField="CatchAllData" ma:web="d67a0457-da33-43e1-84c6-40800c91fe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cfdad3-3d3a-42b3-9405-886a533cb72d">
      <Terms xmlns="http://schemas.microsoft.com/office/infopath/2007/PartnerControls"/>
    </lcf76f155ced4ddcb4097134ff3c332f>
    <TaxCatchAll xmlns="d67a0457-da33-43e1-84c6-40800c91fe2d" xsi:nil="true"/>
  </documentManagement>
</p:properties>
</file>

<file path=customXml/itemProps1.xml><?xml version="1.0" encoding="utf-8"?>
<ds:datastoreItem xmlns:ds="http://schemas.openxmlformats.org/officeDocument/2006/customXml" ds:itemID="{19C86FF3-7E19-4B4A-977B-22DCF74C2C5C}"/>
</file>

<file path=customXml/itemProps2.xml><?xml version="1.0" encoding="utf-8"?>
<ds:datastoreItem xmlns:ds="http://schemas.openxmlformats.org/officeDocument/2006/customXml" ds:itemID="{B075B7C9-31B9-4BEF-82AF-940820C2EA0C}"/>
</file>

<file path=customXml/itemProps3.xml><?xml version="1.0" encoding="utf-8"?>
<ds:datastoreItem xmlns:ds="http://schemas.openxmlformats.org/officeDocument/2006/customXml" ds:itemID="{62435FE4-7360-4BA5-8003-F264E6FFA6FF}"/>
</file>

<file path=customXml/itemProps4.xml><?xml version="1.0" encoding="utf-8"?>
<ds:datastoreItem xmlns:ds="http://schemas.openxmlformats.org/officeDocument/2006/customXml" ds:itemID="{2FB2722C-CD0B-4D48-913A-D4DACD44547D}"/>
</file>

<file path=docMetadata/LabelInfo.xml><?xml version="1.0" encoding="utf-8"?>
<clbl:labelList xmlns:clbl="http://schemas.microsoft.com/office/2020/mipLabelMetadata">
  <clbl:label id="{f345bebf-0d71-4337-9281-24b941616c36}" enabled="0" method="" siteId="{f345bebf-0d71-4337-9281-24b941616c3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2025 SCE RPO PROJECT UPDATES</Template>
  <TotalTime>1276</TotalTime>
  <Words>1373</Words>
  <Application>Microsoft Office PowerPoint</Application>
  <PresentationFormat>On-screen Show (16:9)</PresentationFormat>
  <Paragraphs>288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Arial</vt:lpstr>
      <vt:lpstr>Calibri</vt:lpstr>
      <vt:lpstr>Open Sans</vt:lpstr>
      <vt:lpstr>PermianSlabSerifTypeface</vt:lpstr>
      <vt:lpstr>PowerPoint B</vt:lpstr>
      <vt:lpstr>Southeast RPO TDOT Update</vt:lpstr>
      <vt:lpstr>Region 2: Recap FY25</vt:lpstr>
      <vt:lpstr>Bledsoe County</vt:lpstr>
      <vt:lpstr>Bledsoe County</vt:lpstr>
      <vt:lpstr>Grundy County Pavement Projects</vt:lpstr>
      <vt:lpstr>Grundy County</vt:lpstr>
      <vt:lpstr>Grundy County</vt:lpstr>
      <vt:lpstr>Grundy County</vt:lpstr>
      <vt:lpstr>Grundy County</vt:lpstr>
      <vt:lpstr>Grundy County</vt:lpstr>
      <vt:lpstr>Marion County Pavement Projects</vt:lpstr>
      <vt:lpstr>Marion County</vt:lpstr>
      <vt:lpstr>Marion County</vt:lpstr>
      <vt:lpstr>Marion County</vt:lpstr>
      <vt:lpstr>Meigs County Pavement Projects</vt:lpstr>
      <vt:lpstr>Meigs County</vt:lpstr>
      <vt:lpstr>McMinn County Pavement Projects</vt:lpstr>
      <vt:lpstr>McMinn County</vt:lpstr>
      <vt:lpstr>McMinn County</vt:lpstr>
      <vt:lpstr>McMinn County</vt:lpstr>
      <vt:lpstr>Polk County Pavement Projects</vt:lpstr>
      <vt:lpstr>Polk County – US-64 Corridor K</vt:lpstr>
      <vt:lpstr>Polk County</vt:lpstr>
      <vt:lpstr>Polk County</vt:lpstr>
      <vt:lpstr>Rhea County Pavement Projects</vt:lpstr>
      <vt:lpstr>Rhea County</vt:lpstr>
      <vt:lpstr>Rhea County</vt:lpstr>
      <vt:lpstr>Rhea County</vt:lpstr>
      <vt:lpstr>Sequatchie County Pavement Projects</vt:lpstr>
      <vt:lpstr>Sequatchie County</vt:lpstr>
      <vt:lpstr>Sequatchie County – SR-8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Kevin Layne</dc:creator>
  <cp:lastModifiedBy>Kevin Layne</cp:lastModifiedBy>
  <cp:revision>13</cp:revision>
  <dcterms:created xsi:type="dcterms:W3CDTF">2025-12-02T14:48:15Z</dcterms:created>
  <dcterms:modified xsi:type="dcterms:W3CDTF">2025-12-08T21:39:11Z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0x010100174F8612342E6D4D81504EC53342C9C0</vt:lpwstr>
  </property>
  <property fmtid="{D5CDD505-2E9C-101B-9397-08002B2CF9AE}" pid="3" name="_dlc_DocIdItemGuid">
    <vt:lpwstr>3891622d-fbb1-4aad-a3ad-eb9e3fc48366</vt:lpwstr>
  </property>
  <property fmtid="{D5CDD505-2E9C-101B-9397-08002B2CF9AE}" pid="4" name="MediaServiceImageTags">
    <vt:lpwstr/>
  </property>
</Properties>
</file>