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622" r:id="rId3"/>
    <p:sldId id="508" r:id="rId4"/>
    <p:sldId id="619" r:id="rId5"/>
    <p:sldId id="611" r:id="rId6"/>
    <p:sldId id="557" r:id="rId7"/>
    <p:sldId id="606" r:id="rId8"/>
    <p:sldId id="525" r:id="rId9"/>
    <p:sldId id="517" r:id="rId10"/>
    <p:sldId id="565" r:id="rId11"/>
    <p:sldId id="576" r:id="rId12"/>
    <p:sldId id="603" r:id="rId13"/>
    <p:sldId id="621" r:id="rId14"/>
    <p:sldId id="551" r:id="rId15"/>
    <p:sldId id="620" r:id="rId16"/>
    <p:sldId id="624" r:id="rId17"/>
    <p:sldId id="623" r:id="rId18"/>
    <p:sldId id="281" r:id="rId19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gyP5cLEiMmMDxFGwht523mtAzc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DBB"/>
    <a:srgbClr val="0C7461"/>
    <a:srgbClr val="000000"/>
    <a:srgbClr val="77933C"/>
    <a:srgbClr val="AB292A"/>
    <a:srgbClr val="4BACC6"/>
    <a:srgbClr val="FFFFFF"/>
    <a:srgbClr val="CAD9EB"/>
    <a:srgbClr val="006600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D6327C-4A11-4017-9741-D8741884D6D5}">
  <a:tblStyle styleId="{4ED6327C-4A11-4017-9741-D8741884D6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59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presProps" Target="presProps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52" Type="http://customschemas.google.com/relationships/presentationmetadata" Target="metadata"/><Relationship Id="rId60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56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han Thompson" userId="928af867-9155-4713-bcc4-504aebcb7232" providerId="ADAL" clId="{E61FFC1B-0E6B-4E10-BE37-A37B1203FFC1}"/>
    <pc:docChg chg="sldOrd">
      <pc:chgData name="Rohan Thompson" userId="928af867-9155-4713-bcc4-504aebcb7232" providerId="ADAL" clId="{E61FFC1B-0E6B-4E10-BE37-A37B1203FFC1}" dt="2025-12-09T21:13:14.308" v="1"/>
      <pc:docMkLst>
        <pc:docMk/>
      </pc:docMkLst>
      <pc:sldChg chg="ord">
        <pc:chgData name="Rohan Thompson" userId="928af867-9155-4713-bcc4-504aebcb7232" providerId="ADAL" clId="{E61FFC1B-0E6B-4E10-BE37-A37B1203FFC1}" dt="2025-12-09T21:13:14.308" v="1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3037840" cy="46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900" tIns="38450" rIns="76900" bIns="384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7" y="2"/>
            <a:ext cx="3037840" cy="46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900" tIns="38450" rIns="76900" bIns="384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5325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320" cy="418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900" tIns="38450" rIns="76900" bIns="3845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6"/>
            <a:ext cx="3037840" cy="46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900" tIns="38450" rIns="76900" bIns="384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7" y="8829676"/>
            <a:ext cx="3037840" cy="46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900" tIns="38450" rIns="76900" bIns="384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5325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320" cy="418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900" tIns="38450" rIns="76900" bIns="384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 txBox="1">
            <a:spLocks noGrp="1"/>
          </p:cNvSpPr>
          <p:nvPr>
            <p:ph type="sldNum" idx="12"/>
          </p:nvPr>
        </p:nvSpPr>
        <p:spPr>
          <a:xfrm>
            <a:off x="3970937" y="8829676"/>
            <a:ext cx="3037840" cy="46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900" tIns="38450" rIns="76900" bIns="38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>
          <a:extLst>
            <a:ext uri="{FF2B5EF4-FFF2-40B4-BE49-F238E27FC236}">
              <a16:creationId xmlns:a16="http://schemas.microsoft.com/office/drawing/2014/main" id="{9819CC98-B577-D0EC-BFDF-026BEB421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>
            <a:extLst>
              <a:ext uri="{FF2B5EF4-FFF2-40B4-BE49-F238E27FC236}">
                <a16:creationId xmlns:a16="http://schemas.microsoft.com/office/drawing/2014/main" id="{4A9D05BF-1A3B-AC3D-513F-92ADD25C9A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7550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6" name="Google Shape;366;p25:notes">
            <a:extLst>
              <a:ext uri="{FF2B5EF4-FFF2-40B4-BE49-F238E27FC236}">
                <a16:creationId xmlns:a16="http://schemas.microsoft.com/office/drawing/2014/main" id="{3597D4D8-264A-5462-6119-AEF864C370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1228"/>
            <a:ext cx="5852160" cy="432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7" name="Google Shape;367;p25:notes">
            <a:extLst>
              <a:ext uri="{FF2B5EF4-FFF2-40B4-BE49-F238E27FC236}">
                <a16:creationId xmlns:a16="http://schemas.microsoft.com/office/drawing/2014/main" id="{2E67AF49-AD92-1189-EBDF-FF7661A894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6" y="9119176"/>
            <a:ext cx="3169920" cy="48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061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>
          <a:extLst>
            <a:ext uri="{FF2B5EF4-FFF2-40B4-BE49-F238E27FC236}">
              <a16:creationId xmlns:a16="http://schemas.microsoft.com/office/drawing/2014/main" id="{CBE8E9C9-7B47-05D3-4351-88B87ACA1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>
            <a:extLst>
              <a:ext uri="{FF2B5EF4-FFF2-40B4-BE49-F238E27FC236}">
                <a16:creationId xmlns:a16="http://schemas.microsoft.com/office/drawing/2014/main" id="{4FFA6902-E623-942D-DD50-89B53B9B65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7550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6" name="Google Shape;366;p25:notes">
            <a:extLst>
              <a:ext uri="{FF2B5EF4-FFF2-40B4-BE49-F238E27FC236}">
                <a16:creationId xmlns:a16="http://schemas.microsoft.com/office/drawing/2014/main" id="{377AEC47-AD96-E8E2-5130-CC2662360C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1228"/>
            <a:ext cx="5852160" cy="432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7" name="Google Shape;367;p25:notes">
            <a:extLst>
              <a:ext uri="{FF2B5EF4-FFF2-40B4-BE49-F238E27FC236}">
                <a16:creationId xmlns:a16="http://schemas.microsoft.com/office/drawing/2014/main" id="{8CB657CB-A59C-E3B1-F04D-FF8572249B4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6" y="9119176"/>
            <a:ext cx="3169920" cy="48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674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69900" y="908050"/>
            <a:ext cx="8094663" cy="45545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756" indent="-2802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163" indent="-22423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627" indent="-22423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094" indent="-22423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6557" indent="-224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5024" indent="-224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3486" indent="-224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1952" indent="-224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A6BDD6-D55E-4358-A540-6A0B38A4771C}" type="slidenum">
              <a:rPr lang="en-US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00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7550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3" name="Google Shape;373;p28:notes"/>
          <p:cNvSpPr txBox="1">
            <a:spLocks noGrp="1"/>
          </p:cNvSpPr>
          <p:nvPr>
            <p:ph type="body" idx="1"/>
          </p:nvPr>
        </p:nvSpPr>
        <p:spPr>
          <a:xfrm>
            <a:off x="731520" y="4561228"/>
            <a:ext cx="5852160" cy="432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4" name="Google Shape;374;p28:notes"/>
          <p:cNvSpPr txBox="1">
            <a:spLocks noGrp="1"/>
          </p:cNvSpPr>
          <p:nvPr>
            <p:ph type="sldNum" idx="12"/>
          </p:nvPr>
        </p:nvSpPr>
        <p:spPr>
          <a:xfrm>
            <a:off x="4143586" y="9119176"/>
            <a:ext cx="3169920" cy="48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731520" y="5864436"/>
            <a:ext cx="5852160" cy="555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922338"/>
            <a:ext cx="8229600" cy="4629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7200" y="923925"/>
            <a:ext cx="8229600" cy="4629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065049-1AF3-443D-8B3E-1B6EA23ACC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9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F6103-064F-2450-407F-E24A033CD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BB97EA3D-948E-DEB3-6DCA-59B8924725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7200" y="923925"/>
            <a:ext cx="8229600" cy="4629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214BDF68-BA33-80AB-3CE0-39E19C3751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A01D3922-F019-25A8-01E3-3A713DD22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065049-1AF3-443D-8B3E-1B6EA23ACC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8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A06C4-C934-7CF5-64D3-04D1BC109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C8C11CC2-3735-5ADC-BF0E-E7E26511EC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57200" y="923925"/>
            <a:ext cx="8229600" cy="4629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F4B3A87-994C-7471-0743-4CEACA27DE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03B85044-1030-F4AE-1B25-10E7FD75F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9620" indent="-27677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7108" indent="-22142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9951" indent="-22142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92794" indent="-22142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5639" indent="-221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78482" indent="-221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21324" indent="-221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4168" indent="-221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A6BDD6-D55E-4358-A540-6A0B38A4771C}" type="slidenum">
              <a:rPr lang="en-US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6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>
          <a:extLst>
            <a:ext uri="{FF2B5EF4-FFF2-40B4-BE49-F238E27FC236}">
              <a16:creationId xmlns:a16="http://schemas.microsoft.com/office/drawing/2014/main" id="{77DF9D88-8469-1E64-8692-9D8B16721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>
            <a:extLst>
              <a:ext uri="{FF2B5EF4-FFF2-40B4-BE49-F238E27FC236}">
                <a16:creationId xmlns:a16="http://schemas.microsoft.com/office/drawing/2014/main" id="{199B90BD-958E-04E2-98E6-FA4ED3A733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7550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6" name="Google Shape;366;p25:notes">
            <a:extLst>
              <a:ext uri="{FF2B5EF4-FFF2-40B4-BE49-F238E27FC236}">
                <a16:creationId xmlns:a16="http://schemas.microsoft.com/office/drawing/2014/main" id="{C6A60149-5FA8-01D3-0527-78F4D4005D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1228"/>
            <a:ext cx="5852160" cy="432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7" name="Google Shape;367;p25:notes">
            <a:extLst>
              <a:ext uri="{FF2B5EF4-FFF2-40B4-BE49-F238E27FC236}">
                <a16:creationId xmlns:a16="http://schemas.microsoft.com/office/drawing/2014/main" id="{BC4E71F9-DB21-2087-621D-7FE870CCC1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6" y="9119176"/>
            <a:ext cx="3169920" cy="48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775" tIns="39875" rIns="79775" bIns="39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831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0702" indent="-26180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47233" indent="-20944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66125" indent="-20944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85020" indent="-20944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03912" indent="-2094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22805" indent="-2094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41697" indent="-2094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60590" indent="-2094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A6BDD6-D55E-4358-A540-6A0B38A4771C}" type="slidenum">
              <a:rPr lang="en-US" altLang="en-US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5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69900" y="908050"/>
            <a:ext cx="8094663" cy="45545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6092" indent="-27157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6295" indent="-21726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0811" indent="-21726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55331" indent="-21726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89848" indent="-2172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24366" indent="-2172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58882" indent="-2172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93401" indent="-2172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A6BDD6-D55E-4358-A540-6A0B38A4771C}" type="slidenum">
              <a:rPr lang="en-US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86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320" cy="4183064"/>
          </a:xfrm>
          <a:prstGeom prst="rect">
            <a:avLst/>
          </a:prstGeom>
        </p:spPr>
        <p:txBody>
          <a:bodyPr spcFirstLastPara="1" wrap="square" lIns="76900" tIns="38450" rIns="76900" bIns="384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5325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7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jp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30.png"/><Relationship Id="rId1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6.jpg"/><Relationship Id="rId9" Type="http://schemas.openxmlformats.org/officeDocument/2006/relationships/image" Target="../media/image18.png"/><Relationship Id="rId1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 preserve="1">
  <p:cSld name="7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4E429A-78A7-BB1B-C8CD-34BCD9A77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902"/>
          <a:stretch/>
        </p:blipFill>
        <p:spPr>
          <a:xfrm>
            <a:off x="4717408" y="3924115"/>
            <a:ext cx="2322097" cy="1500931"/>
          </a:xfrm>
          <a:prstGeom prst="rect">
            <a:avLst/>
          </a:prstGeom>
        </p:spPr>
      </p:pic>
      <p:pic>
        <p:nvPicPr>
          <p:cNvPr id="26" name="Google Shape;26;p33"/>
          <p:cNvPicPr preferRelativeResize="0"/>
          <p:nvPr/>
        </p:nvPicPr>
        <p:blipFill rotWithShape="1">
          <a:blip r:embed="rId3">
            <a:alphaModFix/>
          </a:blip>
          <a:srcRect t="5537" b="6602"/>
          <a:stretch/>
        </p:blipFill>
        <p:spPr>
          <a:xfrm>
            <a:off x="4769378" y="5007401"/>
            <a:ext cx="2310836" cy="93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E0EAFD-F65F-189E-7828-04A7640A0F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13970" y="1424019"/>
            <a:ext cx="8971758" cy="2563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EA71C-3362-7897-90D1-8E7DFBFAD8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402"/>
          <a:stretch/>
        </p:blipFill>
        <p:spPr>
          <a:xfrm>
            <a:off x="10110635" y="2661277"/>
            <a:ext cx="2109253" cy="1326102"/>
          </a:xfrm>
          <a:prstGeom prst="rect">
            <a:avLst/>
          </a:prstGeom>
        </p:spPr>
      </p:pic>
      <p:pic>
        <p:nvPicPr>
          <p:cNvPr id="28" name="Google Shape;28;p33"/>
          <p:cNvPicPr preferRelativeResize="0"/>
          <p:nvPr/>
        </p:nvPicPr>
        <p:blipFill rotWithShape="1">
          <a:blip r:embed="rId6">
            <a:alphaModFix/>
          </a:blip>
          <a:srcRect t="1028" b="1"/>
          <a:stretch/>
        </p:blipFill>
        <p:spPr>
          <a:xfrm>
            <a:off x="10128998" y="1492101"/>
            <a:ext cx="2073062" cy="11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3" descr="A picture containing road, sky, outdoor, transpor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42465"/>
          <a:stretch/>
        </p:blipFill>
        <p:spPr>
          <a:xfrm>
            <a:off x="7011433" y="3979912"/>
            <a:ext cx="5190627" cy="224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3"/>
          <p:cNvPicPr preferRelativeResize="0"/>
          <p:nvPr/>
        </p:nvPicPr>
        <p:blipFill rotWithShape="1">
          <a:blip r:embed="rId8">
            <a:alphaModFix/>
          </a:blip>
          <a:srcRect t="9141"/>
          <a:stretch/>
        </p:blipFill>
        <p:spPr>
          <a:xfrm>
            <a:off x="1935665" y="5009569"/>
            <a:ext cx="2865959" cy="100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9427" y="1514060"/>
            <a:ext cx="1987826" cy="46660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3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3"/>
          <p:cNvSpPr/>
          <p:nvPr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33"/>
          <p:cNvPicPr preferRelativeResize="0"/>
          <p:nvPr/>
        </p:nvPicPr>
        <p:blipFill rotWithShape="1">
          <a:blip r:embed="rId10">
            <a:alphaModFix/>
          </a:blip>
          <a:srcRect t="8544" r="1403"/>
          <a:stretch/>
        </p:blipFill>
        <p:spPr>
          <a:xfrm>
            <a:off x="-69061" y="1522549"/>
            <a:ext cx="2043970" cy="110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FE4E9-57DD-69CE-5118-CDB1EC6AB21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69061" y="4764294"/>
            <a:ext cx="2046025" cy="1179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60ACE-6864-8B8E-991D-E8AFECF3143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0633" y="3157870"/>
            <a:ext cx="1986255" cy="15972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E78598-D932-4E7B-DA3C-66DF663418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633" y="2559593"/>
            <a:ext cx="2004617" cy="764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6A9A72-281C-AE27-CAB5-812BF1C0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2473"/>
          <a:stretch/>
        </p:blipFill>
        <p:spPr>
          <a:xfrm>
            <a:off x="-10633" y="1521565"/>
            <a:ext cx="1992939" cy="1028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4DBCB2-9F19-20E1-B9F1-B314B842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14222"/>
          <a:stretch/>
        </p:blipFill>
        <p:spPr>
          <a:xfrm>
            <a:off x="1968971" y="3994884"/>
            <a:ext cx="2776509" cy="1016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B7399-A606-2AEA-F2C7-86CBDEC552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5140" r="9543"/>
          <a:stretch/>
        </p:blipFill>
        <p:spPr>
          <a:xfrm>
            <a:off x="-46836" y="2550756"/>
            <a:ext cx="2038032" cy="1106726"/>
          </a:xfrm>
          <a:prstGeom prst="rect">
            <a:avLst/>
          </a:prstGeom>
        </p:spPr>
      </p:pic>
      <p:pic>
        <p:nvPicPr>
          <p:cNvPr id="2" name="Picture 1" descr="A black and white specks&#10;&#10;Description automatically generated">
            <a:extLst>
              <a:ext uri="{FF2B5EF4-FFF2-40B4-BE49-F238E27FC236}">
                <a16:creationId xmlns:a16="http://schemas.microsoft.com/office/drawing/2014/main" id="{0CFDD023-BC78-0F9E-9798-A1C5BF7FD36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t="12316" b="6945"/>
          <a:stretch/>
        </p:blipFill>
        <p:spPr>
          <a:xfrm>
            <a:off x="-6910" y="-83820"/>
            <a:ext cx="12241138" cy="1597242"/>
          </a:xfrm>
          <a:prstGeom prst="rect">
            <a:avLst/>
          </a:prstGeom>
        </p:spPr>
      </p:pic>
      <p:pic>
        <p:nvPicPr>
          <p:cNvPr id="3" name="Picture 2" descr="A black and white specks&#10;&#10;Description automatically generated">
            <a:extLst>
              <a:ext uri="{FF2B5EF4-FFF2-40B4-BE49-F238E27FC236}">
                <a16:creationId xmlns:a16="http://schemas.microsoft.com/office/drawing/2014/main" id="{8122EC96-3B6B-BB34-ADA9-3F8FF56A15C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t="45970" b="6946"/>
          <a:stretch/>
        </p:blipFill>
        <p:spPr>
          <a:xfrm>
            <a:off x="-111289" y="5934018"/>
            <a:ext cx="12303289" cy="1019878"/>
          </a:xfrm>
          <a:prstGeom prst="rect">
            <a:avLst/>
          </a:prstGeom>
        </p:spPr>
      </p:pic>
      <p:sp>
        <p:nvSpPr>
          <p:cNvPr id="22" name="Google Shape;22;p33"/>
          <p:cNvSpPr txBox="1"/>
          <p:nvPr/>
        </p:nvSpPr>
        <p:spPr>
          <a:xfrm>
            <a:off x="7452008" y="6381134"/>
            <a:ext cx="4541795" cy="24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CleanFuels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.org  -  DriveElectric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.org</a:t>
            </a:r>
            <a:endParaRPr dirty="0">
              <a:latin typeface="Montserrat SemiBold" pitchFamily="2" charset="0"/>
            </a:endParaRPr>
          </a:p>
        </p:txBody>
      </p:sp>
      <p:pic>
        <p:nvPicPr>
          <p:cNvPr id="24" name="Google Shape;24;p33" descr="A picture containing logo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81351" y="6147779"/>
            <a:ext cx="1800724" cy="50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3" descr="Icon&#10;&#10;Description automatically generated with low confidenc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3890" y="6063916"/>
            <a:ext cx="3493571" cy="634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66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 preserve="1">
  <p:cSld name="7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EDF402E-0F85-0D24-0208-B5FBC38AB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7014" y="3935196"/>
            <a:ext cx="2382922" cy="2043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A8D320E-5A81-717F-DE1F-AAFE5297B2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3203" y="1513422"/>
            <a:ext cx="4678984" cy="24340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F4E6CC-82F0-5073-D790-B7BA051DDC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495" y="1482996"/>
            <a:ext cx="2603960" cy="1616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BA3464-05AD-5231-78EB-7268883822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73940" y="1424274"/>
            <a:ext cx="5085782" cy="2723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42B8A-7CFF-0816-65AB-FF48BD759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312" r="5603"/>
          <a:stretch>
            <a:fillRect/>
          </a:stretch>
        </p:blipFill>
        <p:spPr>
          <a:xfrm>
            <a:off x="2499509" y="4072671"/>
            <a:ext cx="5394960" cy="1866033"/>
          </a:xfrm>
          <a:prstGeom prst="rect">
            <a:avLst/>
          </a:prstGeom>
        </p:spPr>
      </p:pic>
      <p:pic>
        <p:nvPicPr>
          <p:cNvPr id="2" name="Picture 1" descr="A black and white specks&#10;&#10;Description automatically generated">
            <a:extLst>
              <a:ext uri="{FF2B5EF4-FFF2-40B4-BE49-F238E27FC236}">
                <a16:creationId xmlns:a16="http://schemas.microsoft.com/office/drawing/2014/main" id="{9F1FB0EB-6634-47CB-0067-D4C84FD492C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2316" b="6945"/>
          <a:stretch/>
        </p:blipFill>
        <p:spPr>
          <a:xfrm>
            <a:off x="-6910" y="-219627"/>
            <a:ext cx="12192000" cy="1733049"/>
          </a:xfrm>
          <a:prstGeom prst="rect">
            <a:avLst/>
          </a:prstGeom>
        </p:spPr>
      </p:pic>
      <p:pic>
        <p:nvPicPr>
          <p:cNvPr id="4" name="Picture 3" descr="A black and white specks&#10;&#10;Description automatically generated">
            <a:extLst>
              <a:ext uri="{FF2B5EF4-FFF2-40B4-BE49-F238E27FC236}">
                <a16:creationId xmlns:a16="http://schemas.microsoft.com/office/drawing/2014/main" id="{752A1D76-636C-87E2-45D5-ACF2019E7CF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45970" b="6946"/>
          <a:stretch/>
        </p:blipFill>
        <p:spPr>
          <a:xfrm>
            <a:off x="-16495" y="5841661"/>
            <a:ext cx="12192000" cy="1010653"/>
          </a:xfrm>
          <a:prstGeom prst="rect">
            <a:avLst/>
          </a:prstGeom>
        </p:spPr>
      </p:pic>
      <p:sp>
        <p:nvSpPr>
          <p:cNvPr id="22" name="Google Shape;22;p33"/>
          <p:cNvSpPr txBox="1"/>
          <p:nvPr/>
        </p:nvSpPr>
        <p:spPr>
          <a:xfrm>
            <a:off x="7452008" y="6381134"/>
            <a:ext cx="4541795" cy="24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CleanFuels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.org  -  DriveElectric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.org</a:t>
            </a:r>
            <a:endParaRPr dirty="0">
              <a:latin typeface="Montserrat SemiBold" pitchFamily="2" charset="0"/>
            </a:endParaRPr>
          </a:p>
        </p:txBody>
      </p:sp>
      <p:pic>
        <p:nvPicPr>
          <p:cNvPr id="24" name="Google Shape;24;p33" descr="A picture containing 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1351" y="6147779"/>
            <a:ext cx="1800724" cy="50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3" descr="Icon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3890" y="6063916"/>
            <a:ext cx="3493571" cy="63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77AB2F-D5EB-47E3-BB34-9DF76733837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" y="3041685"/>
            <a:ext cx="2587465" cy="1942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DEC54D-3D88-82B5-063B-64046437923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7" y="4976509"/>
            <a:ext cx="2587465" cy="8675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2361A0-9DD5-A0A2-AB2D-5B6F70F7F2A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l="5561" t="3661" r="3854"/>
          <a:stretch>
            <a:fillRect/>
          </a:stretch>
        </p:blipFill>
        <p:spPr>
          <a:xfrm>
            <a:off x="7655785" y="3947459"/>
            <a:ext cx="2382922" cy="18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2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4C2528E3-1801-8EB8-A5BD-830DFF9E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3554" y="1077697"/>
            <a:ext cx="8200666" cy="3601822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A5ED6B64-F9B7-00F6-BFC4-A01F3EF80F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2709" y="1309417"/>
            <a:ext cx="3582158" cy="3138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E9C80A-0E01-C9ED-FBA1-DD8810BC5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5635" r="14286" b="16461"/>
          <a:stretch/>
        </p:blipFill>
        <p:spPr>
          <a:xfrm>
            <a:off x="1835831" y="4099582"/>
            <a:ext cx="10339674" cy="2607116"/>
          </a:xfrm>
          <a:prstGeom prst="rect">
            <a:avLst/>
          </a:prstGeom>
        </p:spPr>
      </p:pic>
      <p:pic>
        <p:nvPicPr>
          <p:cNvPr id="29" name="Google Shape;29;p33"/>
          <p:cNvPicPr preferRelativeResize="0"/>
          <p:nvPr/>
        </p:nvPicPr>
        <p:blipFill rotWithShape="1">
          <a:blip r:embed="rId5">
            <a:alphaModFix/>
          </a:blip>
          <a:srcRect t="8544" r="1403"/>
          <a:stretch/>
        </p:blipFill>
        <p:spPr>
          <a:xfrm>
            <a:off x="-69061" y="1522549"/>
            <a:ext cx="2043970" cy="110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FE4E9-57DD-69CE-5118-CDB1EC6AB2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69061" y="4764294"/>
            <a:ext cx="2046025" cy="1179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60ACE-6864-8B8E-991D-E8AFECF3143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1724" y="2403282"/>
            <a:ext cx="1986255" cy="15972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E78598-D932-4E7B-DA3C-66DF6634187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3273" y="4001531"/>
            <a:ext cx="2004617" cy="764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6A9A72-281C-AE27-CAB5-812BF1C0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2473"/>
          <a:stretch/>
        </p:blipFill>
        <p:spPr>
          <a:xfrm>
            <a:off x="-10633" y="1512687"/>
            <a:ext cx="1992939" cy="1028846"/>
          </a:xfrm>
          <a:prstGeom prst="rect">
            <a:avLst/>
          </a:prstGeom>
        </p:spPr>
      </p:pic>
      <p:pic>
        <p:nvPicPr>
          <p:cNvPr id="2" name="Picture 1" descr="A black and white specks&#10;&#10;Description automatically generated">
            <a:extLst>
              <a:ext uri="{FF2B5EF4-FFF2-40B4-BE49-F238E27FC236}">
                <a16:creationId xmlns:a16="http://schemas.microsoft.com/office/drawing/2014/main" id="{9F1FB0EB-6634-47CB-0067-D4C84FD492C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t="12316" b="6945"/>
          <a:stretch/>
        </p:blipFill>
        <p:spPr>
          <a:xfrm>
            <a:off x="-6910" y="-83820"/>
            <a:ext cx="12241138" cy="1597242"/>
          </a:xfrm>
          <a:prstGeom prst="rect">
            <a:avLst/>
          </a:prstGeom>
        </p:spPr>
      </p:pic>
      <p:pic>
        <p:nvPicPr>
          <p:cNvPr id="4" name="Picture 3" descr="A black and white specks&#10;&#10;Description automatically generated">
            <a:extLst>
              <a:ext uri="{FF2B5EF4-FFF2-40B4-BE49-F238E27FC236}">
                <a16:creationId xmlns:a16="http://schemas.microsoft.com/office/drawing/2014/main" id="{752A1D76-636C-87E2-45D5-ACF2019E7CF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t="45970" b="6946"/>
          <a:stretch/>
        </p:blipFill>
        <p:spPr>
          <a:xfrm>
            <a:off x="-69061" y="5841661"/>
            <a:ext cx="12303289" cy="1019878"/>
          </a:xfrm>
          <a:prstGeom prst="rect">
            <a:avLst/>
          </a:prstGeom>
        </p:spPr>
      </p:pic>
      <p:sp>
        <p:nvSpPr>
          <p:cNvPr id="22" name="Google Shape;22;p33"/>
          <p:cNvSpPr txBox="1"/>
          <p:nvPr/>
        </p:nvSpPr>
        <p:spPr>
          <a:xfrm>
            <a:off x="7452008" y="6381134"/>
            <a:ext cx="4541795" cy="24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CleanFuels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.org  -  DriveElectric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.org</a:t>
            </a:r>
            <a:endParaRPr dirty="0">
              <a:latin typeface="Montserrat SemiBold" pitchFamily="2" charset="0"/>
            </a:endParaRPr>
          </a:p>
        </p:txBody>
      </p:sp>
      <p:pic>
        <p:nvPicPr>
          <p:cNvPr id="24" name="Google Shape;24;p33" descr="A picture containing 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81351" y="6147779"/>
            <a:ext cx="1800724" cy="50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3" descr="Icon&#10;&#10;Description automatically generated with low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3890" y="6063916"/>
            <a:ext cx="3493571" cy="634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pecks&#10;&#10;Description automatically generated">
            <a:extLst>
              <a:ext uri="{FF2B5EF4-FFF2-40B4-BE49-F238E27FC236}">
                <a16:creationId xmlns:a16="http://schemas.microsoft.com/office/drawing/2014/main" id="{24FBB7F7-1718-D1A2-8675-F568BA65B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5970" b="6946"/>
          <a:stretch/>
        </p:blipFill>
        <p:spPr>
          <a:xfrm>
            <a:off x="0" y="5843453"/>
            <a:ext cx="12192000" cy="1010653"/>
          </a:xfrm>
          <a:prstGeom prst="rect">
            <a:avLst/>
          </a:prstGeom>
        </p:spPr>
      </p:pic>
      <p:sp>
        <p:nvSpPr>
          <p:cNvPr id="34" name="Google Shape;34;p34"/>
          <p:cNvSpPr txBox="1"/>
          <p:nvPr/>
        </p:nvSpPr>
        <p:spPr>
          <a:xfrm>
            <a:off x="9136457" y="634878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4"/>
          <p:cNvSpPr txBox="1"/>
          <p:nvPr/>
        </p:nvSpPr>
        <p:spPr>
          <a:xfrm>
            <a:off x="7356315" y="6276747"/>
            <a:ext cx="4541795" cy="313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C4A83"/>
              </a:solidFill>
              <a:latin typeface="Montserrat Medium" pitchFamily="2" charset="0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 descr="A black and white specks&#10;&#10;Description automatically generated">
            <a:extLst>
              <a:ext uri="{FF2B5EF4-FFF2-40B4-BE49-F238E27FC236}">
                <a16:creationId xmlns:a16="http://schemas.microsoft.com/office/drawing/2014/main" id="{06693E64-C8F9-1E93-9492-F7CBB31B1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8026"/>
          <a:stretch/>
        </p:blipFill>
        <p:spPr>
          <a:xfrm>
            <a:off x="0" y="-31295"/>
            <a:ext cx="12192000" cy="471661"/>
          </a:xfrm>
          <a:prstGeom prst="rect">
            <a:avLst/>
          </a:prstGeom>
        </p:spPr>
      </p:pic>
      <p:pic>
        <p:nvPicPr>
          <p:cNvPr id="5" name="Google Shape;25;p33" descr="Icon&#10;&#10;Description automatically generated with low confidence">
            <a:extLst>
              <a:ext uri="{FF2B5EF4-FFF2-40B4-BE49-F238E27FC236}">
                <a16:creationId xmlns:a16="http://schemas.microsoft.com/office/drawing/2014/main" id="{6311C3A0-6A45-2EF3-F4F7-5C6197B92B5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46691" b="-2451"/>
          <a:stretch/>
        </p:blipFill>
        <p:spPr>
          <a:xfrm>
            <a:off x="210743" y="6206593"/>
            <a:ext cx="1580693" cy="55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;p33" descr="A picture containing logo&#10;&#10;Description automatically generated">
            <a:extLst>
              <a:ext uri="{FF2B5EF4-FFF2-40B4-BE49-F238E27FC236}">
                <a16:creationId xmlns:a16="http://schemas.microsoft.com/office/drawing/2014/main" id="{A1004BFA-ED93-CB5C-F633-1F41C1B6E32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055286" y="6276747"/>
            <a:ext cx="1528339" cy="429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 preserve="1">
  <p:cSld name="7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3"/>
          <p:cNvPicPr preferRelativeResize="0"/>
          <p:nvPr/>
        </p:nvPicPr>
        <p:blipFill rotWithShape="1">
          <a:blip r:embed="rId2">
            <a:alphaModFix/>
          </a:blip>
          <a:srcRect t="1028" b="1"/>
          <a:stretch/>
        </p:blipFill>
        <p:spPr>
          <a:xfrm>
            <a:off x="10128998" y="1492101"/>
            <a:ext cx="2073062" cy="11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2907D-634D-BE89-8402-A235D3707F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902"/>
          <a:stretch/>
        </p:blipFill>
        <p:spPr>
          <a:xfrm>
            <a:off x="10125091" y="2593339"/>
            <a:ext cx="2171754" cy="1523999"/>
          </a:xfrm>
          <a:prstGeom prst="rect">
            <a:avLst/>
          </a:prstGeom>
        </p:spPr>
      </p:pic>
      <p:pic>
        <p:nvPicPr>
          <p:cNvPr id="16" name="Google Shape;16;p33" descr="A picture containing road, sky, outdoor,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42465"/>
          <a:stretch/>
        </p:blipFill>
        <p:spPr>
          <a:xfrm>
            <a:off x="7011433" y="3938968"/>
            <a:ext cx="5190627" cy="224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0976" y="3847100"/>
            <a:ext cx="2800459" cy="122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3"/>
          <p:cNvPicPr preferRelativeResize="0"/>
          <p:nvPr/>
        </p:nvPicPr>
        <p:blipFill rotWithShape="1">
          <a:blip r:embed="rId6">
            <a:alphaModFix/>
          </a:blip>
          <a:srcRect t="9141"/>
          <a:stretch/>
        </p:blipFill>
        <p:spPr>
          <a:xfrm>
            <a:off x="1935665" y="5009569"/>
            <a:ext cx="2865959" cy="100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3"/>
          <p:cNvPicPr preferRelativeResize="0"/>
          <p:nvPr/>
        </p:nvPicPr>
        <p:blipFill rotWithShape="1">
          <a:blip r:embed="rId7">
            <a:alphaModFix/>
          </a:blip>
          <a:srcRect t="3998" r="11498" b="-3088"/>
          <a:stretch/>
        </p:blipFill>
        <p:spPr>
          <a:xfrm>
            <a:off x="1968972" y="1401003"/>
            <a:ext cx="8160026" cy="263143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3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3"/>
          <p:cNvSpPr txBox="1"/>
          <p:nvPr/>
        </p:nvSpPr>
        <p:spPr>
          <a:xfrm>
            <a:off x="7452008" y="6381134"/>
            <a:ext cx="4541795" cy="24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CleanFuels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.org  -  DriveElectric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SemiBold" pitchFamily="2" charset="0"/>
                <a:ea typeface="Gill Sans"/>
                <a:cs typeface="Gill Sans"/>
                <a:sym typeface="Gill Sans"/>
              </a:rPr>
              <a:t>.org</a:t>
            </a:r>
            <a:endParaRPr dirty="0">
              <a:latin typeface="Montserrat SemiBold" pitchFamily="2" charset="0"/>
            </a:endParaRPr>
          </a:p>
        </p:txBody>
      </p:sp>
      <p:sp>
        <p:nvSpPr>
          <p:cNvPr id="23" name="Google Shape;23;p33"/>
          <p:cNvSpPr/>
          <p:nvPr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33" descr="A picture containing 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1351" y="6147779"/>
            <a:ext cx="1800724" cy="50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3" descr="Icon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3890" y="6063916"/>
            <a:ext cx="3493571" cy="63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69378" y="4877749"/>
            <a:ext cx="2310836" cy="106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3"/>
          <p:cNvPicPr preferRelativeResize="0"/>
          <p:nvPr/>
        </p:nvPicPr>
        <p:blipFill rotWithShape="1">
          <a:blip r:embed="rId11">
            <a:alphaModFix/>
          </a:blip>
          <a:srcRect t="8544" r="1403"/>
          <a:stretch/>
        </p:blipFill>
        <p:spPr>
          <a:xfrm>
            <a:off x="-69061" y="1522549"/>
            <a:ext cx="2043970" cy="110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A8AD64-B22A-CBAC-5045-B9A412249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551" r="6151" b="8599"/>
          <a:stretch/>
        </p:blipFill>
        <p:spPr>
          <a:xfrm>
            <a:off x="4727002" y="3938955"/>
            <a:ext cx="2353212" cy="1090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FE4E9-57DD-69CE-5118-CDB1EC6AB2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9061" y="4764294"/>
            <a:ext cx="2046025" cy="1179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60ACE-6864-8B8E-991D-E8AFECF3143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724" y="2403282"/>
            <a:ext cx="1986255" cy="15972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E78598-D932-4E7B-DA3C-66DF6634187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495" y="4001531"/>
            <a:ext cx="2004617" cy="764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6A9A72-281C-AE27-CAB5-812BF1C0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2473"/>
          <a:stretch/>
        </p:blipFill>
        <p:spPr>
          <a:xfrm>
            <a:off x="-10633" y="1521565"/>
            <a:ext cx="1992939" cy="1028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4DBCB2-9F19-20E1-B9F1-B314B842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10048"/>
          <a:stretch/>
        </p:blipFill>
        <p:spPr>
          <a:xfrm>
            <a:off x="1968971" y="3938592"/>
            <a:ext cx="2776509" cy="10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 preserve="1">
  <p:cSld name="7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3" descr="A picture containing road, sky, outdoor, transpo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42465"/>
          <a:stretch/>
        </p:blipFill>
        <p:spPr>
          <a:xfrm>
            <a:off x="7011433" y="3938968"/>
            <a:ext cx="5190627" cy="224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0976" y="3847100"/>
            <a:ext cx="2800459" cy="122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3"/>
          <p:cNvPicPr preferRelativeResize="0"/>
          <p:nvPr/>
        </p:nvPicPr>
        <p:blipFill rotWithShape="1">
          <a:blip r:embed="rId4">
            <a:alphaModFix/>
          </a:blip>
          <a:srcRect t="9141"/>
          <a:stretch/>
        </p:blipFill>
        <p:spPr>
          <a:xfrm>
            <a:off x="1935665" y="5009569"/>
            <a:ext cx="2865959" cy="100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427" y="1514060"/>
            <a:ext cx="1987826" cy="466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3"/>
          <p:cNvPicPr preferRelativeResize="0"/>
          <p:nvPr/>
        </p:nvPicPr>
        <p:blipFill rotWithShape="1">
          <a:blip r:embed="rId6">
            <a:alphaModFix/>
          </a:blip>
          <a:srcRect t="3998" r="11498" b="-3088"/>
          <a:stretch/>
        </p:blipFill>
        <p:spPr>
          <a:xfrm>
            <a:off x="1968972" y="1391478"/>
            <a:ext cx="8160026" cy="263143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3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3"/>
          <p:cNvSpPr txBox="1"/>
          <p:nvPr/>
        </p:nvSpPr>
        <p:spPr>
          <a:xfrm>
            <a:off x="7452008" y="6381134"/>
            <a:ext cx="4541795" cy="24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C4A83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CleanFuels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.org  -  DriveElectric</a:t>
            </a:r>
            <a:r>
              <a:rPr lang="en-US" sz="1400" b="1" i="0" u="none" strike="noStrike" cap="none" dirty="0">
                <a:solidFill>
                  <a:srgbClr val="0C7461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i="0" u="none" strike="noStrike" cap="none" dirty="0">
                <a:solidFill>
                  <a:srgbClr val="0C4A83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.org</a:t>
            </a:r>
            <a:endParaRPr dirty="0"/>
          </a:p>
        </p:txBody>
      </p:sp>
      <p:sp>
        <p:nvSpPr>
          <p:cNvPr id="23" name="Google Shape;23;p33"/>
          <p:cNvSpPr/>
          <p:nvPr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33" descr="A picture containing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1351" y="6147779"/>
            <a:ext cx="1800724" cy="50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3" descr="Icon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3890" y="6063916"/>
            <a:ext cx="3493571" cy="63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69378" y="4877749"/>
            <a:ext cx="2310836" cy="106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76104" y="3938969"/>
            <a:ext cx="2300015" cy="95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3"/>
          <p:cNvPicPr preferRelativeResize="0"/>
          <p:nvPr/>
        </p:nvPicPr>
        <p:blipFill rotWithShape="1">
          <a:blip r:embed="rId11">
            <a:alphaModFix/>
          </a:blip>
          <a:srcRect t="1028" b="1"/>
          <a:stretch/>
        </p:blipFill>
        <p:spPr>
          <a:xfrm>
            <a:off x="10128998" y="1524000"/>
            <a:ext cx="2073062" cy="11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3"/>
          <p:cNvPicPr preferRelativeResize="0"/>
          <p:nvPr/>
        </p:nvPicPr>
        <p:blipFill rotWithShape="1">
          <a:blip r:embed="rId12">
            <a:alphaModFix/>
          </a:blip>
          <a:srcRect t="2511" r="1403"/>
          <a:stretch/>
        </p:blipFill>
        <p:spPr>
          <a:xfrm>
            <a:off x="-69061" y="1524000"/>
            <a:ext cx="2043970" cy="117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40366" y="2910350"/>
            <a:ext cx="1821412" cy="8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09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87969" y="381000"/>
            <a:ext cx="129032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8"/>
          <p:cNvSpPr/>
          <p:nvPr/>
        </p:nvSpPr>
        <p:spPr>
          <a:xfrm>
            <a:off x="-309093" y="274638"/>
            <a:ext cx="12777273" cy="6226479"/>
          </a:xfrm>
          <a:prstGeom prst="rect">
            <a:avLst/>
          </a:prstGeom>
          <a:solidFill>
            <a:schemeClr val="lt1">
              <a:alpha val="9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8"/>
          <p:cNvSpPr/>
          <p:nvPr/>
        </p:nvSpPr>
        <p:spPr>
          <a:xfrm>
            <a:off x="-203200" y="-103032"/>
            <a:ext cx="12395200" cy="38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8"/>
          <p:cNvSpPr/>
          <p:nvPr/>
        </p:nvSpPr>
        <p:spPr>
          <a:xfrm>
            <a:off x="-309093" y="5943600"/>
            <a:ext cx="12501093" cy="9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8"/>
          <p:cNvSpPr txBox="1"/>
          <p:nvPr/>
        </p:nvSpPr>
        <p:spPr>
          <a:xfrm>
            <a:off x="9347200" y="65690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8"/>
          <p:cNvSpPr txBox="1"/>
          <p:nvPr/>
        </p:nvSpPr>
        <p:spPr>
          <a:xfrm>
            <a:off x="7356316" y="6087759"/>
            <a:ext cx="4541795" cy="62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C7461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TN</a:t>
            </a:r>
            <a:r>
              <a:rPr lang="en-US" sz="1400" b="1" dirty="0">
                <a:solidFill>
                  <a:srgbClr val="0C4A83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CleanFuels</a:t>
            </a:r>
            <a:r>
              <a:rPr lang="en-US" sz="1400" b="1" dirty="0">
                <a:solidFill>
                  <a:srgbClr val="0C7461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.org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0C7461"/>
                </a:solidFill>
                <a:latin typeface="Montserrat Medium" pitchFamily="2" charset="0"/>
                <a:ea typeface="Gill Sans"/>
                <a:cs typeface="Gill Sans"/>
                <a:sym typeface="Gill Sans"/>
              </a:rPr>
              <a:t>Reducing oil dependence one fleet at a time.</a:t>
            </a:r>
            <a:endParaRPr dirty="0"/>
          </a:p>
        </p:txBody>
      </p:sp>
      <p:pic>
        <p:nvPicPr>
          <p:cNvPr id="75" name="Google Shape;75;p38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890" y="6148217"/>
            <a:ext cx="2028686" cy="57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49" r:id="rId3"/>
    <p:sldLayoutId id="2147483650" r:id="rId4"/>
    <p:sldLayoutId id="2147483657" r:id="rId5"/>
    <p:sldLayoutId id="2147483656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emf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jpg"/><Relationship Id="rId18" Type="http://schemas.openxmlformats.org/officeDocument/2006/relationships/image" Target="../media/image51.jpeg"/><Relationship Id="rId26" Type="http://schemas.openxmlformats.org/officeDocument/2006/relationships/image" Target="../media/image59.png"/><Relationship Id="rId39" Type="http://schemas.openxmlformats.org/officeDocument/2006/relationships/image" Target="../media/image72.jpg"/><Relationship Id="rId21" Type="http://schemas.openxmlformats.org/officeDocument/2006/relationships/image" Target="../media/image54.jpg"/><Relationship Id="rId34" Type="http://schemas.openxmlformats.org/officeDocument/2006/relationships/image" Target="../media/image67.png"/><Relationship Id="rId42" Type="http://schemas.openxmlformats.org/officeDocument/2006/relationships/image" Target="../media/image75.png"/><Relationship Id="rId47" Type="http://schemas.openxmlformats.org/officeDocument/2006/relationships/image" Target="../media/image80.png"/><Relationship Id="rId50" Type="http://schemas.openxmlformats.org/officeDocument/2006/relationships/image" Target="../media/image8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29" Type="http://schemas.openxmlformats.org/officeDocument/2006/relationships/image" Target="../media/image62.png"/><Relationship Id="rId11" Type="http://schemas.openxmlformats.org/officeDocument/2006/relationships/image" Target="../media/image44.jpg"/><Relationship Id="rId24" Type="http://schemas.openxmlformats.org/officeDocument/2006/relationships/image" Target="../media/image57.jp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" Type="http://schemas.openxmlformats.org/officeDocument/2006/relationships/image" Target="../media/image38.png"/><Relationship Id="rId15" Type="http://schemas.openxmlformats.org/officeDocument/2006/relationships/image" Target="../media/image48.jpg"/><Relationship Id="rId23" Type="http://schemas.openxmlformats.org/officeDocument/2006/relationships/image" Target="../media/image56.jpg"/><Relationship Id="rId28" Type="http://schemas.openxmlformats.org/officeDocument/2006/relationships/image" Target="../media/image61.jpg"/><Relationship Id="rId36" Type="http://schemas.openxmlformats.org/officeDocument/2006/relationships/image" Target="../media/image69.png"/><Relationship Id="rId49" Type="http://schemas.openxmlformats.org/officeDocument/2006/relationships/image" Target="../media/image82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4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openxmlformats.org/officeDocument/2006/relationships/image" Target="../media/image47.jp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jpg"/><Relationship Id="rId35" Type="http://schemas.openxmlformats.org/officeDocument/2006/relationships/image" Target="../media/image68.png"/><Relationship Id="rId43" Type="http://schemas.openxmlformats.org/officeDocument/2006/relationships/image" Target="../media/image76.png"/><Relationship Id="rId48" Type="http://schemas.openxmlformats.org/officeDocument/2006/relationships/image" Target="../media/image81.png"/><Relationship Id="rId8" Type="http://schemas.openxmlformats.org/officeDocument/2006/relationships/image" Target="../media/image41.png"/><Relationship Id="rId51" Type="http://schemas.openxmlformats.org/officeDocument/2006/relationships/image" Target="../media/image84.jpg"/><Relationship Id="rId3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46" Type="http://schemas.openxmlformats.org/officeDocument/2006/relationships/image" Target="../media/image79.jpg"/><Relationship Id="rId20" Type="http://schemas.openxmlformats.org/officeDocument/2006/relationships/image" Target="../media/image53.jpg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97.jpg"/><Relationship Id="rId3" Type="http://schemas.openxmlformats.org/officeDocument/2006/relationships/image" Target="../media/image86.png"/><Relationship Id="rId7" Type="http://schemas.openxmlformats.org/officeDocument/2006/relationships/image" Target="../media/image91.jpg"/><Relationship Id="rId12" Type="http://schemas.openxmlformats.org/officeDocument/2006/relationships/image" Target="../media/image9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g"/><Relationship Id="rId11" Type="http://schemas.openxmlformats.org/officeDocument/2006/relationships/image" Target="../media/image95.jpg"/><Relationship Id="rId5" Type="http://schemas.openxmlformats.org/officeDocument/2006/relationships/image" Target="../media/image89.jpg"/><Relationship Id="rId10" Type="http://schemas.openxmlformats.org/officeDocument/2006/relationships/image" Target="../media/image94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ncleanfuels.org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subTitle" idx="4294967295"/>
          </p:nvPr>
        </p:nvSpPr>
        <p:spPr>
          <a:xfrm>
            <a:off x="8337550" y="66675"/>
            <a:ext cx="3854450" cy="1219200"/>
          </a:xfrm>
          <a:prstGeom prst="rect">
            <a:avLst/>
          </a:prstGeom>
          <a:noFill/>
          <a:ln>
            <a:noFill/>
          </a:ln>
          <a:effectLst>
            <a:outerShdw blurRad="25400" dist="25400" dir="5400000" sx="21000" sy="21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lang="en-US" sz="1100" b="1" dirty="0">
                <a:solidFill>
                  <a:schemeClr val="lt1"/>
                </a:solidFill>
              </a:rPr>
              <a:t>Jonathan G. Overly</a:t>
            </a:r>
            <a:endParaRPr sz="1100" dirty="0"/>
          </a:p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East TN Clean Fuels, Drive Electric TN, &amp;</a:t>
            </a:r>
            <a:b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Middle-West TN Clean Fuels</a:t>
            </a:r>
            <a:endParaRPr lang="en-US" sz="1100" dirty="0"/>
          </a:p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lang="en-US" sz="1100" b="1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100" b="1" i="1" dirty="0">
                <a:solidFill>
                  <a:schemeClr val="lt1"/>
                </a:solidFill>
              </a:rPr>
              <a:t>Southeast Tennessee Development Board</a:t>
            </a:r>
            <a:endParaRPr lang="en-US" sz="1100" i="1" dirty="0">
              <a:solidFill>
                <a:schemeClr val="lt1"/>
              </a:solidFill>
            </a:endParaRPr>
          </a:p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lang="en-US" sz="1100" i="1" dirty="0">
                <a:solidFill>
                  <a:schemeClr val="lt1"/>
                </a:solidFill>
              </a:rPr>
              <a:t>December 10, 2025</a:t>
            </a:r>
            <a:endParaRPr sz="1100" dirty="0"/>
          </a:p>
        </p:txBody>
      </p:sp>
      <p:sp>
        <p:nvSpPr>
          <p:cNvPr id="88" name="Google Shape;88;p1"/>
          <p:cNvSpPr txBox="1"/>
          <p:nvPr/>
        </p:nvSpPr>
        <p:spPr>
          <a:xfrm>
            <a:off x="130488" y="47625"/>
            <a:ext cx="9248290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The TNCleanFuels</a:t>
            </a:r>
            <a:r>
              <a:rPr lang="en-US" sz="2000" u="none" strike="noStrike" cap="none" dirty="0">
                <a:solidFill>
                  <a:schemeClr val="lt1"/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lt1"/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Team, a Snapshot of Alt Fuels Use in TN, and </a:t>
            </a:r>
            <a:r>
              <a:rPr lang="en-US" sz="3000" dirty="0">
                <a:solidFill>
                  <a:schemeClr val="lt1"/>
                </a:solidFill>
                <a:latin typeface="Montserrat ExtraBold" pitchFamily="2" charset="0"/>
                <a:ea typeface="Calibri"/>
                <a:cs typeface="Calibri"/>
                <a:sym typeface="Calibri"/>
              </a:rPr>
              <a:t>G</a:t>
            </a:r>
            <a:r>
              <a:rPr lang="en-US" sz="3000" u="none" strike="noStrike" cap="none" dirty="0">
                <a:solidFill>
                  <a:schemeClr val="lt1"/>
                </a:solidFill>
                <a:latin typeface="Montserrat ExtraBold" pitchFamily="2" charset="0"/>
                <a:ea typeface="Calibri"/>
                <a:cs typeface="Calibri"/>
                <a:sym typeface="Calibri"/>
              </a:rPr>
              <a:t>rowing Relationships in Southeast TN </a:t>
            </a:r>
            <a:endParaRPr sz="3000" dirty="0">
              <a:solidFill>
                <a:schemeClr val="bg1"/>
              </a:solidFill>
              <a:latin typeface="Montserrat ExtraBold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72281CF-FAD6-4452-B449-067D4383C43E}"/>
              </a:ext>
            </a:extLst>
          </p:cNvPr>
          <p:cNvSpPr txBox="1">
            <a:spLocks/>
          </p:cNvSpPr>
          <p:nvPr/>
        </p:nvSpPr>
        <p:spPr>
          <a:xfrm>
            <a:off x="538761" y="433665"/>
            <a:ext cx="10767525" cy="868362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latin typeface="Montserrat SemiBold" pitchFamily="2" charset="0"/>
                <a:ea typeface="+mj-ea"/>
                <a:cs typeface="+mj-cs"/>
              </a:rPr>
              <a:t>Updates on Numbers in East TN – </a:t>
            </a:r>
            <a:r>
              <a:rPr lang="en-US" sz="3200" b="1" u="sng" dirty="0">
                <a:latin typeface="Montserrat SemiBold" pitchFamily="2" charset="0"/>
                <a:ea typeface="+mj-ea"/>
                <a:cs typeface="+mj-cs"/>
              </a:rPr>
              <a:t>GGEs</a:t>
            </a:r>
            <a:r>
              <a:rPr lang="en-US" sz="3200" b="1" dirty="0">
                <a:latin typeface="Montserrat SemiBold" pitchFamily="2" charset="0"/>
                <a:ea typeface="+mj-ea"/>
                <a:cs typeface="+mj-cs"/>
              </a:rPr>
              <a:t>:  All + Alt Fuel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5CEC-AC56-8689-9739-F2E6913B1426}"/>
              </a:ext>
            </a:extLst>
          </p:cNvPr>
          <p:cNvSpPr txBox="1"/>
          <p:nvPr/>
        </p:nvSpPr>
        <p:spPr>
          <a:xfrm>
            <a:off x="3747447" y="5468561"/>
            <a:ext cx="469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itchFamily="2" charset="0"/>
              </a:rPr>
              <a:t>^^^^^    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itchFamily="2" charset="0"/>
              </a:rPr>
              <a:t> Total GGEs on left – Alt Fuel GGEs on right    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itchFamily="2" charset="0"/>
              </a:rPr>
              <a:t>^^^^^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81F4B-6688-AC7C-C1C8-05E91423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59"/>
            <a:ext cx="6808536" cy="3738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CE2D0-4C16-55CA-67CC-363DC840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76" r="3741"/>
          <a:stretch/>
        </p:blipFill>
        <p:spPr>
          <a:xfrm>
            <a:off x="5882640" y="1389439"/>
            <a:ext cx="6273832" cy="3428849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5ABA2728-29FA-678A-9A6B-F76388AB0913}"/>
              </a:ext>
            </a:extLst>
          </p:cNvPr>
          <p:cNvSpPr/>
          <p:nvPr/>
        </p:nvSpPr>
        <p:spPr>
          <a:xfrm rot="20504839">
            <a:off x="7653750" y="1982596"/>
            <a:ext cx="1612709" cy="465204"/>
          </a:xfrm>
          <a:prstGeom prst="arc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060F238-8BAD-036A-A465-D1E3B1B8B0F2}"/>
              </a:ext>
            </a:extLst>
          </p:cNvPr>
          <p:cNvSpPr/>
          <p:nvPr/>
        </p:nvSpPr>
        <p:spPr>
          <a:xfrm rot="20504839">
            <a:off x="2574546" y="1900218"/>
            <a:ext cx="1118795" cy="322729"/>
          </a:xfrm>
          <a:prstGeom prst="arc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373;p25">
            <a:extLst>
              <a:ext uri="{FF2B5EF4-FFF2-40B4-BE49-F238E27FC236}">
                <a16:creationId xmlns:a16="http://schemas.microsoft.com/office/drawing/2014/main" id="{137FF799-657E-52C7-9EA4-852AC86D31C6}"/>
              </a:ext>
            </a:extLst>
          </p:cNvPr>
          <p:cNvSpPr txBox="1"/>
          <p:nvPr/>
        </p:nvSpPr>
        <p:spPr>
          <a:xfrm>
            <a:off x="8279109" y="147325"/>
            <a:ext cx="3370347" cy="336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TENNESSEE</a:t>
            </a:r>
            <a:r>
              <a:rPr lang="en-US" sz="2000" b="0" i="0" u="none" strike="noStrike" cap="none" dirty="0">
                <a:solidFill>
                  <a:srgbClr val="D8D8D8"/>
                </a:solidFill>
                <a:latin typeface="Montserrat SemiBold"/>
                <a:ea typeface="Arial"/>
                <a:cs typeface="Arial"/>
                <a:sym typeface="Montserrat SemiBold"/>
              </a:rPr>
              <a:t> NUMBERS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82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F54E0D55-CE57-AFB1-24DA-A9EE9B15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4" y="667195"/>
            <a:ext cx="11577246" cy="51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19419EC-C528-B396-3DCC-6D5C14CE3613}"/>
              </a:ext>
            </a:extLst>
          </p:cNvPr>
          <p:cNvCxnSpPr/>
          <p:nvPr/>
        </p:nvCxnSpPr>
        <p:spPr>
          <a:xfrm>
            <a:off x="4385395" y="3593266"/>
            <a:ext cx="666750" cy="552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FC3FF6-6E8C-D598-732D-FC734E4C6F46}"/>
              </a:ext>
            </a:extLst>
          </p:cNvPr>
          <p:cNvCxnSpPr/>
          <p:nvPr/>
        </p:nvCxnSpPr>
        <p:spPr>
          <a:xfrm>
            <a:off x="6636252" y="2739648"/>
            <a:ext cx="666750" cy="552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0267D7-FB06-4D3F-B50C-DA16E5BC9182}"/>
              </a:ext>
            </a:extLst>
          </p:cNvPr>
          <p:cNvSpPr txBox="1"/>
          <p:nvPr/>
        </p:nvSpPr>
        <p:spPr>
          <a:xfrm rot="21289909">
            <a:off x="3187336" y="3142347"/>
            <a:ext cx="19179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Cross 10k threshold for BEVs (3 years after TN starts tracking)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A6723-E660-F8A6-9636-BEBD1F5803FB}"/>
              </a:ext>
            </a:extLst>
          </p:cNvPr>
          <p:cNvSpPr txBox="1"/>
          <p:nvPr/>
        </p:nvSpPr>
        <p:spPr>
          <a:xfrm rot="21341805">
            <a:off x="5453148" y="2272801"/>
            <a:ext cx="1552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Cross 20k threshold for BEVs (1.5 years later)</a:t>
            </a:r>
          </a:p>
        </p:txBody>
      </p:sp>
      <p:sp>
        <p:nvSpPr>
          <p:cNvPr id="3" name="Google Shape;220;p11">
            <a:extLst>
              <a:ext uri="{FF2B5EF4-FFF2-40B4-BE49-F238E27FC236}">
                <a16:creationId xmlns:a16="http://schemas.microsoft.com/office/drawing/2014/main" id="{152F53E6-3642-8E5E-3571-EA73269CBF4C}"/>
              </a:ext>
            </a:extLst>
          </p:cNvPr>
          <p:cNvSpPr txBox="1"/>
          <p:nvPr/>
        </p:nvSpPr>
        <p:spPr>
          <a:xfrm rot="-5400000">
            <a:off x="-1148669" y="4257630"/>
            <a:ext cx="2651830" cy="44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7F7F7F"/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Tennessee</a:t>
            </a:r>
            <a:endParaRPr sz="3200" i="0" u="none" strike="noStrike" dirty="0">
              <a:solidFill>
                <a:srgbClr val="7F7F7F"/>
              </a:solidFill>
              <a:latin typeface="Montserrat SemiBold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3AEC7-D961-8438-6AA5-20B538DCEEFF}"/>
              </a:ext>
            </a:extLst>
          </p:cNvPr>
          <p:cNvSpPr txBox="1"/>
          <p:nvPr/>
        </p:nvSpPr>
        <p:spPr>
          <a:xfrm>
            <a:off x="7504067" y="5564033"/>
            <a:ext cx="4554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 Tennessee Department of Revenue.</a:t>
            </a:r>
          </a:p>
        </p:txBody>
      </p:sp>
      <p:sp>
        <p:nvSpPr>
          <p:cNvPr id="12" name="Google Shape;371;p25">
            <a:extLst>
              <a:ext uri="{FF2B5EF4-FFF2-40B4-BE49-F238E27FC236}">
                <a16:creationId xmlns:a16="http://schemas.microsoft.com/office/drawing/2014/main" id="{3A8BC05B-8181-5A9C-E0BA-B9DEECA8B73F}"/>
              </a:ext>
            </a:extLst>
          </p:cNvPr>
          <p:cNvSpPr txBox="1"/>
          <p:nvPr/>
        </p:nvSpPr>
        <p:spPr>
          <a:xfrm>
            <a:off x="821499" y="484001"/>
            <a:ext cx="6887061" cy="39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2100" b="1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  <a:ea typeface="Montserrat SemiBold"/>
                <a:cs typeface="Calibri" panose="020F0502020204030204" pitchFamily="34" charset="0"/>
                <a:sym typeface="Montserrat SemiBold"/>
              </a:rPr>
              <a:t>Tennessee PEV Registrations By Quarter: 2019 - Now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982BBD-E2A6-17B4-F896-D3724D752402}"/>
              </a:ext>
            </a:extLst>
          </p:cNvPr>
          <p:cNvCxnSpPr>
            <a:cxnSpLocks/>
          </p:cNvCxnSpPr>
          <p:nvPr/>
        </p:nvCxnSpPr>
        <p:spPr>
          <a:xfrm>
            <a:off x="8512564" y="2160194"/>
            <a:ext cx="333375" cy="328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24561F-0CE3-6ADF-29BF-AB881B6D9637}"/>
              </a:ext>
            </a:extLst>
          </p:cNvPr>
          <p:cNvSpPr txBox="1"/>
          <p:nvPr/>
        </p:nvSpPr>
        <p:spPr>
          <a:xfrm rot="21341805">
            <a:off x="7333622" y="1671665"/>
            <a:ext cx="1552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Cross 30k threshold for BEVs (1 year later)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69A3EFC-DC46-A83D-DE5C-CD367011DBAE}"/>
              </a:ext>
            </a:extLst>
          </p:cNvPr>
          <p:cNvCxnSpPr>
            <a:cxnSpLocks/>
          </p:cNvCxnSpPr>
          <p:nvPr/>
        </p:nvCxnSpPr>
        <p:spPr>
          <a:xfrm>
            <a:off x="9781561" y="1373185"/>
            <a:ext cx="333375" cy="328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A853AD4-C463-F2A1-69A9-D3A19AAE1FB3}"/>
              </a:ext>
            </a:extLst>
          </p:cNvPr>
          <p:cNvSpPr txBox="1"/>
          <p:nvPr/>
        </p:nvSpPr>
        <p:spPr>
          <a:xfrm rot="21341805">
            <a:off x="8292520" y="950773"/>
            <a:ext cx="1954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Cross 40k &amp; 50k thresholds for BEVs (~9 </a:t>
            </a:r>
            <a:r>
              <a:rPr lang="en-U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mo.s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later)</a:t>
            </a:r>
          </a:p>
        </p:txBody>
      </p:sp>
      <p:sp>
        <p:nvSpPr>
          <p:cNvPr id="11" name="Google Shape;373;p25">
            <a:extLst>
              <a:ext uri="{FF2B5EF4-FFF2-40B4-BE49-F238E27FC236}">
                <a16:creationId xmlns:a16="http://schemas.microsoft.com/office/drawing/2014/main" id="{F309C604-37C0-CCB0-F1C6-146BC7BDCFAF}"/>
              </a:ext>
            </a:extLst>
          </p:cNvPr>
          <p:cNvSpPr txBox="1"/>
          <p:nvPr/>
        </p:nvSpPr>
        <p:spPr>
          <a:xfrm>
            <a:off x="8279109" y="147325"/>
            <a:ext cx="3370347" cy="336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TENNESSEE</a:t>
            </a:r>
            <a:r>
              <a:rPr lang="en-US" sz="2000" b="0" i="0" u="none" strike="noStrike" cap="none" dirty="0">
                <a:solidFill>
                  <a:srgbClr val="D8D8D8"/>
                </a:solidFill>
                <a:latin typeface="Montserrat SemiBold"/>
                <a:ea typeface="Arial"/>
                <a:cs typeface="Arial"/>
                <a:sym typeface="Montserrat SemiBold"/>
              </a:rPr>
              <a:t> TRENDS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344174-C0F7-A24E-F488-F44BC41BCC0B}"/>
              </a:ext>
            </a:extLst>
          </p:cNvPr>
          <p:cNvCxnSpPr>
            <a:cxnSpLocks/>
          </p:cNvCxnSpPr>
          <p:nvPr/>
        </p:nvCxnSpPr>
        <p:spPr>
          <a:xfrm flipV="1">
            <a:off x="10017121" y="1004611"/>
            <a:ext cx="1125017" cy="201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32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CE95D19A-06B7-8EC8-AA0F-248038B7E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0;p11">
            <a:extLst>
              <a:ext uri="{FF2B5EF4-FFF2-40B4-BE49-F238E27FC236}">
                <a16:creationId xmlns:a16="http://schemas.microsoft.com/office/drawing/2014/main" id="{0ACAC02B-C903-FEE7-F9D3-86DB2E2F947D}"/>
              </a:ext>
            </a:extLst>
          </p:cNvPr>
          <p:cNvSpPr txBox="1"/>
          <p:nvPr/>
        </p:nvSpPr>
        <p:spPr>
          <a:xfrm rot="-5400000">
            <a:off x="-1148669" y="4257630"/>
            <a:ext cx="2651830" cy="44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dirty="0">
                <a:solidFill>
                  <a:srgbClr val="7F7F7F"/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Tennessee</a:t>
            </a:r>
            <a:endParaRPr sz="3200" i="0" u="none" strike="noStrike" dirty="0">
              <a:solidFill>
                <a:srgbClr val="7F7F7F"/>
              </a:solidFill>
              <a:latin typeface="Montserrat SemiBold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71;p25">
            <a:extLst>
              <a:ext uri="{FF2B5EF4-FFF2-40B4-BE49-F238E27FC236}">
                <a16:creationId xmlns:a16="http://schemas.microsoft.com/office/drawing/2014/main" id="{CBB1FD15-14B6-9587-B7E4-3D39BEBC4FB9}"/>
              </a:ext>
            </a:extLst>
          </p:cNvPr>
          <p:cNvSpPr txBox="1"/>
          <p:nvPr/>
        </p:nvSpPr>
        <p:spPr>
          <a:xfrm>
            <a:off x="446314" y="570309"/>
            <a:ext cx="10841446" cy="68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3000" dirty="0">
                <a:solidFill>
                  <a:srgbClr val="252F4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MD &amp; HD EVs in Tennessee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65BFB-FECA-5D60-EE15-594539185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34" r="1530"/>
          <a:stretch/>
        </p:blipFill>
        <p:spPr>
          <a:xfrm>
            <a:off x="5923005" y="3221843"/>
            <a:ext cx="6096000" cy="2464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7708A6-C66A-C9AF-30A0-1AC73F26E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384" y="1109591"/>
            <a:ext cx="3251007" cy="2045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5D871E-865D-A19D-8A32-92B89CC83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907" y="618418"/>
            <a:ext cx="4900896" cy="2536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FED85B-E641-241A-1282-74C15F1AB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12" y="3221844"/>
            <a:ext cx="5452390" cy="2464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B651F9-4C4C-CE2F-1C84-DB51AA5AF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37" y="1109591"/>
            <a:ext cx="3728241" cy="2045088"/>
          </a:xfrm>
          <a:prstGeom prst="rect">
            <a:avLst/>
          </a:prstGeom>
        </p:spPr>
      </p:pic>
      <p:sp>
        <p:nvSpPr>
          <p:cNvPr id="5" name="Google Shape;373;p25">
            <a:extLst>
              <a:ext uri="{FF2B5EF4-FFF2-40B4-BE49-F238E27FC236}">
                <a16:creationId xmlns:a16="http://schemas.microsoft.com/office/drawing/2014/main" id="{16E00767-9E34-CB10-90A3-85DA2F85126A}"/>
              </a:ext>
            </a:extLst>
          </p:cNvPr>
          <p:cNvSpPr txBox="1"/>
          <p:nvPr/>
        </p:nvSpPr>
        <p:spPr>
          <a:xfrm>
            <a:off x="8163166" y="119873"/>
            <a:ext cx="3437864" cy="36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FLEETS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81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84AF5670-DD69-636F-3485-85B8F1CF2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buses and buses&#10;&#10;AI-generated content may be incorrect.">
            <a:extLst>
              <a:ext uri="{FF2B5EF4-FFF2-40B4-BE49-F238E27FC236}">
                <a16:creationId xmlns:a16="http://schemas.microsoft.com/office/drawing/2014/main" id="{AAD4B908-DF78-1F36-5BAC-597C29099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59"/>
          <a:stretch>
            <a:fillRect/>
          </a:stretch>
        </p:blipFill>
        <p:spPr>
          <a:xfrm>
            <a:off x="273881" y="1552575"/>
            <a:ext cx="12022893" cy="3876675"/>
          </a:xfrm>
          <a:prstGeom prst="rect">
            <a:avLst/>
          </a:prstGeom>
        </p:spPr>
      </p:pic>
      <p:sp>
        <p:nvSpPr>
          <p:cNvPr id="2" name="Google Shape;220;p11">
            <a:extLst>
              <a:ext uri="{FF2B5EF4-FFF2-40B4-BE49-F238E27FC236}">
                <a16:creationId xmlns:a16="http://schemas.microsoft.com/office/drawing/2014/main" id="{46DCBA82-E1B7-1F1F-BB02-D34681BFBA93}"/>
              </a:ext>
            </a:extLst>
          </p:cNvPr>
          <p:cNvSpPr txBox="1"/>
          <p:nvPr/>
        </p:nvSpPr>
        <p:spPr>
          <a:xfrm rot="-5400000">
            <a:off x="-1148669" y="4257630"/>
            <a:ext cx="2651830" cy="44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dirty="0">
                <a:solidFill>
                  <a:srgbClr val="7F7F7F"/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Tennessee</a:t>
            </a:r>
            <a:endParaRPr sz="3200" i="0" u="none" strike="noStrike" dirty="0">
              <a:solidFill>
                <a:srgbClr val="7F7F7F"/>
              </a:solidFill>
              <a:latin typeface="Montserrat SemiBold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71;p25">
            <a:extLst>
              <a:ext uri="{FF2B5EF4-FFF2-40B4-BE49-F238E27FC236}">
                <a16:creationId xmlns:a16="http://schemas.microsoft.com/office/drawing/2014/main" id="{4A1F1EC6-6F5A-F5B4-10B3-532E7BE19CAC}"/>
              </a:ext>
            </a:extLst>
          </p:cNvPr>
          <p:cNvSpPr txBox="1"/>
          <p:nvPr/>
        </p:nvSpPr>
        <p:spPr>
          <a:xfrm>
            <a:off x="446314" y="570309"/>
            <a:ext cx="10841446" cy="68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TN School Districts &amp; Alt-Fuel School Buses</a:t>
            </a:r>
            <a:endParaRPr sz="3000" b="0" i="0" u="none" strike="noStrike" cap="none" dirty="0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5F206-9097-DD57-EDE4-AEA20302F863}"/>
              </a:ext>
            </a:extLst>
          </p:cNvPr>
          <p:cNvSpPr txBox="1"/>
          <p:nvPr/>
        </p:nvSpPr>
        <p:spPr>
          <a:xfrm>
            <a:off x="9853863" y="5498733"/>
            <a:ext cx="1540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August 2025.</a:t>
            </a:r>
          </a:p>
        </p:txBody>
      </p:sp>
      <p:sp>
        <p:nvSpPr>
          <p:cNvPr id="5" name="Google Shape;373;p25">
            <a:extLst>
              <a:ext uri="{FF2B5EF4-FFF2-40B4-BE49-F238E27FC236}">
                <a16:creationId xmlns:a16="http://schemas.microsoft.com/office/drawing/2014/main" id="{9B2E2D33-AA0E-8AEC-7629-D57960D10CEB}"/>
              </a:ext>
            </a:extLst>
          </p:cNvPr>
          <p:cNvSpPr txBox="1"/>
          <p:nvPr/>
        </p:nvSpPr>
        <p:spPr>
          <a:xfrm>
            <a:off x="8163166" y="119873"/>
            <a:ext cx="3437864" cy="36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PROJECTS &amp; PROGRAMS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ACD043-C3E3-AE51-D29C-6B7B9CFABF8F}"/>
              </a:ext>
            </a:extLst>
          </p:cNvPr>
          <p:cNvSpPr/>
          <p:nvPr/>
        </p:nvSpPr>
        <p:spPr>
          <a:xfrm>
            <a:off x="5857875" y="2951474"/>
            <a:ext cx="2743200" cy="1611002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7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71;p25">
            <a:extLst>
              <a:ext uri="{FF2B5EF4-FFF2-40B4-BE49-F238E27FC236}">
                <a16:creationId xmlns:a16="http://schemas.microsoft.com/office/drawing/2014/main" id="{75B4D77F-1616-DFCC-2DED-B9C720F39EA0}"/>
              </a:ext>
            </a:extLst>
          </p:cNvPr>
          <p:cNvSpPr txBox="1"/>
          <p:nvPr/>
        </p:nvSpPr>
        <p:spPr>
          <a:xfrm>
            <a:off x="446314" y="570309"/>
            <a:ext cx="10841446" cy="68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NGVs in Tennessee, &amp; CNG Public Stations</a:t>
            </a:r>
            <a:endParaRPr sz="3000" b="0" i="0" u="none" strike="noStrike" cap="none" dirty="0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D98CA00-61B5-4D5F-B344-7EDE4BA9C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320"/>
            <a:ext cx="12192000" cy="31838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9D7E51-CCC8-4614-8508-5B1A1FB72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18" y="1268833"/>
            <a:ext cx="1142386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0238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itchFamily="34" charset="0"/>
              </a:rPr>
              <a:t>There are roughly </a:t>
            </a:r>
            <a:r>
              <a:rPr lang="en-US" sz="2000" b="1" u="sng" dirty="0">
                <a:latin typeface="Calibri" pitchFamily="34" charset="0"/>
              </a:rPr>
              <a:t>over 900 total NGVs</a:t>
            </a:r>
            <a:r>
              <a:rPr lang="en-US" sz="2000" b="1" dirty="0">
                <a:latin typeface="Calibri" pitchFamily="34" charset="0"/>
              </a:rPr>
              <a:t> on Tennessee roads today.</a:t>
            </a:r>
          </a:p>
          <a:p>
            <a:pPr marL="630238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itchFamily="34" charset="0"/>
              </a:rPr>
              <a:t>Some gas utility fleets are leading the way and are building CNG stations across TN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3" name="Picture 2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622E4EE5-10CB-4F10-AED6-25869A885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86" y="3468655"/>
            <a:ext cx="894668" cy="333421"/>
          </a:xfrm>
          <a:prstGeom prst="rect">
            <a:avLst/>
          </a:prstGeom>
        </p:spPr>
      </p:pic>
      <p:pic>
        <p:nvPicPr>
          <p:cNvPr id="34" name="Picture 33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FF48EFDC-C570-48AA-B620-A362A5C5D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6" y="4781086"/>
            <a:ext cx="894668" cy="333421"/>
          </a:xfrm>
          <a:prstGeom prst="rect">
            <a:avLst/>
          </a:prstGeom>
        </p:spPr>
      </p:pic>
      <p:pic>
        <p:nvPicPr>
          <p:cNvPr id="35" name="Picture 34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94380343-EC13-454E-BA16-C67551DC9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06" y="3023054"/>
            <a:ext cx="894668" cy="333421"/>
          </a:xfrm>
          <a:prstGeom prst="rect">
            <a:avLst/>
          </a:prstGeom>
        </p:spPr>
      </p:pic>
      <p:pic>
        <p:nvPicPr>
          <p:cNvPr id="38" name="Picture 37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943F03A6-5CB6-46C5-B66F-B916BD901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89" y="2740244"/>
            <a:ext cx="894668" cy="333421"/>
          </a:xfrm>
          <a:prstGeom prst="rect">
            <a:avLst/>
          </a:prstGeom>
        </p:spPr>
      </p:pic>
      <p:pic>
        <p:nvPicPr>
          <p:cNvPr id="39" name="Picture 38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32C70A61-5978-4F61-B63F-39EE3E3E7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66" y="4074685"/>
            <a:ext cx="894668" cy="333421"/>
          </a:xfrm>
          <a:prstGeom prst="rect">
            <a:avLst/>
          </a:prstGeom>
        </p:spPr>
      </p:pic>
      <p:pic>
        <p:nvPicPr>
          <p:cNvPr id="41" name="Picture 40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DE4725CA-B620-434B-B458-4D10D83BA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24" y="3699439"/>
            <a:ext cx="894668" cy="333421"/>
          </a:xfrm>
          <a:prstGeom prst="rect">
            <a:avLst/>
          </a:prstGeom>
        </p:spPr>
      </p:pic>
      <p:pic>
        <p:nvPicPr>
          <p:cNvPr id="42" name="Picture 41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C8ED0392-80C4-4FB8-89EF-19FE66DF7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3" y="4632736"/>
            <a:ext cx="894668" cy="333421"/>
          </a:xfrm>
          <a:prstGeom prst="rect">
            <a:avLst/>
          </a:prstGeom>
        </p:spPr>
      </p:pic>
      <p:pic>
        <p:nvPicPr>
          <p:cNvPr id="43" name="Picture 42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620544C5-DA8B-4462-AC6B-8C8D53F37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613" y="4241395"/>
            <a:ext cx="894668" cy="333421"/>
          </a:xfrm>
          <a:prstGeom prst="rect">
            <a:avLst/>
          </a:prstGeom>
        </p:spPr>
      </p:pic>
      <p:pic>
        <p:nvPicPr>
          <p:cNvPr id="44" name="Picture 43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F8DD6ED8-C1A6-4323-A603-09AD374F9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44" y="2418192"/>
            <a:ext cx="636765" cy="237307"/>
          </a:xfrm>
          <a:prstGeom prst="rect">
            <a:avLst/>
          </a:prstGeom>
        </p:spPr>
      </p:pic>
      <p:pic>
        <p:nvPicPr>
          <p:cNvPr id="45" name="Picture 44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AC548C99-5E77-4AAA-91EC-F0D61D0D5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24" y="3872909"/>
            <a:ext cx="894668" cy="333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D1489E-42D3-4A24-A4D0-6E83BB675F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78" y="4289330"/>
            <a:ext cx="1320756" cy="3540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CDC98B-FCD1-4ADF-8121-E1C112E00A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70" y="2476888"/>
            <a:ext cx="974841" cy="549450"/>
          </a:xfrm>
          <a:prstGeom prst="rect">
            <a:avLst/>
          </a:prstGeom>
        </p:spPr>
      </p:pic>
      <p:pic>
        <p:nvPicPr>
          <p:cNvPr id="5122" name="Picture 2" descr="Image result for athens utilities board logo tn">
            <a:extLst>
              <a:ext uri="{FF2B5EF4-FFF2-40B4-BE49-F238E27FC236}">
                <a16:creationId xmlns:a16="http://schemas.microsoft.com/office/drawing/2014/main" id="{231B18E5-75BC-4AA7-9AD4-C125E914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747" y="4708401"/>
            <a:ext cx="697755" cy="6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C6A3CC-FFAB-420A-BB7F-464D2ACF1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5709" y="5222165"/>
            <a:ext cx="1519720" cy="341059"/>
          </a:xfrm>
          <a:prstGeom prst="rect">
            <a:avLst/>
          </a:prstGeom>
        </p:spPr>
      </p:pic>
      <p:pic>
        <p:nvPicPr>
          <p:cNvPr id="22" name="Picture 21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AA1A6F3F-F9E0-4C3A-A77F-5E999A4BB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78" y="4766505"/>
            <a:ext cx="636765" cy="237307"/>
          </a:xfrm>
          <a:prstGeom prst="rect">
            <a:avLst/>
          </a:prstGeom>
        </p:spPr>
      </p:pic>
      <p:pic>
        <p:nvPicPr>
          <p:cNvPr id="24" name="Picture 23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A4B5D4B1-F8D8-4E0B-A988-DF1A3621C6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40" y="3231348"/>
            <a:ext cx="636765" cy="237307"/>
          </a:xfrm>
          <a:prstGeom prst="rect">
            <a:avLst/>
          </a:prstGeom>
        </p:spPr>
      </p:pic>
      <p:pic>
        <p:nvPicPr>
          <p:cNvPr id="25" name="Picture 24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42E65406-777B-4F22-A7AE-9555B235CE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22" y="4110129"/>
            <a:ext cx="636765" cy="237307"/>
          </a:xfrm>
          <a:prstGeom prst="rect">
            <a:avLst/>
          </a:prstGeom>
        </p:spPr>
      </p:pic>
      <p:pic>
        <p:nvPicPr>
          <p:cNvPr id="26" name="Picture 25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3A00B1C1-AE9E-4233-B0AC-055E6A484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02" y="3328547"/>
            <a:ext cx="636765" cy="237307"/>
          </a:xfrm>
          <a:prstGeom prst="rect">
            <a:avLst/>
          </a:prstGeom>
        </p:spPr>
      </p:pic>
      <p:pic>
        <p:nvPicPr>
          <p:cNvPr id="27" name="Picture 26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6E03732C-CD00-4D79-8F18-FE1AB6AF1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0" y="3422591"/>
            <a:ext cx="636765" cy="237307"/>
          </a:xfrm>
          <a:prstGeom prst="rect">
            <a:avLst/>
          </a:prstGeom>
        </p:spPr>
      </p:pic>
      <p:pic>
        <p:nvPicPr>
          <p:cNvPr id="28" name="Picture 27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E89DEC6B-4367-4BFD-9168-9D7E483EB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84" y="3016781"/>
            <a:ext cx="636765" cy="237307"/>
          </a:xfrm>
          <a:prstGeom prst="rect">
            <a:avLst/>
          </a:prstGeom>
        </p:spPr>
      </p:pic>
      <p:pic>
        <p:nvPicPr>
          <p:cNvPr id="5124" name="Picture 4" descr="Image result for mlgw logo">
            <a:extLst>
              <a:ext uri="{FF2B5EF4-FFF2-40B4-BE49-F238E27FC236}">
                <a16:creationId xmlns:a16="http://schemas.microsoft.com/office/drawing/2014/main" id="{6983E424-84F9-4A5D-8C34-E49478BA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6" y="5097873"/>
            <a:ext cx="609052" cy="6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171AED-C30C-4DAB-AB0B-E4B82853B6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72" y="2490144"/>
            <a:ext cx="1189350" cy="300032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1D98514B-193E-4C48-AD47-0FB06DA7CF0B}"/>
              </a:ext>
            </a:extLst>
          </p:cNvPr>
          <p:cNvSpPr/>
          <p:nvPr/>
        </p:nvSpPr>
        <p:spPr>
          <a:xfrm>
            <a:off x="8716547" y="3190008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C310B9DE-D758-4966-A0CA-AA82529F0B49}"/>
              </a:ext>
            </a:extLst>
          </p:cNvPr>
          <p:cNvSpPr/>
          <p:nvPr/>
        </p:nvSpPr>
        <p:spPr>
          <a:xfrm>
            <a:off x="9243990" y="3366856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088EEB8B-9CAB-402F-8C25-944E79809A03}"/>
              </a:ext>
            </a:extLst>
          </p:cNvPr>
          <p:cNvSpPr/>
          <p:nvPr/>
        </p:nvSpPr>
        <p:spPr>
          <a:xfrm>
            <a:off x="9864941" y="3178917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DCE237F8-5984-420F-8C4F-0D6B22A013A4}"/>
              </a:ext>
            </a:extLst>
          </p:cNvPr>
          <p:cNvSpPr/>
          <p:nvPr/>
        </p:nvSpPr>
        <p:spPr>
          <a:xfrm>
            <a:off x="7778508" y="4028719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5F2B6239-971C-4816-92BC-B541819F0DC7}"/>
              </a:ext>
            </a:extLst>
          </p:cNvPr>
          <p:cNvSpPr/>
          <p:nvPr/>
        </p:nvSpPr>
        <p:spPr>
          <a:xfrm>
            <a:off x="4994778" y="2718851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C12B81C7-4E8F-45FE-87DD-F6121BB28CF9}"/>
              </a:ext>
            </a:extLst>
          </p:cNvPr>
          <p:cNvSpPr/>
          <p:nvPr/>
        </p:nvSpPr>
        <p:spPr>
          <a:xfrm>
            <a:off x="4858711" y="2962507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12BF82BF-CD65-43F0-99C4-39808954DF94}"/>
              </a:ext>
            </a:extLst>
          </p:cNvPr>
          <p:cNvSpPr/>
          <p:nvPr/>
        </p:nvSpPr>
        <p:spPr>
          <a:xfrm>
            <a:off x="570610" y="4421298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8E75B69E-A680-4F31-89A7-D3F0BD042593}"/>
              </a:ext>
            </a:extLst>
          </p:cNvPr>
          <p:cNvSpPr/>
          <p:nvPr/>
        </p:nvSpPr>
        <p:spPr>
          <a:xfrm>
            <a:off x="387715" y="4730349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1EF4C03D-99EA-44A2-A7BF-AEC9711C7201}"/>
              </a:ext>
            </a:extLst>
          </p:cNvPr>
          <p:cNvSpPr/>
          <p:nvPr/>
        </p:nvSpPr>
        <p:spPr>
          <a:xfrm>
            <a:off x="5125667" y="4592455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B2647AA7-8183-46C9-B446-DF87DD35E96E}"/>
              </a:ext>
            </a:extLst>
          </p:cNvPr>
          <p:cNvSpPr/>
          <p:nvPr/>
        </p:nvSpPr>
        <p:spPr>
          <a:xfrm>
            <a:off x="5951539" y="2910223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D9E8DDF5-218C-4EB0-BDED-014C8A90AF7A}"/>
              </a:ext>
            </a:extLst>
          </p:cNvPr>
          <p:cNvSpPr/>
          <p:nvPr/>
        </p:nvSpPr>
        <p:spPr>
          <a:xfrm>
            <a:off x="4006341" y="3071354"/>
            <a:ext cx="365790" cy="35123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9B797-8D0B-4171-B120-3D92F7A620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8699" y="5182752"/>
            <a:ext cx="1557948" cy="419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4EA599-DE17-BA3F-B5BD-F7663C7791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6858" y="3213274"/>
            <a:ext cx="900535" cy="273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72BFD-39C3-4352-9DE4-E8DB20CEEA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8077" y="3619735"/>
            <a:ext cx="1557948" cy="419884"/>
          </a:xfrm>
          <a:prstGeom prst="rect">
            <a:avLst/>
          </a:prstGeom>
        </p:spPr>
      </p:pic>
      <p:pic>
        <p:nvPicPr>
          <p:cNvPr id="40" name="Picture 39" descr="A white truck parked in front of a car&#10;&#10;Description automatically generated">
            <a:extLst>
              <a:ext uri="{FF2B5EF4-FFF2-40B4-BE49-F238E27FC236}">
                <a16:creationId xmlns:a16="http://schemas.microsoft.com/office/drawing/2014/main" id="{56BC30C3-7507-42B3-A60A-BD3C55466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80" y="3350001"/>
            <a:ext cx="894668" cy="33342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A1ED59-CF14-63CB-E460-B24873EF675B}"/>
              </a:ext>
            </a:extLst>
          </p:cNvPr>
          <p:cNvSpPr/>
          <p:nvPr/>
        </p:nvSpPr>
        <p:spPr>
          <a:xfrm>
            <a:off x="6033752" y="3705185"/>
            <a:ext cx="2743200" cy="1611002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F7D79-E93C-8AA5-BE24-13EF48738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71;p25">
            <a:extLst>
              <a:ext uri="{FF2B5EF4-FFF2-40B4-BE49-F238E27FC236}">
                <a16:creationId xmlns:a16="http://schemas.microsoft.com/office/drawing/2014/main" id="{414F9EB3-D32A-3453-6610-7738A989E1FB}"/>
              </a:ext>
            </a:extLst>
          </p:cNvPr>
          <p:cNvSpPr txBox="1"/>
          <p:nvPr/>
        </p:nvSpPr>
        <p:spPr>
          <a:xfrm>
            <a:off x="544926" y="667531"/>
            <a:ext cx="7254368" cy="63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2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Our work in the SEDEV Footprint </a:t>
            </a:r>
            <a:endParaRPr sz="2800" b="0" i="0" u="none" strike="noStrike" cap="none" dirty="0">
              <a:solidFill>
                <a:schemeClr val="bg2">
                  <a:lumMod val="75000"/>
                </a:schemeClr>
              </a:solidFill>
              <a:sym typeface="Arial"/>
            </a:endParaRPr>
          </a:p>
        </p:txBody>
      </p:sp>
      <p:sp>
        <p:nvSpPr>
          <p:cNvPr id="16" name="Google Shape;373;p25">
            <a:extLst>
              <a:ext uri="{FF2B5EF4-FFF2-40B4-BE49-F238E27FC236}">
                <a16:creationId xmlns:a16="http://schemas.microsoft.com/office/drawing/2014/main" id="{A681824A-9EED-5C3A-E203-49C0F047AA66}"/>
              </a:ext>
            </a:extLst>
          </p:cNvPr>
          <p:cNvSpPr txBox="1"/>
          <p:nvPr/>
        </p:nvSpPr>
        <p:spPr>
          <a:xfrm>
            <a:off x="8163166" y="119873"/>
            <a:ext cx="3437864" cy="36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LET’S GET TO WORK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4C0BA-A831-A605-D00C-9F1AFE179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103410"/>
            <a:ext cx="7356121" cy="4651179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3D3A6196-B5EE-E0C6-5FCB-2CFDD0524283}"/>
              </a:ext>
            </a:extLst>
          </p:cNvPr>
          <p:cNvSpPr/>
          <p:nvPr/>
        </p:nvSpPr>
        <p:spPr>
          <a:xfrm>
            <a:off x="2733675" y="3748208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46F6DAD3-2FDC-191D-EF50-696C7041D822}"/>
              </a:ext>
            </a:extLst>
          </p:cNvPr>
          <p:cNvSpPr/>
          <p:nvPr/>
        </p:nvSpPr>
        <p:spPr>
          <a:xfrm>
            <a:off x="3209925" y="5346501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AB280FC-6C72-6E6E-997D-41811101201C}"/>
              </a:ext>
            </a:extLst>
          </p:cNvPr>
          <p:cNvSpPr/>
          <p:nvPr/>
        </p:nvSpPr>
        <p:spPr>
          <a:xfrm>
            <a:off x="3724275" y="5041701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6F0737F2-4668-DAEE-7462-6D2514530215}"/>
              </a:ext>
            </a:extLst>
          </p:cNvPr>
          <p:cNvSpPr/>
          <p:nvPr/>
        </p:nvSpPr>
        <p:spPr>
          <a:xfrm>
            <a:off x="4314825" y="3376733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9206D24-8A24-292C-7343-BD5F14F8343C}"/>
              </a:ext>
            </a:extLst>
          </p:cNvPr>
          <p:cNvSpPr/>
          <p:nvPr/>
        </p:nvSpPr>
        <p:spPr>
          <a:xfrm>
            <a:off x="5219700" y="2092675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800C4A2C-793E-607C-44EF-5811437C65A0}"/>
              </a:ext>
            </a:extLst>
          </p:cNvPr>
          <p:cNvSpPr/>
          <p:nvPr/>
        </p:nvSpPr>
        <p:spPr>
          <a:xfrm>
            <a:off x="6238875" y="2529008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A392B49-4177-7C83-5215-997C6B4E0B63}"/>
              </a:ext>
            </a:extLst>
          </p:cNvPr>
          <p:cNvSpPr/>
          <p:nvPr/>
        </p:nvSpPr>
        <p:spPr>
          <a:xfrm>
            <a:off x="8258175" y="3071933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E724D951-3434-809A-A2D6-90FED449BA0D}"/>
              </a:ext>
            </a:extLst>
          </p:cNvPr>
          <p:cNvSpPr/>
          <p:nvPr/>
        </p:nvSpPr>
        <p:spPr>
          <a:xfrm>
            <a:off x="8027574" y="2781541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C28679B-9062-61DE-94D0-F29BC2C666F1}"/>
              </a:ext>
            </a:extLst>
          </p:cNvPr>
          <p:cNvSpPr/>
          <p:nvPr/>
        </p:nvSpPr>
        <p:spPr>
          <a:xfrm>
            <a:off x="7770719" y="3071933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E47A5603-DA7D-BF25-BB12-72211AFD3C6B}"/>
              </a:ext>
            </a:extLst>
          </p:cNvPr>
          <p:cNvSpPr/>
          <p:nvPr/>
        </p:nvSpPr>
        <p:spPr>
          <a:xfrm>
            <a:off x="7418294" y="2962758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56521403-1C65-2AC7-A20B-089E0F3E14C1}"/>
              </a:ext>
            </a:extLst>
          </p:cNvPr>
          <p:cNvSpPr/>
          <p:nvPr/>
        </p:nvSpPr>
        <p:spPr>
          <a:xfrm>
            <a:off x="4855749" y="5110283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E1DBF77-2C9A-8C5D-1D57-B3497D18F53C}"/>
              </a:ext>
            </a:extLst>
          </p:cNvPr>
          <p:cNvSpPr/>
          <p:nvPr/>
        </p:nvSpPr>
        <p:spPr>
          <a:xfrm>
            <a:off x="5086350" y="5280036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9955CFC0-EC18-B466-BBC9-F13426711762}"/>
              </a:ext>
            </a:extLst>
          </p:cNvPr>
          <p:cNvSpPr/>
          <p:nvPr/>
        </p:nvSpPr>
        <p:spPr>
          <a:xfrm>
            <a:off x="5379624" y="5127636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677DA260-A404-729D-646E-1B7CD4772E73}"/>
              </a:ext>
            </a:extLst>
          </p:cNvPr>
          <p:cNvSpPr/>
          <p:nvPr/>
        </p:nvSpPr>
        <p:spPr>
          <a:xfrm>
            <a:off x="5741574" y="5063727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58D3D98A-CA5A-E221-34A1-B6CBF6055258}"/>
              </a:ext>
            </a:extLst>
          </p:cNvPr>
          <p:cNvSpPr/>
          <p:nvPr/>
        </p:nvSpPr>
        <p:spPr>
          <a:xfrm>
            <a:off x="8667750" y="5262683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E248ED3D-F045-655F-DE75-4D9823601A9A}"/>
              </a:ext>
            </a:extLst>
          </p:cNvPr>
          <p:cNvSpPr/>
          <p:nvPr/>
        </p:nvSpPr>
        <p:spPr>
          <a:xfrm>
            <a:off x="6815898" y="4800841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F40B9E57-62F2-5A6D-02AF-791688148510}"/>
              </a:ext>
            </a:extLst>
          </p:cNvPr>
          <p:cNvSpPr/>
          <p:nvPr/>
        </p:nvSpPr>
        <p:spPr>
          <a:xfrm>
            <a:off x="6465474" y="4957883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B5EE6D9D-9782-7FD9-3F32-F3A973E19401}"/>
              </a:ext>
            </a:extLst>
          </p:cNvPr>
          <p:cNvSpPr/>
          <p:nvPr/>
        </p:nvSpPr>
        <p:spPr>
          <a:xfrm>
            <a:off x="6777798" y="4125702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3957D407-0657-55E0-3AEB-CFE752AEDBB2}"/>
              </a:ext>
            </a:extLst>
          </p:cNvPr>
          <p:cNvSpPr/>
          <p:nvPr/>
        </p:nvSpPr>
        <p:spPr>
          <a:xfrm>
            <a:off x="5017674" y="4342010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A88AC4DB-F5BD-AC25-19B6-DD6F81239907}"/>
              </a:ext>
            </a:extLst>
          </p:cNvPr>
          <p:cNvSpPr/>
          <p:nvPr/>
        </p:nvSpPr>
        <p:spPr>
          <a:xfrm>
            <a:off x="5286375" y="4053008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C9F4DAC4-24A5-15C7-9D61-9D0FB5CCECB6}"/>
              </a:ext>
            </a:extLst>
          </p:cNvPr>
          <p:cNvSpPr/>
          <p:nvPr/>
        </p:nvSpPr>
        <p:spPr>
          <a:xfrm>
            <a:off x="5640561" y="4189610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798E5FAD-B8D7-50FC-5062-01C5B724FE2E}"/>
              </a:ext>
            </a:extLst>
          </p:cNvPr>
          <p:cNvSpPr/>
          <p:nvPr/>
        </p:nvSpPr>
        <p:spPr>
          <a:xfrm>
            <a:off x="5903499" y="4435385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346F4979-0A10-44DC-9F20-0F392CF9990D}"/>
              </a:ext>
            </a:extLst>
          </p:cNvPr>
          <p:cNvSpPr/>
          <p:nvPr/>
        </p:nvSpPr>
        <p:spPr>
          <a:xfrm>
            <a:off x="7373760" y="2287619"/>
            <a:ext cx="201168" cy="201168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72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00BCC-8794-E49D-022E-24B2FAE9D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71;p25">
            <a:extLst>
              <a:ext uri="{FF2B5EF4-FFF2-40B4-BE49-F238E27FC236}">
                <a16:creationId xmlns:a16="http://schemas.microsoft.com/office/drawing/2014/main" id="{BDCEAE04-C738-457D-768E-A3EC340F9CA5}"/>
              </a:ext>
            </a:extLst>
          </p:cNvPr>
          <p:cNvSpPr txBox="1"/>
          <p:nvPr/>
        </p:nvSpPr>
        <p:spPr>
          <a:xfrm>
            <a:off x="544926" y="667531"/>
            <a:ext cx="7254368" cy="63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</a:t>
            </a:r>
            <a:r>
              <a:rPr lang="en-US" sz="2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ork in the SEDEV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Examples</a:t>
            </a:r>
            <a:endParaRPr sz="2800" b="0" i="0" u="none" strike="noStrike" cap="none" dirty="0">
              <a:solidFill>
                <a:schemeClr val="bg2">
                  <a:lumMod val="75000"/>
                </a:schemeClr>
              </a:solidFill>
              <a:sym typeface="Arial"/>
            </a:endParaRPr>
          </a:p>
        </p:txBody>
      </p:sp>
      <p:sp>
        <p:nvSpPr>
          <p:cNvPr id="16" name="Google Shape;373;p25">
            <a:extLst>
              <a:ext uri="{FF2B5EF4-FFF2-40B4-BE49-F238E27FC236}">
                <a16:creationId xmlns:a16="http://schemas.microsoft.com/office/drawing/2014/main" id="{990DEDB5-767B-67A4-0345-82D0224117E2}"/>
              </a:ext>
            </a:extLst>
          </p:cNvPr>
          <p:cNvSpPr txBox="1"/>
          <p:nvPr/>
        </p:nvSpPr>
        <p:spPr>
          <a:xfrm>
            <a:off x="8163166" y="119873"/>
            <a:ext cx="3437864" cy="36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LET’S GET TO WORK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813FF-5ED0-7D01-B059-504E6C81D081}"/>
              </a:ext>
            </a:extLst>
          </p:cNvPr>
          <p:cNvSpPr txBox="1"/>
          <p:nvPr/>
        </p:nvSpPr>
        <p:spPr>
          <a:xfrm>
            <a:off x="703165" y="1303677"/>
            <a:ext cx="1016125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Grundy, Sequatchie, Bledsoe, McMinn, Hamilton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alt-fuel school buses;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helped Grundy and Sequatchie start their propane autogas school bus initiatives.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McMinn, Marion, Hamilton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Natural gas utility partnerships</a:t>
            </a: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Hamilton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partnership with others to bring a) more fleets to using CNG, and b) developing Chattanooga’s and southeast Tennessee’s first public CNG station</a:t>
            </a: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Hamilton, Bradley, McMinn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Private fleet work </a:t>
            </a: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Marion, Hamilton, Bradley, McMinn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public alt-fuel station development </a:t>
            </a:r>
          </a:p>
        </p:txBody>
      </p:sp>
    </p:spTree>
    <p:extLst>
      <p:ext uri="{BB962C8B-B14F-4D97-AF65-F5344CB8AC3E}">
        <p14:creationId xmlns:p14="http://schemas.microsoft.com/office/powerpoint/2010/main" val="3675628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6ABA8-14ED-0754-8CA6-E95D915C6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71;p25">
            <a:extLst>
              <a:ext uri="{FF2B5EF4-FFF2-40B4-BE49-F238E27FC236}">
                <a16:creationId xmlns:a16="http://schemas.microsoft.com/office/drawing/2014/main" id="{8F7ABC50-2340-ABC2-78A2-24897F548EF5}"/>
              </a:ext>
            </a:extLst>
          </p:cNvPr>
          <p:cNvSpPr txBox="1"/>
          <p:nvPr/>
        </p:nvSpPr>
        <p:spPr>
          <a:xfrm>
            <a:off x="544925" y="667531"/>
            <a:ext cx="10161255" cy="63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How can we help fleets in your communities?</a:t>
            </a:r>
            <a:endParaRPr sz="2800" b="0" i="0" u="none" strike="noStrike" cap="none" dirty="0">
              <a:solidFill>
                <a:schemeClr val="bg2">
                  <a:lumMod val="75000"/>
                </a:schemeClr>
              </a:solidFill>
              <a:sym typeface="Arial"/>
            </a:endParaRPr>
          </a:p>
        </p:txBody>
      </p:sp>
      <p:sp>
        <p:nvSpPr>
          <p:cNvPr id="16" name="Google Shape;373;p25">
            <a:extLst>
              <a:ext uri="{FF2B5EF4-FFF2-40B4-BE49-F238E27FC236}">
                <a16:creationId xmlns:a16="http://schemas.microsoft.com/office/drawing/2014/main" id="{D9DDD51D-1AA9-5D6E-D17A-649DD785B93B}"/>
              </a:ext>
            </a:extLst>
          </p:cNvPr>
          <p:cNvSpPr txBox="1"/>
          <p:nvPr/>
        </p:nvSpPr>
        <p:spPr>
          <a:xfrm>
            <a:off x="8163166" y="119873"/>
            <a:ext cx="3437864" cy="36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CONNECTING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45B32E-9AE2-46AC-A6F6-B473D586AE80}"/>
              </a:ext>
            </a:extLst>
          </p:cNvPr>
          <p:cNvSpPr txBox="1"/>
          <p:nvPr/>
        </p:nvSpPr>
        <p:spPr>
          <a:xfrm>
            <a:off x="712690" y="1685496"/>
            <a:ext cx="10161256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143000" algn="l"/>
              </a:tabLst>
              <a:defRPr/>
            </a:pP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recent communication with Mr. McIntyre of SETHRA on including them in ARC ARISE proposal, but we ultimately couldn’t get them included in the grant.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143000" algn="l"/>
              </a:tabLst>
              <a:defRPr/>
            </a:pP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Also, Grundy and Sequatchie School Systems are getting *excellent* pricing for propane for their school buses.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can we help fleets in your area?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&gt; Let’s collaborate to bring cost savings to your fleets and businesses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endParaRPr lang="en-US" sz="2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2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with Chase Milner in FTDD has brought a number of benefits to the First TN region – </a:t>
            </a:r>
            <a:r>
              <a:rPr lang="en-US" sz="23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keep communicating Rohan!</a:t>
            </a:r>
          </a:p>
        </p:txBody>
      </p:sp>
    </p:spTree>
    <p:extLst>
      <p:ext uri="{BB962C8B-B14F-4D97-AF65-F5344CB8AC3E}">
        <p14:creationId xmlns:p14="http://schemas.microsoft.com/office/powerpoint/2010/main" val="3377026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9912" y="562631"/>
            <a:ext cx="1693169" cy="50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8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700" y="521376"/>
            <a:ext cx="1416947" cy="63762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8"/>
          <p:cNvSpPr/>
          <p:nvPr/>
        </p:nvSpPr>
        <p:spPr>
          <a:xfrm>
            <a:off x="1096104" y="2029350"/>
            <a:ext cx="418425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3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A75EC4CD-EAAF-8E1C-924D-85C2B5BB7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00" y="3575615"/>
            <a:ext cx="4184252" cy="18158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Jonathan Overly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ETCleanFuels &amp; DriveElectricTN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jonathan@etcleanfuels.org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865-974-3625</a:t>
            </a:r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644AF875-E1F5-D18C-31A2-542B557E8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46" y="609377"/>
            <a:ext cx="1634918" cy="4616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DA58D7-D0F4-4D03-9EA0-195F78DEB8E3}"/>
              </a:ext>
            </a:extLst>
          </p:cNvPr>
          <p:cNvGrpSpPr/>
          <p:nvPr/>
        </p:nvGrpSpPr>
        <p:grpSpPr>
          <a:xfrm>
            <a:off x="7152041" y="2288742"/>
            <a:ext cx="4625134" cy="1872351"/>
            <a:chOff x="7152041" y="2288742"/>
            <a:chExt cx="4625134" cy="1872351"/>
          </a:xfrm>
        </p:grpSpPr>
        <p:pic>
          <p:nvPicPr>
            <p:cNvPr id="10" name="Picture 9" descr="A white background with black text&#10;&#10;AI-generated content may be incorrect.">
              <a:extLst>
                <a:ext uri="{FF2B5EF4-FFF2-40B4-BE49-F238E27FC236}">
                  <a16:creationId xmlns:a16="http://schemas.microsoft.com/office/drawing/2014/main" id="{1A27DD22-FEBB-F7F4-DF63-A1ABF41BC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6349"/>
            <a:stretch>
              <a:fillRect/>
            </a:stretch>
          </p:blipFill>
          <p:spPr>
            <a:xfrm>
              <a:off x="7592922" y="2288742"/>
              <a:ext cx="4184253" cy="1872351"/>
            </a:xfrm>
            <a:prstGeom prst="rect">
              <a:avLst/>
            </a:prstGeom>
          </p:spPr>
        </p:pic>
        <p:pic>
          <p:nvPicPr>
            <p:cNvPr id="11" name="Picture 10" descr="A white background with black text&#10;&#10;AI-generated content may be incorrect.">
              <a:extLst>
                <a:ext uri="{FF2B5EF4-FFF2-40B4-BE49-F238E27FC236}">
                  <a16:creationId xmlns:a16="http://schemas.microsoft.com/office/drawing/2014/main" id="{A20B5EC2-E817-AA2F-F361-91C3C742C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5116" r="84479"/>
            <a:stretch>
              <a:fillRect/>
            </a:stretch>
          </p:blipFill>
          <p:spPr>
            <a:xfrm>
              <a:off x="7152041" y="3429000"/>
              <a:ext cx="881761" cy="6531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 idx="4294967295"/>
          </p:nvPr>
        </p:nvSpPr>
        <p:spPr>
          <a:xfrm>
            <a:off x="1981361" y="629353"/>
            <a:ext cx="3382205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1400"/>
              <a:buFont typeface="Montserrat SemiBold"/>
              <a:buNone/>
            </a:pP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Our Members</a:t>
            </a:r>
            <a:endParaRPr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4" name="Google Shape;104;p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6087" y="1914972"/>
            <a:ext cx="1537628" cy="38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5462" y="2690654"/>
            <a:ext cx="761104" cy="40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5135" y="4394478"/>
            <a:ext cx="1061860" cy="44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 descr="Logo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90668" y="2576784"/>
            <a:ext cx="1260357" cy="31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A picture containing text, clipar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35758" y="2473273"/>
            <a:ext cx="1229040" cy="35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9467" y="4820257"/>
            <a:ext cx="1061860" cy="106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 descr="Text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73174" y="2315941"/>
            <a:ext cx="1629491" cy="32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 descr="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31370" y="4930225"/>
            <a:ext cx="571941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44891" y="2013716"/>
            <a:ext cx="1169903" cy="3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 descr="Logo&#10;&#10;Description automatically generated with medium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09651" y="1294339"/>
            <a:ext cx="1014647" cy="52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 descr="Logo, company nam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432674" y="4417697"/>
            <a:ext cx="1070839" cy="61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 descr="Logo, company nam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96065" y="3651816"/>
            <a:ext cx="85725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Text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939" y="3805582"/>
            <a:ext cx="735521" cy="56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 descr="Map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98536" y="4956533"/>
            <a:ext cx="490840" cy="633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37;g25a24c90654_8_87">
            <a:extLst>
              <a:ext uri="{FF2B5EF4-FFF2-40B4-BE49-F238E27FC236}">
                <a16:creationId xmlns:a16="http://schemas.microsoft.com/office/drawing/2014/main" id="{D5974B49-4748-4BA7-71CF-B5004B22AC34}"/>
              </a:ext>
            </a:extLst>
          </p:cNvPr>
          <p:cNvSpPr txBox="1">
            <a:spLocks/>
          </p:cNvSpPr>
          <p:nvPr/>
        </p:nvSpPr>
        <p:spPr bwMode="auto">
          <a:xfrm>
            <a:off x="7274684" y="304566"/>
            <a:ext cx="4416483" cy="46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137150" tIns="68550" rIns="137150" bIns="685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Arial" charset="0"/>
              <a:buNone/>
            </a:pP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includes both Tennessee Clean Fuels and Drive Electric TN members.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960B18-1106-9844-229A-E4E4BACE2C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4369" y="1670263"/>
            <a:ext cx="1491046" cy="388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81A9EB-3140-2C74-3C9E-E0D88DF68CFE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29" y="2847813"/>
            <a:ext cx="543502" cy="622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02101C-21D4-4A5B-B7C3-FBBBD4EE8C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27996" y="3628889"/>
            <a:ext cx="873903" cy="700579"/>
          </a:xfrm>
          <a:prstGeom prst="rect">
            <a:avLst/>
          </a:prstGeom>
        </p:spPr>
      </p:pic>
      <p:pic>
        <p:nvPicPr>
          <p:cNvPr id="121" name="Google Shape;121;p3" descr="Logo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913263" y="3218816"/>
            <a:ext cx="1153374" cy="49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992607" y="3687425"/>
            <a:ext cx="1922187" cy="3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Logo&#10;&#10;Description automatically generate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04564" y="5178014"/>
            <a:ext cx="1106289" cy="34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 descr="Logo, company name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572923" y="4156641"/>
            <a:ext cx="1008724" cy="49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 descr="A picture containing logo&#10;&#10;Description automatically generated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6482" y="4298398"/>
            <a:ext cx="1477643" cy="372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93880EF-213B-641D-D96C-ECECCBBB3BF6}"/>
              </a:ext>
            </a:extLst>
          </p:cNvPr>
          <p:cNvGrpSpPr/>
          <p:nvPr/>
        </p:nvGrpSpPr>
        <p:grpSpPr>
          <a:xfrm>
            <a:off x="203128" y="558681"/>
            <a:ext cx="1587604" cy="768713"/>
            <a:chOff x="227841" y="682251"/>
            <a:chExt cx="2247301" cy="1088136"/>
          </a:xfrm>
        </p:grpSpPr>
        <p:pic>
          <p:nvPicPr>
            <p:cNvPr id="5" name="Picture 4" descr="A blue and white sign&#10;&#10;Description automatically generated">
              <a:extLst>
                <a:ext uri="{FF2B5EF4-FFF2-40B4-BE49-F238E27FC236}">
                  <a16:creationId xmlns:a16="http://schemas.microsoft.com/office/drawing/2014/main" id="{D159D709-73E0-F422-248A-196D55B8F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27841" y="697187"/>
              <a:ext cx="1076924" cy="1042344"/>
            </a:xfrm>
            <a:prstGeom prst="rect">
              <a:avLst/>
            </a:prstGeom>
          </p:spPr>
        </p:pic>
        <p:pic>
          <p:nvPicPr>
            <p:cNvPr id="13" name="Picture 12" descr="A blue and green sign&#10;&#10;Description automatically generated">
              <a:extLst>
                <a:ext uri="{FF2B5EF4-FFF2-40B4-BE49-F238E27FC236}">
                  <a16:creationId xmlns:a16="http://schemas.microsoft.com/office/drawing/2014/main" id="{6056D14D-1CFC-624E-5105-F1D428FC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338114" y="682251"/>
              <a:ext cx="1137028" cy="1088136"/>
            </a:xfrm>
            <a:prstGeom prst="rect">
              <a:avLst/>
            </a:prstGeom>
          </p:spPr>
        </p:pic>
      </p:grpSp>
      <p:pic>
        <p:nvPicPr>
          <p:cNvPr id="19" name="Picture 18" descr="A logo with a lightning bolt&#10;&#10;Description automatically generated">
            <a:extLst>
              <a:ext uri="{FF2B5EF4-FFF2-40B4-BE49-F238E27FC236}">
                <a16:creationId xmlns:a16="http://schemas.microsoft.com/office/drawing/2014/main" id="{2BBF8C68-4D63-AA19-EEAE-B717CAEB452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63566" y="1576000"/>
            <a:ext cx="796179" cy="595516"/>
          </a:xfrm>
          <a:prstGeom prst="rect">
            <a:avLst/>
          </a:prstGeom>
        </p:spPr>
      </p:pic>
      <p:pic>
        <p:nvPicPr>
          <p:cNvPr id="2" name="Google Shape;116;p3" descr="Logo, company name&#10;&#10;Description automatically generated">
            <a:extLst>
              <a:ext uri="{FF2B5EF4-FFF2-40B4-BE49-F238E27FC236}">
                <a16:creationId xmlns:a16="http://schemas.microsoft.com/office/drawing/2014/main" id="{DA58945D-9B29-C9B1-6891-24CF337D3154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391994" y="2256542"/>
            <a:ext cx="1167405" cy="32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close up of a logo&#10;&#10;AI-generated content may be incorrect.">
            <a:extLst>
              <a:ext uri="{FF2B5EF4-FFF2-40B4-BE49-F238E27FC236}">
                <a16:creationId xmlns:a16="http://schemas.microsoft.com/office/drawing/2014/main" id="{7E27CCBD-C271-4DAD-A934-B7010567FCA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24538" y="5229259"/>
            <a:ext cx="1425388" cy="315909"/>
          </a:xfrm>
          <a:prstGeom prst="rect">
            <a:avLst/>
          </a:prstGeom>
        </p:spPr>
      </p:pic>
      <p:pic>
        <p:nvPicPr>
          <p:cNvPr id="16" name="Picture 15" descr="A white text with black letters&#10;&#10;AI-generated content may be incorrect.">
            <a:extLst>
              <a:ext uri="{FF2B5EF4-FFF2-40B4-BE49-F238E27FC236}">
                <a16:creationId xmlns:a16="http://schemas.microsoft.com/office/drawing/2014/main" id="{53BE146E-C72F-CBF2-914F-AD362E5524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11658" y="4874944"/>
            <a:ext cx="1591385" cy="716123"/>
          </a:xfrm>
          <a:prstGeom prst="rect">
            <a:avLst/>
          </a:prstGeom>
        </p:spPr>
      </p:pic>
      <p:pic>
        <p:nvPicPr>
          <p:cNvPr id="21" name="Picture 20" descr="A close-up of a sign&#10;&#10;AI-generated content may be incorrect.">
            <a:extLst>
              <a:ext uri="{FF2B5EF4-FFF2-40B4-BE49-F238E27FC236}">
                <a16:creationId xmlns:a16="http://schemas.microsoft.com/office/drawing/2014/main" id="{388E1BDA-2031-C556-1134-ED82FC22581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992607" y="4919449"/>
            <a:ext cx="1807225" cy="619620"/>
          </a:xfrm>
          <a:prstGeom prst="rect">
            <a:avLst/>
          </a:prstGeom>
        </p:spPr>
      </p:pic>
      <p:pic>
        <p:nvPicPr>
          <p:cNvPr id="23" name="Picture 22" descr="A logo for a company&#10;&#10;AI-generated content may be incorrect.">
            <a:extLst>
              <a:ext uri="{FF2B5EF4-FFF2-40B4-BE49-F238E27FC236}">
                <a16:creationId xmlns:a16="http://schemas.microsoft.com/office/drawing/2014/main" id="{3DB94F6B-5895-43D1-0BC7-551CF63B324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81585" y="5104263"/>
            <a:ext cx="1070839" cy="474673"/>
          </a:xfrm>
          <a:prstGeom prst="rect">
            <a:avLst/>
          </a:prstGeom>
        </p:spPr>
      </p:pic>
      <p:pic>
        <p:nvPicPr>
          <p:cNvPr id="25" name="Picture 24" descr="A blue and white logo&#10;&#10;AI-generated content may be incorrect.">
            <a:extLst>
              <a:ext uri="{FF2B5EF4-FFF2-40B4-BE49-F238E27FC236}">
                <a16:creationId xmlns:a16="http://schemas.microsoft.com/office/drawing/2014/main" id="{FBB23A55-3187-D956-53DD-11B649BD76F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949441" y="3895382"/>
            <a:ext cx="761104" cy="761104"/>
          </a:xfrm>
          <a:prstGeom prst="rect">
            <a:avLst/>
          </a:prstGeom>
        </p:spPr>
      </p:pic>
      <p:pic>
        <p:nvPicPr>
          <p:cNvPr id="27" name="Picture 26" descr="A blue and black logo&#10;&#10;AI-generated content may be incorrect.">
            <a:extLst>
              <a:ext uri="{FF2B5EF4-FFF2-40B4-BE49-F238E27FC236}">
                <a16:creationId xmlns:a16="http://schemas.microsoft.com/office/drawing/2014/main" id="{C498F537-DCA5-76DF-B29F-9769539F0A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99550" y="3655486"/>
            <a:ext cx="1506346" cy="399182"/>
          </a:xfrm>
          <a:prstGeom prst="rect">
            <a:avLst/>
          </a:prstGeom>
        </p:spPr>
      </p:pic>
      <p:pic>
        <p:nvPicPr>
          <p:cNvPr id="29" name="Picture 28" descr="A logo of a building&#10;&#10;AI-generated content may be incorrect.">
            <a:extLst>
              <a:ext uri="{FF2B5EF4-FFF2-40B4-BE49-F238E27FC236}">
                <a16:creationId xmlns:a16="http://schemas.microsoft.com/office/drawing/2014/main" id="{136D6E69-CFA7-9A3B-7A0D-BC825A59A16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98663" y="2596415"/>
            <a:ext cx="1229040" cy="921780"/>
          </a:xfrm>
          <a:prstGeom prst="rect">
            <a:avLst/>
          </a:prstGeom>
        </p:spPr>
      </p:pic>
      <p:pic>
        <p:nvPicPr>
          <p:cNvPr id="31" name="Picture 30" descr="A colorful triangle with a black background&#10;&#10;AI-generated content may be incorrect.">
            <a:extLst>
              <a:ext uri="{FF2B5EF4-FFF2-40B4-BE49-F238E27FC236}">
                <a16:creationId xmlns:a16="http://schemas.microsoft.com/office/drawing/2014/main" id="{EEDEF345-E516-A2B0-835A-AC1C13A40B4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351045" y="2690654"/>
            <a:ext cx="770981" cy="812371"/>
          </a:xfrm>
          <a:prstGeom prst="rect">
            <a:avLst/>
          </a:prstGeom>
        </p:spPr>
      </p:pic>
      <p:pic>
        <p:nvPicPr>
          <p:cNvPr id="33" name="Picture 32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7C5609BA-4293-4A5C-EA20-BD02026FE0D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629784" y="3163451"/>
            <a:ext cx="1200278" cy="339574"/>
          </a:xfrm>
          <a:prstGeom prst="rect">
            <a:avLst/>
          </a:prstGeom>
        </p:spPr>
      </p:pic>
      <p:pic>
        <p:nvPicPr>
          <p:cNvPr id="35" name="Picture 34" descr="A blue and black logo&#10;&#10;AI-generated content may be incorrect.">
            <a:extLst>
              <a:ext uri="{FF2B5EF4-FFF2-40B4-BE49-F238E27FC236}">
                <a16:creationId xmlns:a16="http://schemas.microsoft.com/office/drawing/2014/main" id="{109309FB-3E09-23FC-5DC3-7AFFB83A93B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244061" y="3027562"/>
            <a:ext cx="923945" cy="506630"/>
          </a:xfrm>
          <a:prstGeom prst="rect">
            <a:avLst/>
          </a:prstGeom>
        </p:spPr>
      </p:pic>
      <p:pic>
        <p:nvPicPr>
          <p:cNvPr id="37" name="Picture 36" descr="A blue and white logo&#10;&#10;AI-generated content may be incorrect.">
            <a:extLst>
              <a:ext uri="{FF2B5EF4-FFF2-40B4-BE49-F238E27FC236}">
                <a16:creationId xmlns:a16="http://schemas.microsoft.com/office/drawing/2014/main" id="{CF95035C-BB75-0804-57B4-47A15E543D4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765880" y="3932040"/>
            <a:ext cx="1216685" cy="375768"/>
          </a:xfrm>
          <a:prstGeom prst="rect">
            <a:avLst/>
          </a:prstGeom>
        </p:spPr>
      </p:pic>
      <p:pic>
        <p:nvPicPr>
          <p:cNvPr id="44" name="Picture 43" descr="A blue and green logo&#10;&#10;AI-generated content may be incorrect.">
            <a:extLst>
              <a:ext uri="{FF2B5EF4-FFF2-40B4-BE49-F238E27FC236}">
                <a16:creationId xmlns:a16="http://schemas.microsoft.com/office/drawing/2014/main" id="{648CF132-02A0-2B81-8479-2B09E8EAB59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49588" y="4673305"/>
            <a:ext cx="1615848" cy="213385"/>
          </a:xfrm>
          <a:prstGeom prst="rect">
            <a:avLst/>
          </a:prstGeom>
        </p:spPr>
      </p:pic>
      <p:pic>
        <p:nvPicPr>
          <p:cNvPr id="46" name="Picture 45" descr="A blue and black logo&#10;&#10;AI-generated content may be incorrect.">
            <a:extLst>
              <a:ext uri="{FF2B5EF4-FFF2-40B4-BE49-F238E27FC236}">
                <a16:creationId xmlns:a16="http://schemas.microsoft.com/office/drawing/2014/main" id="{56146FE8-4A15-D771-572A-F4F78C0964A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25415" y="2808774"/>
            <a:ext cx="1170585" cy="611826"/>
          </a:xfrm>
          <a:prstGeom prst="rect">
            <a:avLst/>
          </a:prstGeom>
        </p:spPr>
      </p:pic>
      <p:pic>
        <p:nvPicPr>
          <p:cNvPr id="48" name="Picture 47" descr="A logo of a truck company&#10;&#10;AI-generated content may be incorrect.">
            <a:extLst>
              <a:ext uri="{FF2B5EF4-FFF2-40B4-BE49-F238E27FC236}">
                <a16:creationId xmlns:a16="http://schemas.microsoft.com/office/drawing/2014/main" id="{3E059B04-CD91-6AB7-33B0-3D23E2BAA79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262652" y="1207936"/>
            <a:ext cx="924224" cy="511042"/>
          </a:xfrm>
          <a:prstGeom prst="rect">
            <a:avLst/>
          </a:prstGeom>
        </p:spPr>
      </p:pic>
      <p:pic>
        <p:nvPicPr>
          <p:cNvPr id="50" name="Picture 49" descr="A blue square with a white and rainbow logo&#10;&#10;AI-generated content may be incorrect.">
            <a:extLst>
              <a:ext uri="{FF2B5EF4-FFF2-40B4-BE49-F238E27FC236}">
                <a16:creationId xmlns:a16="http://schemas.microsoft.com/office/drawing/2014/main" id="{3428BD06-0C2B-F946-08FC-988EFD1548F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266953" y="1933653"/>
            <a:ext cx="1061860" cy="617360"/>
          </a:xfrm>
          <a:prstGeom prst="rect">
            <a:avLst/>
          </a:prstGeom>
        </p:spPr>
      </p:pic>
      <p:pic>
        <p:nvPicPr>
          <p:cNvPr id="52" name="Picture 51" descr="A logo of a company&#10;&#10;AI-generated content may be incorrect.">
            <a:extLst>
              <a:ext uri="{FF2B5EF4-FFF2-40B4-BE49-F238E27FC236}">
                <a16:creationId xmlns:a16="http://schemas.microsoft.com/office/drawing/2014/main" id="{67944FDD-5FD3-0024-476A-21FEBC2067D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911316" y="4518797"/>
            <a:ext cx="1296402" cy="302738"/>
          </a:xfrm>
          <a:prstGeom prst="rect">
            <a:avLst/>
          </a:prstGeom>
        </p:spPr>
      </p:pic>
      <p:pic>
        <p:nvPicPr>
          <p:cNvPr id="4" name="Google Shape;378;p28">
            <a:extLst>
              <a:ext uri="{FF2B5EF4-FFF2-40B4-BE49-F238E27FC236}">
                <a16:creationId xmlns:a16="http://schemas.microsoft.com/office/drawing/2014/main" id="{CA377130-F6AC-A727-06A2-C366BC9ADB95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185183" y="1491052"/>
            <a:ext cx="1599756" cy="42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13C41627-D925-54BE-9D94-67207430018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579175" y="2801450"/>
            <a:ext cx="1216685" cy="2085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DD171F-50B1-FE12-CD6F-BA30468FEC1A}"/>
              </a:ext>
            </a:extLst>
          </p:cNvPr>
          <p:cNvSpPr/>
          <p:nvPr/>
        </p:nvSpPr>
        <p:spPr>
          <a:xfrm>
            <a:off x="7785088" y="4820257"/>
            <a:ext cx="4197445" cy="852916"/>
          </a:xfrm>
          <a:prstGeom prst="round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B40A11DF-B349-2561-8AB8-86C05E80336A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66417" y="3867679"/>
            <a:ext cx="922545" cy="553527"/>
          </a:xfrm>
          <a:prstGeom prst="rect">
            <a:avLst/>
          </a:prstGeom>
        </p:spPr>
      </p:pic>
      <p:pic>
        <p:nvPicPr>
          <p:cNvPr id="22" name="Picture 21" descr="A red stop sign with black text&#10;&#10;AI-generated content may be incorrect.">
            <a:extLst>
              <a:ext uri="{FF2B5EF4-FFF2-40B4-BE49-F238E27FC236}">
                <a16:creationId xmlns:a16="http://schemas.microsoft.com/office/drawing/2014/main" id="{4A2AF7BE-2FBC-0D34-C652-541B72F1E6B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464486" y="3149869"/>
            <a:ext cx="1214926" cy="419702"/>
          </a:xfrm>
          <a:prstGeom prst="rect">
            <a:avLst/>
          </a:prstGeom>
        </p:spPr>
      </p:pic>
      <p:pic>
        <p:nvPicPr>
          <p:cNvPr id="26" name="Picture 25" descr="A yellow school bus logo&#10;&#10;AI-generated content may be incorrect.">
            <a:extLst>
              <a:ext uri="{FF2B5EF4-FFF2-40B4-BE49-F238E27FC236}">
                <a16:creationId xmlns:a16="http://schemas.microsoft.com/office/drawing/2014/main" id="{D755705E-8FFF-2B1B-076B-DF0CE034EB7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540718" y="1273932"/>
            <a:ext cx="1014647" cy="506089"/>
          </a:xfrm>
          <a:prstGeom prst="rect">
            <a:avLst/>
          </a:prstGeom>
        </p:spPr>
      </p:pic>
      <p:pic>
        <p:nvPicPr>
          <p:cNvPr id="30" name="Picture 29" descr="A green and yellow logo&#10;&#10;AI-generated content may be incorrect.">
            <a:extLst>
              <a:ext uri="{FF2B5EF4-FFF2-40B4-BE49-F238E27FC236}">
                <a16:creationId xmlns:a16="http://schemas.microsoft.com/office/drawing/2014/main" id="{9AF7DEE0-A142-77A8-A996-494342CE0160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587294" y="1914788"/>
            <a:ext cx="1229041" cy="361338"/>
          </a:xfrm>
          <a:prstGeom prst="rect">
            <a:avLst/>
          </a:prstGeom>
        </p:spPr>
      </p:pic>
      <p:pic>
        <p:nvPicPr>
          <p:cNvPr id="38" name="Picture 37" descr="A purple and gold shield with a bee and wings&#10;&#10;AI-generated content may be incorrect.">
            <a:extLst>
              <a:ext uri="{FF2B5EF4-FFF2-40B4-BE49-F238E27FC236}">
                <a16:creationId xmlns:a16="http://schemas.microsoft.com/office/drawing/2014/main" id="{7030127E-D84F-6C31-4E67-797EDA444B89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516886" y="967069"/>
            <a:ext cx="654896" cy="7841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2690" y="1590246"/>
            <a:ext cx="1036963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23-year old Nonprofit in East TN, 501(c)3</a:t>
            </a:r>
          </a:p>
          <a:p>
            <a:pPr marL="795338" lvl="1" indent="-239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143000" algn="l"/>
              </a:tabLst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full-time staff, 2 part-time staff and 1 part-time intern</a:t>
            </a:r>
          </a:p>
          <a:p>
            <a:pPr marL="795338" lvl="1" indent="-239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143000" algn="l"/>
              </a:tabLst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Became designated member of U.S. DOE Clean Cities Program in 2004</a:t>
            </a:r>
          </a:p>
          <a:p>
            <a:pPr marL="795338" lvl="1" indent="-239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143000" algn="l"/>
              </a:tabLst>
              <a:defRPr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of 2 Clean Cities coalitions in Tennessee; as a team are “Tennessee Clean Fuels”</a:t>
            </a:r>
          </a:p>
          <a:p>
            <a:pPr marL="795338" lvl="1" indent="-239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143000" algn="l"/>
              </a:tabLst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administer the Middle-West TN Clean Fuels Coalition</a:t>
            </a:r>
          </a:p>
          <a:p>
            <a:pPr marL="795338" lvl="1" indent="-239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143000" algn="l"/>
              </a:tabLst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30+ dues-paying members statewide and beyond; hundreds of stakeholders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Helps Fleets Save $$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while reducing emissions</a:t>
            </a: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064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1143000" algn="l"/>
              </a:tabLst>
              <a:defRPr/>
            </a:pPr>
            <a:r>
              <a:rPr lang="en-US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DriveElectricTN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(DET) is a statewide program  </a:t>
            </a:r>
            <a:b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exists as a business unit in ETCleanFuels;</a:t>
            </a:r>
            <a:b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diverse partners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8762" y="503238"/>
            <a:ext cx="5263116" cy="7833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</a:rPr>
              <a:t>Who is </a:t>
            </a:r>
            <a:r>
              <a:rPr lang="en-US" sz="3200" b="1" u="sng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  <a:ea typeface="+mj-ea"/>
                <a:cs typeface="+mj-cs"/>
              </a:rPr>
              <a:t>ET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  <a:ea typeface="+mj-ea"/>
                <a:cs typeface="+mj-cs"/>
              </a:rPr>
              <a:t>CleanFuels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</a:rPr>
              <a:t>?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Montserrat SemiBold" pitchFamily="2" charset="0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669" y="671040"/>
            <a:ext cx="290583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91" y="4107717"/>
            <a:ext cx="5140796" cy="15191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BF145B-75E8-4663-B90C-057E4EBE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15" y="2040666"/>
            <a:ext cx="2189659" cy="5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73;p25">
            <a:extLst>
              <a:ext uri="{FF2B5EF4-FFF2-40B4-BE49-F238E27FC236}">
                <a16:creationId xmlns:a16="http://schemas.microsoft.com/office/drawing/2014/main" id="{6383744C-EA03-4F20-295B-9A8FB1363F6F}"/>
              </a:ext>
            </a:extLst>
          </p:cNvPr>
          <p:cNvSpPr txBox="1"/>
          <p:nvPr/>
        </p:nvSpPr>
        <p:spPr>
          <a:xfrm>
            <a:off x="9914025" y="113265"/>
            <a:ext cx="1888954" cy="37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Montserrat SemiBold"/>
                <a:sym typeface="Montserrat SemiBold"/>
              </a:rPr>
              <a:t>COALITIONS</a:t>
            </a:r>
            <a:endParaRPr sz="1000" b="0" i="0" u="none" strike="noStrike" cap="none" dirty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45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E1359-70F5-C1D3-5889-3CC2E557F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D0D60F85-32B2-19FF-AEB0-8E314ECB9F5F}"/>
              </a:ext>
            </a:extLst>
          </p:cNvPr>
          <p:cNvSpPr/>
          <p:nvPr/>
        </p:nvSpPr>
        <p:spPr>
          <a:xfrm>
            <a:off x="6231565" y="2846374"/>
            <a:ext cx="544090" cy="94871"/>
          </a:xfrm>
          <a:prstGeom prst="rect">
            <a:avLst/>
          </a:prstGeom>
          <a:solidFill>
            <a:srgbClr val="0C7461"/>
          </a:solidFill>
          <a:ln>
            <a:solidFill>
              <a:srgbClr val="0C74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DDE9619-B8CA-9FC7-9DF1-F7F2F4B65965}"/>
              </a:ext>
            </a:extLst>
          </p:cNvPr>
          <p:cNvSpPr/>
          <p:nvPr/>
        </p:nvSpPr>
        <p:spPr>
          <a:xfrm>
            <a:off x="6231565" y="2074862"/>
            <a:ext cx="544090" cy="94871"/>
          </a:xfrm>
          <a:prstGeom prst="rect">
            <a:avLst/>
          </a:prstGeom>
          <a:solidFill>
            <a:srgbClr val="0C7461"/>
          </a:solidFill>
          <a:ln>
            <a:solidFill>
              <a:srgbClr val="0C74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0131872A-1440-89E8-0172-82C1967524F6}"/>
              </a:ext>
            </a:extLst>
          </p:cNvPr>
          <p:cNvSpPr/>
          <p:nvPr/>
        </p:nvSpPr>
        <p:spPr>
          <a:xfrm>
            <a:off x="650026" y="3616389"/>
            <a:ext cx="544090" cy="94871"/>
          </a:xfrm>
          <a:prstGeom prst="rect">
            <a:avLst/>
          </a:prstGeom>
          <a:solidFill>
            <a:srgbClr val="0C7461"/>
          </a:solidFill>
          <a:ln>
            <a:solidFill>
              <a:srgbClr val="0C74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0D96D5D0-8D1F-C1CA-00F4-2337C9DDE594}"/>
              </a:ext>
            </a:extLst>
          </p:cNvPr>
          <p:cNvSpPr/>
          <p:nvPr/>
        </p:nvSpPr>
        <p:spPr>
          <a:xfrm>
            <a:off x="650026" y="5165152"/>
            <a:ext cx="544090" cy="94871"/>
          </a:xfrm>
          <a:prstGeom prst="rect">
            <a:avLst/>
          </a:prstGeom>
          <a:solidFill>
            <a:srgbClr val="0C7461"/>
          </a:solidFill>
          <a:ln>
            <a:solidFill>
              <a:srgbClr val="0C74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3BAB5317-37B3-6CF1-5A95-0820BBCC0F69}"/>
              </a:ext>
            </a:extLst>
          </p:cNvPr>
          <p:cNvSpPr/>
          <p:nvPr/>
        </p:nvSpPr>
        <p:spPr>
          <a:xfrm>
            <a:off x="650026" y="4387875"/>
            <a:ext cx="544090" cy="94871"/>
          </a:xfrm>
          <a:prstGeom prst="rect">
            <a:avLst/>
          </a:prstGeom>
          <a:solidFill>
            <a:srgbClr val="0C7461"/>
          </a:solidFill>
          <a:ln>
            <a:solidFill>
              <a:srgbClr val="0C74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F4BF703-1E9D-0532-E168-0F200E284D94}"/>
              </a:ext>
            </a:extLst>
          </p:cNvPr>
          <p:cNvSpPr/>
          <p:nvPr/>
        </p:nvSpPr>
        <p:spPr>
          <a:xfrm>
            <a:off x="650026" y="2844841"/>
            <a:ext cx="544090" cy="94871"/>
          </a:xfrm>
          <a:prstGeom prst="rect">
            <a:avLst/>
          </a:prstGeom>
          <a:solidFill>
            <a:srgbClr val="0C7461"/>
          </a:solidFill>
          <a:ln>
            <a:solidFill>
              <a:srgbClr val="0C74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6460165F-1310-AB0E-6E39-66887AFC06B0}"/>
              </a:ext>
            </a:extLst>
          </p:cNvPr>
          <p:cNvSpPr/>
          <p:nvPr/>
        </p:nvSpPr>
        <p:spPr>
          <a:xfrm>
            <a:off x="650026" y="2073329"/>
            <a:ext cx="544090" cy="94871"/>
          </a:xfrm>
          <a:prstGeom prst="rect">
            <a:avLst/>
          </a:prstGeom>
          <a:solidFill>
            <a:srgbClr val="0C7461"/>
          </a:solidFill>
          <a:ln>
            <a:solidFill>
              <a:srgbClr val="0C74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36E50D3-91AF-5E54-2FB6-2F918E47FE70}"/>
              </a:ext>
            </a:extLst>
          </p:cNvPr>
          <p:cNvSpPr/>
          <p:nvPr/>
        </p:nvSpPr>
        <p:spPr>
          <a:xfrm>
            <a:off x="6231565" y="3617922"/>
            <a:ext cx="544090" cy="94871"/>
          </a:xfrm>
          <a:prstGeom prst="rect">
            <a:avLst/>
          </a:prstGeom>
          <a:solidFill>
            <a:srgbClr val="127DBB"/>
          </a:solidFill>
          <a:ln>
            <a:solidFill>
              <a:srgbClr val="127D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99A34B00-E8A0-1AC6-EB84-DAD22A50411C}"/>
              </a:ext>
            </a:extLst>
          </p:cNvPr>
          <p:cNvSpPr/>
          <p:nvPr/>
        </p:nvSpPr>
        <p:spPr>
          <a:xfrm>
            <a:off x="6231565" y="5166685"/>
            <a:ext cx="544090" cy="94871"/>
          </a:xfrm>
          <a:prstGeom prst="rect">
            <a:avLst/>
          </a:prstGeom>
          <a:solidFill>
            <a:srgbClr val="127DBB"/>
          </a:solidFill>
          <a:ln>
            <a:solidFill>
              <a:srgbClr val="127D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B8B60CE-48C9-B85A-D53D-BB5E83A17589}"/>
              </a:ext>
            </a:extLst>
          </p:cNvPr>
          <p:cNvSpPr/>
          <p:nvPr/>
        </p:nvSpPr>
        <p:spPr>
          <a:xfrm>
            <a:off x="6231565" y="4389408"/>
            <a:ext cx="544090" cy="94871"/>
          </a:xfrm>
          <a:prstGeom prst="rect">
            <a:avLst/>
          </a:prstGeom>
          <a:solidFill>
            <a:srgbClr val="127DBB"/>
          </a:solidFill>
          <a:ln>
            <a:solidFill>
              <a:srgbClr val="127D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1AA6C7-9F29-D5CE-AF58-6B7CDBBECF30}"/>
              </a:ext>
            </a:extLst>
          </p:cNvPr>
          <p:cNvSpPr txBox="1">
            <a:spLocks/>
          </p:cNvSpPr>
          <p:nvPr/>
        </p:nvSpPr>
        <p:spPr>
          <a:xfrm>
            <a:off x="538762" y="503238"/>
            <a:ext cx="5263116" cy="76108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</a:rPr>
              <a:t>Who is </a:t>
            </a:r>
            <a:r>
              <a:rPr lang="en-US" sz="3200" b="1" u="sng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  <a:ea typeface="+mj-ea"/>
                <a:cs typeface="+mj-cs"/>
              </a:rPr>
              <a:t>TN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  <a:ea typeface="+mj-ea"/>
                <a:cs typeface="+mj-cs"/>
              </a:rPr>
              <a:t>CleanFuels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</a:rPr>
              <a:t>?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Montserrat SemiBold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EBF9-7CB5-C751-76E0-34C0B8693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25" y="669183"/>
            <a:ext cx="1815383" cy="536472"/>
          </a:xfrm>
          <a:prstGeom prst="rect">
            <a:avLst/>
          </a:prstGeom>
        </p:spPr>
      </p:pic>
      <p:sp>
        <p:nvSpPr>
          <p:cNvPr id="4" name="Google Shape;373;p25">
            <a:extLst>
              <a:ext uri="{FF2B5EF4-FFF2-40B4-BE49-F238E27FC236}">
                <a16:creationId xmlns:a16="http://schemas.microsoft.com/office/drawing/2014/main" id="{FF2FEC0D-F291-348C-F79F-2901271318E4}"/>
              </a:ext>
            </a:extLst>
          </p:cNvPr>
          <p:cNvSpPr txBox="1"/>
          <p:nvPr/>
        </p:nvSpPr>
        <p:spPr>
          <a:xfrm>
            <a:off x="9914025" y="113265"/>
            <a:ext cx="1888954" cy="37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Montserrat SemiBold"/>
                <a:sym typeface="Montserrat SemiBold"/>
              </a:rPr>
              <a:t>COALITIONS</a:t>
            </a:r>
            <a:endParaRPr sz="1000" b="0" i="0" u="none" strike="noStrike" cap="none" dirty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11B09806-7C53-8BA0-F69B-F68A969C7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08" y="2246853"/>
            <a:ext cx="712294" cy="712294"/>
          </a:xfrm>
          <a:prstGeom prst="roundRect">
            <a:avLst/>
          </a:prstGeom>
        </p:spPr>
      </p:pic>
      <p:pic>
        <p:nvPicPr>
          <p:cNvPr id="9" name="Picture 8" descr="A person in a white shirt&#10;&#10;AI-generated content may be incorrect.">
            <a:extLst>
              <a:ext uri="{FF2B5EF4-FFF2-40B4-BE49-F238E27FC236}">
                <a16:creationId xmlns:a16="http://schemas.microsoft.com/office/drawing/2014/main" id="{5A002FA4-EC36-D079-ACEB-BAA279CF8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714" y="1475406"/>
            <a:ext cx="712294" cy="712294"/>
          </a:xfrm>
          <a:prstGeom prst="roundRect">
            <a:avLst/>
          </a:prstGeom>
        </p:spPr>
      </p:pic>
      <p:pic>
        <p:nvPicPr>
          <p:cNvPr id="11" name="Picture 10" descr="A person with her hand on her face&#10;&#10;AI-generated content may be incorrect.">
            <a:extLst>
              <a:ext uri="{FF2B5EF4-FFF2-40B4-BE49-F238E27FC236}">
                <a16:creationId xmlns:a16="http://schemas.microsoft.com/office/drawing/2014/main" id="{93DEB47B-1044-F82C-3515-D3E137956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714" y="4561309"/>
            <a:ext cx="712294" cy="712294"/>
          </a:xfrm>
          <a:prstGeom prst="roundRect">
            <a:avLst/>
          </a:prstGeom>
        </p:spPr>
      </p:pic>
      <p:pic>
        <p:nvPicPr>
          <p:cNvPr id="13" name="Picture 12" descr="A person smiling at camera&#10;&#10;AI-generated content may be incorrect.">
            <a:extLst>
              <a:ext uri="{FF2B5EF4-FFF2-40B4-BE49-F238E27FC236}">
                <a16:creationId xmlns:a16="http://schemas.microsoft.com/office/drawing/2014/main" id="{4B4F182E-E702-663F-ECF2-E641B54E2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207" y="1475406"/>
            <a:ext cx="712294" cy="712294"/>
          </a:xfrm>
          <a:prstGeom prst="roundRect">
            <a:avLst/>
          </a:prstGeom>
        </p:spPr>
      </p:pic>
      <p:pic>
        <p:nvPicPr>
          <p:cNvPr id="15" name="Picture 1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A52568D-18AF-FC5F-F006-B64668A35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207" y="4561309"/>
            <a:ext cx="712294" cy="712294"/>
          </a:xfrm>
          <a:prstGeom prst="roundRect">
            <a:avLst/>
          </a:prstGeom>
        </p:spPr>
      </p:pic>
      <p:pic>
        <p:nvPicPr>
          <p:cNvPr id="17" name="Picture 16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BAC25BF7-B6B9-3B53-5F36-06F11D2797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08" y="3018339"/>
            <a:ext cx="712294" cy="712294"/>
          </a:xfrm>
          <a:prstGeom prst="roundRect">
            <a:avLst/>
          </a:prstGeom>
        </p:spPr>
      </p:pic>
      <p:pic>
        <p:nvPicPr>
          <p:cNvPr id="19" name="Picture 18" descr="A person with a beard&#10;&#10;AI-generated content may be incorrect.">
            <a:extLst>
              <a:ext uri="{FF2B5EF4-FFF2-40B4-BE49-F238E27FC236}">
                <a16:creationId xmlns:a16="http://schemas.microsoft.com/office/drawing/2014/main" id="{956A3FB2-6311-E623-C37C-5400A3341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208" y="3789825"/>
            <a:ext cx="712294" cy="712294"/>
          </a:xfrm>
          <a:prstGeom prst="roundRect">
            <a:avLst/>
          </a:prstGeom>
        </p:spPr>
      </p:pic>
      <p:pic>
        <p:nvPicPr>
          <p:cNvPr id="23" name="Picture 2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E15FADDD-24FF-EE8D-E110-12F2C4FB5B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714" y="3789825"/>
            <a:ext cx="712294" cy="712294"/>
          </a:xfrm>
          <a:prstGeom prst="roundRect">
            <a:avLst/>
          </a:prstGeom>
        </p:spPr>
      </p:pic>
      <p:pic>
        <p:nvPicPr>
          <p:cNvPr id="27" name="Picture 26" descr="A person in a suit smiling&#10;&#10;AI-generated content may be incorrect.">
            <a:extLst>
              <a:ext uri="{FF2B5EF4-FFF2-40B4-BE49-F238E27FC236}">
                <a16:creationId xmlns:a16="http://schemas.microsoft.com/office/drawing/2014/main" id="{26BA0B77-79CE-6485-E74A-D538DF905C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9714" y="3018339"/>
            <a:ext cx="712294" cy="712294"/>
          </a:xfrm>
          <a:prstGeom prst="roundRect">
            <a:avLst/>
          </a:prstGeom>
        </p:spPr>
      </p:pic>
      <p:pic>
        <p:nvPicPr>
          <p:cNvPr id="29" name="Picture 28" descr="A person with blue braids smiling&#10;&#10;AI-generated content may be incorrect.">
            <a:extLst>
              <a:ext uri="{FF2B5EF4-FFF2-40B4-BE49-F238E27FC236}">
                <a16:creationId xmlns:a16="http://schemas.microsoft.com/office/drawing/2014/main" id="{3B864887-91FA-019F-C767-4B8755D09D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9714" y="2246853"/>
            <a:ext cx="712294" cy="712294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B84F68-F053-4280-44C2-428CFBE6D404}"/>
              </a:ext>
            </a:extLst>
          </p:cNvPr>
          <p:cNvSpPr txBox="1"/>
          <p:nvPr/>
        </p:nvSpPr>
        <p:spPr>
          <a:xfrm>
            <a:off x="1711301" y="1720520"/>
            <a:ext cx="3546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Darcy Ayers, Snr Project Manager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3665ED6C-92EE-5F43-A4A9-1365610BDB6D}"/>
              </a:ext>
            </a:extLst>
          </p:cNvPr>
          <p:cNvSpPr txBox="1"/>
          <p:nvPr/>
        </p:nvSpPr>
        <p:spPr>
          <a:xfrm>
            <a:off x="7312013" y="1831553"/>
            <a:ext cx="4417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 Strong, Drive Electric TN Manager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FFF2E647-46FF-C6A2-8EED-4E00575AB9D9}"/>
              </a:ext>
            </a:extLst>
          </p:cNvPr>
          <p:cNvSpPr txBox="1"/>
          <p:nvPr/>
        </p:nvSpPr>
        <p:spPr>
          <a:xfrm>
            <a:off x="1711301" y="2603000"/>
            <a:ext cx="4030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Ashley Draper, Communications Coordinator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CBA810E6-8671-21BA-5E2E-936C55667CA9}"/>
              </a:ext>
            </a:extLst>
          </p:cNvPr>
          <p:cNvSpPr txBox="1"/>
          <p:nvPr/>
        </p:nvSpPr>
        <p:spPr>
          <a:xfrm>
            <a:off x="1711301" y="3338895"/>
            <a:ext cx="3546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Jennifer Kidd, Chief of Staff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6B2605E0-5DC3-5EC1-59FB-E9470762CDC5}"/>
              </a:ext>
            </a:extLst>
          </p:cNvPr>
          <p:cNvSpPr txBox="1"/>
          <p:nvPr/>
        </p:nvSpPr>
        <p:spPr>
          <a:xfrm>
            <a:off x="1711301" y="4119446"/>
            <a:ext cx="3546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Jonathan Overly, Director/CEO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D4A3DF42-2D4E-9B09-3026-905A1674E0E0}"/>
              </a:ext>
            </a:extLst>
          </p:cNvPr>
          <p:cNvSpPr txBox="1"/>
          <p:nvPr/>
        </p:nvSpPr>
        <p:spPr>
          <a:xfrm>
            <a:off x="1711299" y="4823155"/>
            <a:ext cx="3546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Daniel Siksay, Senior Consultant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70CA9B6D-1703-D52C-6EE8-B800E24F37AA}"/>
              </a:ext>
            </a:extLst>
          </p:cNvPr>
          <p:cNvSpPr txBox="1"/>
          <p:nvPr/>
        </p:nvSpPr>
        <p:spPr>
          <a:xfrm>
            <a:off x="7312014" y="2531732"/>
            <a:ext cx="47262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Wesleigh Wright, Community Engagement Liaison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9542AD7-7BE3-E7E1-8280-C345A0B80B9C}"/>
              </a:ext>
            </a:extLst>
          </p:cNvPr>
          <p:cNvSpPr txBox="1"/>
          <p:nvPr/>
        </p:nvSpPr>
        <p:spPr>
          <a:xfrm>
            <a:off x="7312015" y="3267627"/>
            <a:ext cx="3546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Finlay, Program Partner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713BC528-25F2-D900-B5C1-D11FDF862BC4}"/>
              </a:ext>
            </a:extLst>
          </p:cNvPr>
          <p:cNvSpPr txBox="1"/>
          <p:nvPr/>
        </p:nvSpPr>
        <p:spPr>
          <a:xfrm>
            <a:off x="7312015" y="4048178"/>
            <a:ext cx="3546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Kaitlyn Jauch, Program Manager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E1A30BAE-7F20-358D-9D03-D11D6A537AAD}"/>
              </a:ext>
            </a:extLst>
          </p:cNvPr>
          <p:cNvSpPr txBox="1"/>
          <p:nvPr/>
        </p:nvSpPr>
        <p:spPr>
          <a:xfrm>
            <a:off x="7312013" y="4751887"/>
            <a:ext cx="3546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 Voytek, Director</a:t>
            </a:r>
          </a:p>
        </p:txBody>
      </p:sp>
    </p:spTree>
    <p:extLst>
      <p:ext uri="{BB962C8B-B14F-4D97-AF65-F5344CB8AC3E}">
        <p14:creationId xmlns:p14="http://schemas.microsoft.com/office/powerpoint/2010/main" val="402714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11150-5B7F-5850-453B-AE1384CB7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7048D6-79C7-50EC-43DB-715497AE0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5" y="977155"/>
            <a:ext cx="8705158" cy="48775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96457D-EA9F-B183-C06B-18A0BFD243A6}"/>
              </a:ext>
            </a:extLst>
          </p:cNvPr>
          <p:cNvSpPr txBox="1">
            <a:spLocks/>
          </p:cNvSpPr>
          <p:nvPr/>
        </p:nvSpPr>
        <p:spPr>
          <a:xfrm>
            <a:off x="408184" y="506115"/>
            <a:ext cx="9950736" cy="6656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</a:rPr>
              <a:t>Clean Cities &amp; Communities Coalitions – All Across the USA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E91BD-920A-E386-0B3B-068663E95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137" y="3643209"/>
            <a:ext cx="3574424" cy="1822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571108-7D61-E927-5EA2-5FD2ACEE3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103" y="1976599"/>
            <a:ext cx="2718751" cy="5314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AF2177-087A-0922-00AD-DBF447318514}"/>
              </a:ext>
            </a:extLst>
          </p:cNvPr>
          <p:cNvGrpSpPr/>
          <p:nvPr/>
        </p:nvGrpSpPr>
        <p:grpSpPr>
          <a:xfrm>
            <a:off x="11087721" y="602634"/>
            <a:ext cx="921840" cy="446352"/>
            <a:chOff x="227841" y="682251"/>
            <a:chExt cx="2247301" cy="1088136"/>
          </a:xfrm>
        </p:grpSpPr>
        <p:pic>
          <p:nvPicPr>
            <p:cNvPr id="5" name="Picture 4" descr="A blue and white sign&#10;&#10;Description automatically generated">
              <a:extLst>
                <a:ext uri="{FF2B5EF4-FFF2-40B4-BE49-F238E27FC236}">
                  <a16:creationId xmlns:a16="http://schemas.microsoft.com/office/drawing/2014/main" id="{13002E81-402E-BC54-B817-F568507DC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841" y="697187"/>
              <a:ext cx="1076924" cy="1042344"/>
            </a:xfrm>
            <a:prstGeom prst="rect">
              <a:avLst/>
            </a:prstGeom>
          </p:spPr>
        </p:pic>
        <p:pic>
          <p:nvPicPr>
            <p:cNvPr id="6" name="Picture 5" descr="A blue and green sign&#10;&#10;Description automatically generated">
              <a:extLst>
                <a:ext uri="{FF2B5EF4-FFF2-40B4-BE49-F238E27FC236}">
                  <a16:creationId xmlns:a16="http://schemas.microsoft.com/office/drawing/2014/main" id="{7252D96D-D7CC-A632-240E-1986524F5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8114" y="682251"/>
              <a:ext cx="1137028" cy="1088136"/>
            </a:xfrm>
            <a:prstGeom prst="rect">
              <a:avLst/>
            </a:prstGeom>
          </p:spPr>
        </p:pic>
      </p:grpSp>
      <p:sp>
        <p:nvSpPr>
          <p:cNvPr id="4" name="Google Shape;373;p25">
            <a:extLst>
              <a:ext uri="{FF2B5EF4-FFF2-40B4-BE49-F238E27FC236}">
                <a16:creationId xmlns:a16="http://schemas.microsoft.com/office/drawing/2014/main" id="{A059A052-28AC-7DF8-3E0B-7D8875CFDA46}"/>
              </a:ext>
            </a:extLst>
          </p:cNvPr>
          <p:cNvSpPr txBox="1"/>
          <p:nvPr/>
        </p:nvSpPr>
        <p:spPr>
          <a:xfrm>
            <a:off x="9914025" y="113265"/>
            <a:ext cx="1888954" cy="37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Montserrat SemiBold"/>
                <a:sym typeface="Montserrat SemiBold"/>
              </a:rPr>
              <a:t>COALITIONS</a:t>
            </a:r>
            <a:endParaRPr sz="1000" b="0" i="0" u="none" strike="noStrike" cap="none" dirty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390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state of colorado&#10;&#10;AI-generated content may be incorrect.">
            <a:extLst>
              <a:ext uri="{FF2B5EF4-FFF2-40B4-BE49-F238E27FC236}">
                <a16:creationId xmlns:a16="http://schemas.microsoft.com/office/drawing/2014/main" id="{4BD27336-AED8-0B1B-9C3B-115D78203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189"/>
            <a:ext cx="12192000" cy="3579922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97C95E2-4614-43B5-BB49-6F2BD4FB7474}"/>
              </a:ext>
            </a:extLst>
          </p:cNvPr>
          <p:cNvSpPr txBox="1">
            <a:spLocks/>
          </p:cNvSpPr>
          <p:nvPr/>
        </p:nvSpPr>
        <p:spPr>
          <a:xfrm>
            <a:off x="538761" y="503238"/>
            <a:ext cx="10795545" cy="91667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i="1" dirty="0">
                <a:solidFill>
                  <a:schemeClr val="bg2">
                    <a:lumMod val="75000"/>
                  </a:schemeClr>
                </a:solidFill>
                <a:latin typeface="Montserrat SemiBold" pitchFamily="2" charset="0"/>
                <a:ea typeface="+mj-ea"/>
                <a:cs typeface="+mj-cs"/>
              </a:rPr>
              <a:t>Highlighting Members &amp; Partners – Stakeholders Map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5A1DF4F-4F09-7B71-02FE-730723B57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999" y="3896181"/>
            <a:ext cx="3196185" cy="1809365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5D13964-8B80-82B9-59FF-55511A193D3C}"/>
              </a:ext>
            </a:extLst>
          </p:cNvPr>
          <p:cNvCxnSpPr>
            <a:cxnSpLocks/>
          </p:cNvCxnSpPr>
          <p:nvPr/>
        </p:nvCxnSpPr>
        <p:spPr>
          <a:xfrm>
            <a:off x="8530183" y="2963551"/>
            <a:ext cx="156617" cy="865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4D9087-22E7-370F-5901-BDD602A6CEB0}"/>
              </a:ext>
            </a:extLst>
          </p:cNvPr>
          <p:cNvCxnSpPr>
            <a:cxnSpLocks/>
          </p:cNvCxnSpPr>
          <p:nvPr/>
        </p:nvCxnSpPr>
        <p:spPr>
          <a:xfrm flipH="1" flipV="1">
            <a:off x="8686800" y="2963551"/>
            <a:ext cx="3190875" cy="865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Google Shape;373;p25">
            <a:extLst>
              <a:ext uri="{FF2B5EF4-FFF2-40B4-BE49-F238E27FC236}">
                <a16:creationId xmlns:a16="http://schemas.microsoft.com/office/drawing/2014/main" id="{7219752B-5120-8209-B6C3-48B681B8714B}"/>
              </a:ext>
            </a:extLst>
          </p:cNvPr>
          <p:cNvSpPr txBox="1"/>
          <p:nvPr/>
        </p:nvSpPr>
        <p:spPr>
          <a:xfrm>
            <a:off x="9914025" y="113265"/>
            <a:ext cx="1888954" cy="37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Montserrat SemiBold"/>
                <a:sym typeface="Montserrat SemiBold"/>
              </a:rPr>
              <a:t>COALITIONS</a:t>
            </a:r>
            <a:endParaRPr sz="1000" b="0" i="0" u="none" strike="noStrike" cap="none" dirty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222E12-6298-2876-5453-C515EA5DBD9D}"/>
              </a:ext>
            </a:extLst>
          </p:cNvPr>
          <p:cNvSpPr txBox="1"/>
          <p:nvPr/>
        </p:nvSpPr>
        <p:spPr>
          <a:xfrm>
            <a:off x="700178" y="5321296"/>
            <a:ext cx="6881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map resides on the homepage of the two coalitions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http://www.TNCleanFuels.org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592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F97CC821-612E-1EF6-FC54-EA9E97D6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0;p11">
            <a:extLst>
              <a:ext uri="{FF2B5EF4-FFF2-40B4-BE49-F238E27FC236}">
                <a16:creationId xmlns:a16="http://schemas.microsoft.com/office/drawing/2014/main" id="{C6D284DF-1DA5-07B3-8D66-8294236CB533}"/>
              </a:ext>
            </a:extLst>
          </p:cNvPr>
          <p:cNvSpPr txBox="1"/>
          <p:nvPr/>
        </p:nvSpPr>
        <p:spPr>
          <a:xfrm rot="-5400000">
            <a:off x="-1148669" y="4257630"/>
            <a:ext cx="2651830" cy="44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dirty="0">
                <a:solidFill>
                  <a:srgbClr val="7F7F7F"/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Tennessee</a:t>
            </a:r>
            <a:endParaRPr sz="3200" i="0" u="none" strike="noStrike" dirty="0">
              <a:solidFill>
                <a:srgbClr val="7F7F7F"/>
              </a:solidFill>
              <a:latin typeface="Montserrat SemiBold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71;p25">
            <a:extLst>
              <a:ext uri="{FF2B5EF4-FFF2-40B4-BE49-F238E27FC236}">
                <a16:creationId xmlns:a16="http://schemas.microsoft.com/office/drawing/2014/main" id="{E118B5F5-C798-7C18-9C37-F077B4EB1F40}"/>
              </a:ext>
            </a:extLst>
          </p:cNvPr>
          <p:cNvSpPr txBox="1"/>
          <p:nvPr/>
        </p:nvSpPr>
        <p:spPr>
          <a:xfrm>
            <a:off x="446314" y="570309"/>
            <a:ext cx="10841446" cy="68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alt fuels and tech do fleets in TN use?</a:t>
            </a:r>
            <a:endParaRPr sz="3000" b="0" i="0" u="none" strike="noStrike" cap="none" dirty="0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73;p25">
            <a:extLst>
              <a:ext uri="{FF2B5EF4-FFF2-40B4-BE49-F238E27FC236}">
                <a16:creationId xmlns:a16="http://schemas.microsoft.com/office/drawing/2014/main" id="{AD2D2E1F-C1F9-74A1-2438-5ABF0E555FBF}"/>
              </a:ext>
            </a:extLst>
          </p:cNvPr>
          <p:cNvSpPr txBox="1"/>
          <p:nvPr/>
        </p:nvSpPr>
        <p:spPr>
          <a:xfrm>
            <a:off x="8163166" y="119873"/>
            <a:ext cx="3437864" cy="36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FLEETS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blue diamond with white letters&#10;&#10;AI-generated content may be incorrect.">
            <a:extLst>
              <a:ext uri="{FF2B5EF4-FFF2-40B4-BE49-F238E27FC236}">
                <a16:creationId xmlns:a16="http://schemas.microsoft.com/office/drawing/2014/main" id="{FB11A9C7-ED79-C30B-972E-492796196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77" y="1878281"/>
            <a:ext cx="1055776" cy="1055776"/>
          </a:xfrm>
          <a:prstGeom prst="rect">
            <a:avLst/>
          </a:prstGeom>
        </p:spPr>
      </p:pic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5D5E4385-25AA-990C-D92E-9D93E30FB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181" y="3749778"/>
            <a:ext cx="912267" cy="912267"/>
          </a:xfrm>
          <a:prstGeom prst="rect">
            <a:avLst/>
          </a:prstGeom>
        </p:spPr>
      </p:pic>
      <p:pic>
        <p:nvPicPr>
          <p:cNvPr id="12" name="Picture 11" descr="A blue diamond with white letters&#10;&#10;AI-generated content may be incorrect.">
            <a:extLst>
              <a:ext uri="{FF2B5EF4-FFF2-40B4-BE49-F238E27FC236}">
                <a16:creationId xmlns:a16="http://schemas.microsoft.com/office/drawing/2014/main" id="{CF00C284-B59E-883C-0471-D1A80B552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155" y="1894361"/>
            <a:ext cx="1055776" cy="1055776"/>
          </a:xfrm>
          <a:prstGeom prst="rect">
            <a:avLst/>
          </a:prstGeom>
        </p:spPr>
      </p:pic>
      <p:pic>
        <p:nvPicPr>
          <p:cNvPr id="14" name="Picture 13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6C7BB9F-60CD-DE05-DCF3-ECE153097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884" y="3737421"/>
            <a:ext cx="1055776" cy="1055776"/>
          </a:xfrm>
          <a:prstGeom prst="rect">
            <a:avLst/>
          </a:prstGeom>
        </p:spPr>
      </p:pic>
      <p:pic>
        <p:nvPicPr>
          <p:cNvPr id="16" name="Picture 15" descr="A green and white gas gauge&#10;&#10;AI-generated content may be incorrect.">
            <a:extLst>
              <a:ext uri="{FF2B5EF4-FFF2-40B4-BE49-F238E27FC236}">
                <a16:creationId xmlns:a16="http://schemas.microsoft.com/office/drawing/2014/main" id="{D897E19B-5019-D328-9041-65CEA5077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6031" y="1913921"/>
            <a:ext cx="912138" cy="912138"/>
          </a:xfrm>
          <a:prstGeom prst="rect">
            <a:avLst/>
          </a:prstGeom>
        </p:spPr>
      </p:pic>
      <p:pic>
        <p:nvPicPr>
          <p:cNvPr id="18" name="Picture 17" descr="A green circle with a no vehicle sign&#10;&#10;AI-generated content may be incorrect.">
            <a:extLst>
              <a:ext uri="{FF2B5EF4-FFF2-40B4-BE49-F238E27FC236}">
                <a16:creationId xmlns:a16="http://schemas.microsoft.com/office/drawing/2014/main" id="{51C226BC-738D-716A-4C3E-C7E7C48B0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200" y="3710536"/>
            <a:ext cx="951509" cy="951509"/>
          </a:xfrm>
          <a:prstGeom prst="rect">
            <a:avLst/>
          </a:prstGeom>
        </p:spPr>
      </p:pic>
      <p:pic>
        <p:nvPicPr>
          <p:cNvPr id="22" name="Picture 21" descr="A black and white image of a circular object&#10;&#10;AI-generated content may be incorrect.">
            <a:extLst>
              <a:ext uri="{FF2B5EF4-FFF2-40B4-BE49-F238E27FC236}">
                <a16:creationId xmlns:a16="http://schemas.microsoft.com/office/drawing/2014/main" id="{6FF15C05-59EC-2F97-98D4-3D8AABF6F1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5709" y="1969661"/>
            <a:ext cx="1361541" cy="906334"/>
          </a:xfrm>
          <a:prstGeom prst="rect">
            <a:avLst/>
          </a:prstGeom>
        </p:spPr>
      </p:pic>
      <p:pic>
        <p:nvPicPr>
          <p:cNvPr id="25" name="Picture 24" descr="A green diamond with white letters&#10;&#10;AI-generated content may be incorrect.">
            <a:extLst>
              <a:ext uri="{FF2B5EF4-FFF2-40B4-BE49-F238E27FC236}">
                <a16:creationId xmlns:a16="http://schemas.microsoft.com/office/drawing/2014/main" id="{64E13ABF-BDC1-8933-11DA-28717E4BA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2789" y="3555767"/>
            <a:ext cx="1154780" cy="1154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BA680-5362-B2E5-44A6-C477E19EE2AE}"/>
              </a:ext>
            </a:extLst>
          </p:cNvPr>
          <p:cNvSpPr txBox="1"/>
          <p:nvPr/>
        </p:nvSpPr>
        <p:spPr>
          <a:xfrm>
            <a:off x="446314" y="1399534"/>
            <a:ext cx="206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ExtraBold" panose="020F0502020204030204" pitchFamily="34" charset="0"/>
              </a:rPr>
              <a:t>Largest Fleet Users: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52536-5A00-FB69-A4A2-C85D237AF793}"/>
              </a:ext>
            </a:extLst>
          </p:cNvPr>
          <p:cNvSpPr txBox="1"/>
          <p:nvPr/>
        </p:nvSpPr>
        <p:spPr>
          <a:xfrm>
            <a:off x="2507834" y="3014896"/>
            <a:ext cx="1474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ExtraBold" panose="020F0502020204030204" pitchFamily="34" charset="0"/>
              </a:rPr>
              <a:t>UPS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96D232-75FA-2658-0E50-20CF311D624B}"/>
              </a:ext>
            </a:extLst>
          </p:cNvPr>
          <p:cNvSpPr txBox="1"/>
          <p:nvPr/>
        </p:nvSpPr>
        <p:spPr>
          <a:xfrm>
            <a:off x="3953566" y="2928397"/>
            <a:ext cx="1981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Amazon &amp;</a:t>
            </a:r>
          </a:p>
          <a:p>
            <a:pPr algn="ctr"/>
            <a:r>
              <a:rPr lang="en-US" dirty="0">
                <a:latin typeface="Aptos ExtraBold" panose="020F0502020204030204" pitchFamily="34" charset="0"/>
              </a:rPr>
              <a:t>Knoxville Area Transit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21490-3E55-5DE5-6D15-2AF531180AE5}"/>
              </a:ext>
            </a:extLst>
          </p:cNvPr>
          <p:cNvSpPr txBox="1"/>
          <p:nvPr/>
        </p:nvSpPr>
        <p:spPr>
          <a:xfrm>
            <a:off x="2868333" y="4939385"/>
            <a:ext cx="184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Memphis Fire Dept.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DD201-9A91-D8E4-635B-BD6ADE68A28D}"/>
              </a:ext>
            </a:extLst>
          </p:cNvPr>
          <p:cNvSpPr txBox="1"/>
          <p:nvPr/>
        </p:nvSpPr>
        <p:spPr>
          <a:xfrm>
            <a:off x="-109686" y="3014896"/>
            <a:ext cx="174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WM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788F97-709C-B0AA-F8D4-78CD43DF56C7}"/>
              </a:ext>
            </a:extLst>
          </p:cNvPr>
          <p:cNvSpPr txBox="1"/>
          <p:nvPr/>
        </p:nvSpPr>
        <p:spPr>
          <a:xfrm>
            <a:off x="879305" y="4939385"/>
            <a:ext cx="174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WM &amp; UPS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D88672-93F8-1589-C957-05710C0D15DA}"/>
              </a:ext>
            </a:extLst>
          </p:cNvPr>
          <p:cNvSpPr txBox="1"/>
          <p:nvPr/>
        </p:nvSpPr>
        <p:spPr>
          <a:xfrm>
            <a:off x="6233607" y="3014896"/>
            <a:ext cx="174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City of Knoxville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70E7DB-227A-5AAB-E29B-880E674BCDDF}"/>
              </a:ext>
            </a:extLst>
          </p:cNvPr>
          <p:cNvSpPr txBox="1"/>
          <p:nvPr/>
        </p:nvSpPr>
        <p:spPr>
          <a:xfrm>
            <a:off x="5280898" y="4723941"/>
            <a:ext cx="1741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Clarksville-Montgomery County Schools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930601-F770-4DCB-819A-3BD5D998B8FB}"/>
              </a:ext>
            </a:extLst>
          </p:cNvPr>
          <p:cNvSpPr txBox="1"/>
          <p:nvPr/>
        </p:nvSpPr>
        <p:spPr>
          <a:xfrm>
            <a:off x="7568751" y="4939385"/>
            <a:ext cx="174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Plug Power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1CC715-F065-A31C-6E6F-9950C5C2FF01}"/>
              </a:ext>
            </a:extLst>
          </p:cNvPr>
          <p:cNvSpPr txBox="1"/>
          <p:nvPr/>
        </p:nvSpPr>
        <p:spPr>
          <a:xfrm>
            <a:off x="10396526" y="3014896"/>
            <a:ext cx="184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Class 8 haulers</a:t>
            </a:r>
          </a:p>
        </p:txBody>
      </p:sp>
      <p:pic>
        <p:nvPicPr>
          <p:cNvPr id="28" name="Picture 27" descr="A black drop of oil on a leaf&#10;&#10;AI-generated content may be incorrect.">
            <a:extLst>
              <a:ext uri="{FF2B5EF4-FFF2-40B4-BE49-F238E27FC236}">
                <a16:creationId xmlns:a16="http://schemas.microsoft.com/office/drawing/2014/main" id="{A568B669-3431-A3BE-9938-3119234613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7453" y="1929416"/>
            <a:ext cx="984189" cy="1035988"/>
          </a:xfrm>
          <a:prstGeom prst="rect">
            <a:avLst/>
          </a:prstGeom>
        </p:spPr>
      </p:pic>
      <p:pic>
        <p:nvPicPr>
          <p:cNvPr id="30" name="Picture 29" descr="A blue leaf with a drop of water&#10;&#10;AI-generated content may be incorrect.">
            <a:extLst>
              <a:ext uri="{FF2B5EF4-FFF2-40B4-BE49-F238E27FC236}">
                <a16:creationId xmlns:a16="http://schemas.microsoft.com/office/drawing/2014/main" id="{B5A17E5E-1314-5206-7D2E-65F68127F3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06939" y="3815789"/>
            <a:ext cx="912267" cy="91226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7C800E-D474-DAA5-0056-DADE2CBCF744}"/>
              </a:ext>
            </a:extLst>
          </p:cNvPr>
          <p:cNvSpPr txBox="1"/>
          <p:nvPr/>
        </p:nvSpPr>
        <p:spPr>
          <a:xfrm>
            <a:off x="9087865" y="1756635"/>
            <a:ext cx="13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Aptos ExtraBold" panose="020F0502020204030204" pitchFamily="34" charset="0"/>
              </a:rPr>
              <a:t>BIODIESEL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CE97ED-B95F-4E77-740E-AD0488465EF7}"/>
              </a:ext>
            </a:extLst>
          </p:cNvPr>
          <p:cNvSpPr txBox="1"/>
          <p:nvPr/>
        </p:nvSpPr>
        <p:spPr>
          <a:xfrm>
            <a:off x="10841821" y="4002188"/>
            <a:ext cx="13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Aptos ExtraBold" panose="020F0502020204030204" pitchFamily="34" charset="0"/>
              </a:rPr>
              <a:t>ETHANOL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EB1C4A-7C65-5117-421A-E9EA1DF0CE4D}"/>
              </a:ext>
            </a:extLst>
          </p:cNvPr>
          <p:cNvSpPr txBox="1"/>
          <p:nvPr/>
        </p:nvSpPr>
        <p:spPr>
          <a:xfrm>
            <a:off x="9525652" y="4939385"/>
            <a:ext cx="174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ExtraBold" panose="020F0502020204030204" pitchFamily="34" charset="0"/>
              </a:rPr>
              <a:t>EPB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4B5617-A520-5CDB-ACAE-EC4E36DA5816}"/>
              </a:ext>
            </a:extLst>
          </p:cNvPr>
          <p:cNvSpPr txBox="1"/>
          <p:nvPr/>
        </p:nvSpPr>
        <p:spPr>
          <a:xfrm>
            <a:off x="8732890" y="3014896"/>
            <a:ext cx="144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ExtraBold" panose="020F0502020204030204" pitchFamily="34" charset="0"/>
              </a:rPr>
              <a:t>Averitt Express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72FD3C-64E2-75A4-7806-CAC70253F7CB}"/>
              </a:ext>
            </a:extLst>
          </p:cNvPr>
          <p:cNvGrpSpPr/>
          <p:nvPr/>
        </p:nvGrpSpPr>
        <p:grpSpPr>
          <a:xfrm>
            <a:off x="6493063" y="1929416"/>
            <a:ext cx="1332524" cy="1172820"/>
            <a:chOff x="8399785" y="3988574"/>
            <a:chExt cx="835513" cy="7777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819E4F-B9E0-F093-E10C-6CB38A21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32312" y="3988574"/>
              <a:ext cx="661988" cy="66198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A739A6-74BC-D4E7-780C-53CA83A81A85}"/>
                </a:ext>
              </a:extLst>
            </p:cNvPr>
            <p:cNvSpPr txBox="1"/>
            <p:nvPr/>
          </p:nvSpPr>
          <p:spPr>
            <a:xfrm>
              <a:off x="8399785" y="4480594"/>
              <a:ext cx="835513" cy="285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accent3">
                      <a:lumMod val="75000"/>
                    </a:schemeClr>
                  </a:solidFill>
                  <a:latin typeface="Yanone Kaffeesatz Regular" panose="02000000000000000000" pitchFamily="2" charset="0"/>
                </a:rPr>
                <a:t>RENEWABLE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322E66-621B-CDC1-D9AF-5ED0EA8047C0}"/>
              </a:ext>
            </a:extLst>
          </p:cNvPr>
          <p:cNvSpPr txBox="1"/>
          <p:nvPr/>
        </p:nvSpPr>
        <p:spPr>
          <a:xfrm>
            <a:off x="10375621" y="2588123"/>
            <a:ext cx="912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Aptos ExtraBold" panose="020F0502020204030204" pitchFamily="34" charset="0"/>
              </a:rPr>
              <a:t>FUEL ECONOMY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829472-B1C8-A5EF-EBD7-2EC9F0DD3DAF}"/>
              </a:ext>
            </a:extLst>
          </p:cNvPr>
          <p:cNvSpPr txBox="1"/>
          <p:nvPr/>
        </p:nvSpPr>
        <p:spPr>
          <a:xfrm>
            <a:off x="4096563" y="4454466"/>
            <a:ext cx="1055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Aptos ExtraBold" panose="020F0502020204030204" pitchFamily="34" charset="0"/>
              </a:rPr>
              <a:t>IDLE RED.</a:t>
            </a:r>
          </a:p>
        </p:txBody>
      </p:sp>
    </p:spTree>
    <p:extLst>
      <p:ext uri="{BB962C8B-B14F-4D97-AF65-F5344CB8AC3E}">
        <p14:creationId xmlns:p14="http://schemas.microsoft.com/office/powerpoint/2010/main" val="65630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90DCA3-D06D-4818-81BE-3DB9C7FD1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7" y="4070505"/>
            <a:ext cx="3678051" cy="16696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0" name="Picture 2" descr="http://rivista-cdn.ibmadison.com/images/cache/cache_a/cache_1/cache_b/Energy_0713-03340b1a.jpeg?ver=1522478586&amp;aspectratio=1.3888888888889">
            <a:extLst>
              <a:ext uri="{FF2B5EF4-FFF2-40B4-BE49-F238E27FC236}">
                <a16:creationId xmlns:a16="http://schemas.microsoft.com/office/drawing/2014/main" id="{F06315BF-42EC-40C9-8731-B0F9A94B0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7065"/>
          <a:stretch>
            <a:fillRect/>
          </a:stretch>
        </p:blipFill>
        <p:spPr bwMode="auto">
          <a:xfrm>
            <a:off x="131541" y="1377653"/>
            <a:ext cx="2834881" cy="229880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AB7D0F-9DCE-460D-B901-7CC40E08E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087" y="3818211"/>
            <a:ext cx="3351943" cy="19196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Google Shape;371;p25">
            <a:extLst>
              <a:ext uri="{FF2B5EF4-FFF2-40B4-BE49-F238E27FC236}">
                <a16:creationId xmlns:a16="http://schemas.microsoft.com/office/drawing/2014/main" id="{AE59030D-A2F6-DFD3-F995-8B834DC62FEF}"/>
              </a:ext>
            </a:extLst>
          </p:cNvPr>
          <p:cNvSpPr txBox="1"/>
          <p:nvPr/>
        </p:nvSpPr>
        <p:spPr>
          <a:xfrm>
            <a:off x="446314" y="570309"/>
            <a:ext cx="10841446" cy="68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Tennessee Alt-fuel Fleet 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6A35A-00FA-C494-B940-DFDCD491A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40" t="11626" r="17206" b="4520"/>
          <a:stretch>
            <a:fillRect/>
          </a:stretch>
        </p:blipFill>
        <p:spPr>
          <a:xfrm>
            <a:off x="3167307" y="1190369"/>
            <a:ext cx="4729699" cy="13443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FF532-81DC-A2E8-8A55-DF1C17F9B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1267" y="551038"/>
            <a:ext cx="3089763" cy="10951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4CEC9A-2DCD-C6E9-D960-DBB81BA86D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498" r="22488"/>
          <a:stretch>
            <a:fillRect/>
          </a:stretch>
        </p:blipFill>
        <p:spPr>
          <a:xfrm>
            <a:off x="8315324" y="1787898"/>
            <a:ext cx="3790531" cy="18885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Google Shape;373;p25">
            <a:extLst>
              <a:ext uri="{FF2B5EF4-FFF2-40B4-BE49-F238E27FC236}">
                <a16:creationId xmlns:a16="http://schemas.microsoft.com/office/drawing/2014/main" id="{EFBF8BC1-44DF-8BF1-69A4-564C69DC8EFF}"/>
              </a:ext>
            </a:extLst>
          </p:cNvPr>
          <p:cNvSpPr txBox="1"/>
          <p:nvPr/>
        </p:nvSpPr>
        <p:spPr>
          <a:xfrm>
            <a:off x="8163166" y="119873"/>
            <a:ext cx="3437864" cy="36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FLEETS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 descr="A white garbage truck with a blue and white advertisement&#10;&#10;AI-generated content may be incorrect.">
            <a:extLst>
              <a:ext uri="{FF2B5EF4-FFF2-40B4-BE49-F238E27FC236}">
                <a16:creationId xmlns:a16="http://schemas.microsoft.com/office/drawing/2014/main" id="{4A2CA92F-8EBA-F784-F391-458AC28432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125" y="4032406"/>
            <a:ext cx="4118896" cy="17721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 descr="A row of black semi trucks&#10;&#10;AI-generated content may be incorrect.">
            <a:extLst>
              <a:ext uri="{FF2B5EF4-FFF2-40B4-BE49-F238E27FC236}">
                <a16:creationId xmlns:a16="http://schemas.microsoft.com/office/drawing/2014/main" id="{E9319C83-8CA7-8769-3816-8AA5F950D2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2464" y="2615706"/>
            <a:ext cx="4267200" cy="13357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98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1;p25">
            <a:extLst>
              <a:ext uri="{FF2B5EF4-FFF2-40B4-BE49-F238E27FC236}">
                <a16:creationId xmlns:a16="http://schemas.microsoft.com/office/drawing/2014/main" id="{6B5D67D9-74D9-F504-A33B-D9AB33391DE4}"/>
              </a:ext>
            </a:extLst>
          </p:cNvPr>
          <p:cNvSpPr txBox="1"/>
          <p:nvPr/>
        </p:nvSpPr>
        <p:spPr>
          <a:xfrm>
            <a:off x="446314" y="570309"/>
            <a:ext cx="10841446" cy="68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2F49"/>
              </a:buClr>
              <a:buSzPts val="3600"/>
              <a:buFont typeface="Montserrat SemiBold"/>
              <a:buNone/>
            </a:pP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Tennessee Alt-fuel Fleet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515E5-F391-4604-8237-395DE07C0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88" y="4059430"/>
            <a:ext cx="4874106" cy="15793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202F5-513F-4A07-B4C6-5AA99DF02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793" y="2438756"/>
            <a:ext cx="5912701" cy="13919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C7F69C-FB19-4DAE-3EDA-22437C5653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406"/>
          <a:stretch>
            <a:fillRect/>
          </a:stretch>
        </p:blipFill>
        <p:spPr>
          <a:xfrm>
            <a:off x="216976" y="3805880"/>
            <a:ext cx="3494581" cy="19193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151A2D6-E0C4-1162-A6AC-B2B438D695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35081" r="25364" b="28673"/>
          <a:stretch/>
        </p:blipFill>
        <p:spPr>
          <a:xfrm>
            <a:off x="7771689" y="621242"/>
            <a:ext cx="4199138" cy="15517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024DA0-A55A-6F97-2F6D-35C22C030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27" y="4059430"/>
            <a:ext cx="2969962" cy="15790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A picture containing text, truck, outdoor, red&#10;&#10;Description automatically generated">
            <a:extLst>
              <a:ext uri="{FF2B5EF4-FFF2-40B4-BE49-F238E27FC236}">
                <a16:creationId xmlns:a16="http://schemas.microsoft.com/office/drawing/2014/main" id="{F27ADF7D-09FB-FE14-448D-99A68538D0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3"/>
          <a:stretch>
            <a:fillRect/>
          </a:stretch>
        </p:blipFill>
        <p:spPr>
          <a:xfrm>
            <a:off x="1964266" y="1124198"/>
            <a:ext cx="5574791" cy="11755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72B16-045C-8CD9-2D96-F397BAFBFD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22" y="2408727"/>
            <a:ext cx="4273967" cy="12867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Google Shape;373;p25">
            <a:extLst>
              <a:ext uri="{FF2B5EF4-FFF2-40B4-BE49-F238E27FC236}">
                <a16:creationId xmlns:a16="http://schemas.microsoft.com/office/drawing/2014/main" id="{E63E381A-2E49-793A-FC25-91D7121B6348}"/>
              </a:ext>
            </a:extLst>
          </p:cNvPr>
          <p:cNvSpPr txBox="1"/>
          <p:nvPr/>
        </p:nvSpPr>
        <p:spPr>
          <a:xfrm>
            <a:off x="8163166" y="119873"/>
            <a:ext cx="3437864" cy="36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Montserrat SemiBold"/>
              <a:buNone/>
            </a:pPr>
            <a:r>
              <a:rPr lang="en-US" sz="2000" dirty="0">
                <a:solidFill>
                  <a:srgbClr val="D8D8D8"/>
                </a:solidFill>
                <a:latin typeface="Montserrat SemiBold"/>
                <a:sym typeface="Montserrat SemiBold"/>
              </a:rPr>
              <a:t>FLEETS</a:t>
            </a:r>
            <a:endParaRPr sz="10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92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4F8612342E6D4D81504EC53342C9C0" ma:contentTypeVersion="18" ma:contentTypeDescription="Create a new document." ma:contentTypeScope="" ma:versionID="c5e52d36a2e119c4998377135971ba14">
  <xsd:schema xmlns:xsd="http://www.w3.org/2001/XMLSchema" xmlns:xs="http://www.w3.org/2001/XMLSchema" xmlns:p="http://schemas.microsoft.com/office/2006/metadata/properties" xmlns:ns2="42cfdad3-3d3a-42b3-9405-886a533cb72d" xmlns:ns3="361ed1a8-896c-4138-88e6-cd737cf46e8a" xmlns:ns4="d67a0457-da33-43e1-84c6-40800c91fe2d" targetNamespace="http://schemas.microsoft.com/office/2006/metadata/properties" ma:root="true" ma:fieldsID="157aa6396a68c7cc12f8adabb3eb1e57" ns2:_="" ns3:_="" ns4:_="">
    <xsd:import namespace="42cfdad3-3d3a-42b3-9405-886a533cb72d"/>
    <xsd:import namespace="361ed1a8-896c-4138-88e6-cd737cf46e8a"/>
    <xsd:import namespace="d67a0457-da33-43e1-84c6-40800c91fe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Details" minOccurs="0"/>
                <xsd:element ref="ns3:SharedWithUser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fdad3-3d3a-42b3-9405-886a533cb7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e98f621-6b8e-4248-a0ad-ccb029eec1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ed1a8-896c-4138-88e6-cd737cf46e8a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a0457-da33-43e1-84c6-40800c91fe2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76d5fc8-0dda-4d4c-aef9-9dea5db55bcf}" ma:internalName="TaxCatchAll" ma:showField="CatchAllData" ma:web="d67a0457-da33-43e1-84c6-40800c91fe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cfdad3-3d3a-42b3-9405-886a533cb72d">
      <Terms xmlns="http://schemas.microsoft.com/office/infopath/2007/PartnerControls"/>
    </lcf76f155ced4ddcb4097134ff3c332f>
    <TaxCatchAll xmlns="d67a0457-da33-43e1-84c6-40800c91fe2d" xsi:nil="true"/>
  </documentManagement>
</p:properties>
</file>

<file path=customXml/itemProps1.xml><?xml version="1.0" encoding="utf-8"?>
<ds:datastoreItem xmlns:ds="http://schemas.openxmlformats.org/officeDocument/2006/customXml" ds:itemID="{223FE486-E467-4AA2-85CC-5AB6E2182C0C}"/>
</file>

<file path=customXml/itemProps2.xml><?xml version="1.0" encoding="utf-8"?>
<ds:datastoreItem xmlns:ds="http://schemas.openxmlformats.org/officeDocument/2006/customXml" ds:itemID="{7A323619-899D-44BB-92E5-48C936BC1BF6}"/>
</file>

<file path=customXml/itemProps3.xml><?xml version="1.0" encoding="utf-8"?>
<ds:datastoreItem xmlns:ds="http://schemas.openxmlformats.org/officeDocument/2006/customXml" ds:itemID="{CEE4D0D4-E199-403D-9593-EEEA2AFF3036}"/>
</file>

<file path=docProps/app.xml><?xml version="1.0" encoding="utf-8"?>
<Properties xmlns="http://schemas.openxmlformats.org/officeDocument/2006/extended-properties" xmlns:vt="http://schemas.openxmlformats.org/officeDocument/2006/docPropsVTypes">
  <TotalTime>11632</TotalTime>
  <Words>711</Words>
  <Application>Microsoft Office PowerPoint</Application>
  <PresentationFormat>Widescreen</PresentationFormat>
  <Paragraphs>123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 ExtraBold</vt:lpstr>
      <vt:lpstr>Arial</vt:lpstr>
      <vt:lpstr>Calibri</vt:lpstr>
      <vt:lpstr>Montserrat ExtraBold</vt:lpstr>
      <vt:lpstr>Montserrat Light</vt:lpstr>
      <vt:lpstr>Montserrat Medium</vt:lpstr>
      <vt:lpstr>Montserrat SemiBold</vt:lpstr>
      <vt:lpstr>Wingdings</vt:lpstr>
      <vt:lpstr>Yanone Kaffeesatz Regular</vt:lpstr>
      <vt:lpstr>Office Theme</vt:lpstr>
      <vt:lpstr>PowerPoint Presentation</vt:lpstr>
      <vt:lpstr>Our Members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Overly, Jonathan G</dc:creator>
  <cp:lastModifiedBy>Rohan Thompson</cp:lastModifiedBy>
  <cp:revision>233</cp:revision>
  <cp:lastPrinted>2025-09-08T17:23:07Z</cp:lastPrinted>
  <dcterms:created xsi:type="dcterms:W3CDTF">2020-01-22T23:29:42Z</dcterms:created>
  <dcterms:modified xsi:type="dcterms:W3CDTF">2025-12-09T21:13:17Z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0x010100174F8612342E6D4D81504EC53342C9C0</vt:lpwstr>
  </property>
</Properties>
</file>