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10173-ABFE-4827-98DE-FD950F729648}" v="2" dt="2025-12-09T21:35:43.9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9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an Thompson" userId="928af867-9155-4713-bcc4-504aebcb7232" providerId="ADAL" clId="{E61FFC1B-0E6B-4E10-BE37-A37B1203FFC1}"/>
    <pc:docChg chg="undo custSel addSld delSld modSld">
      <pc:chgData name="Rohan Thompson" userId="928af867-9155-4713-bcc4-504aebcb7232" providerId="ADAL" clId="{E61FFC1B-0E6B-4E10-BE37-A37B1203FFC1}" dt="2025-12-09T21:35:44.125" v="71" actId="27636"/>
      <pc:docMkLst>
        <pc:docMk/>
      </pc:docMkLst>
      <pc:sldChg chg="modNotes">
        <pc:chgData name="Rohan Thompson" userId="928af867-9155-4713-bcc4-504aebcb7232" providerId="ADAL" clId="{E61FFC1B-0E6B-4E10-BE37-A37B1203FFC1}" dt="2025-12-09T21:35:43.990" v="49" actId="27636"/>
        <pc:sldMkLst>
          <pc:docMk/>
          <pc:sldMk cId="0" sldId="256"/>
        </pc:sldMkLst>
      </pc:sldChg>
      <pc:sldChg chg="modNotes">
        <pc:chgData name="Rohan Thompson" userId="928af867-9155-4713-bcc4-504aebcb7232" providerId="ADAL" clId="{E61FFC1B-0E6B-4E10-BE37-A37B1203FFC1}" dt="2025-12-09T21:35:43.998" v="50" actId="27636"/>
        <pc:sldMkLst>
          <pc:docMk/>
          <pc:sldMk cId="0" sldId="257"/>
        </pc:sldMkLst>
      </pc:sldChg>
      <pc:sldChg chg="modNotes">
        <pc:chgData name="Rohan Thompson" userId="928af867-9155-4713-bcc4-504aebcb7232" providerId="ADAL" clId="{E61FFC1B-0E6B-4E10-BE37-A37B1203FFC1}" dt="2025-12-09T21:35:44.005" v="51" actId="27636"/>
        <pc:sldMkLst>
          <pc:docMk/>
          <pc:sldMk cId="0" sldId="258"/>
        </pc:sldMkLst>
      </pc:sldChg>
      <pc:sldChg chg="modNotes">
        <pc:chgData name="Rohan Thompson" userId="928af867-9155-4713-bcc4-504aebcb7232" providerId="ADAL" clId="{E61FFC1B-0E6B-4E10-BE37-A37B1203FFC1}" dt="2025-12-09T21:35:44.016" v="52" actId="27636"/>
        <pc:sldMkLst>
          <pc:docMk/>
          <pc:sldMk cId="0" sldId="259"/>
        </pc:sldMkLst>
      </pc:sldChg>
      <pc:sldChg chg="modNotes">
        <pc:chgData name="Rohan Thompson" userId="928af867-9155-4713-bcc4-504aebcb7232" providerId="ADAL" clId="{E61FFC1B-0E6B-4E10-BE37-A37B1203FFC1}" dt="2025-12-09T21:35:44.022" v="53" actId="27636"/>
        <pc:sldMkLst>
          <pc:docMk/>
          <pc:sldMk cId="0" sldId="260"/>
        </pc:sldMkLst>
      </pc:sldChg>
      <pc:sldChg chg="modNotes">
        <pc:chgData name="Rohan Thompson" userId="928af867-9155-4713-bcc4-504aebcb7232" providerId="ADAL" clId="{E61FFC1B-0E6B-4E10-BE37-A37B1203FFC1}" dt="2025-12-09T21:35:44.027" v="54" actId="27636"/>
        <pc:sldMkLst>
          <pc:docMk/>
          <pc:sldMk cId="0" sldId="261"/>
        </pc:sldMkLst>
      </pc:sldChg>
      <pc:sldChg chg="modNotes">
        <pc:chgData name="Rohan Thompson" userId="928af867-9155-4713-bcc4-504aebcb7232" providerId="ADAL" clId="{E61FFC1B-0E6B-4E10-BE37-A37B1203FFC1}" dt="2025-12-09T21:35:44.030" v="55" actId="27636"/>
        <pc:sldMkLst>
          <pc:docMk/>
          <pc:sldMk cId="0" sldId="262"/>
        </pc:sldMkLst>
      </pc:sldChg>
      <pc:sldChg chg="modNotes">
        <pc:chgData name="Rohan Thompson" userId="928af867-9155-4713-bcc4-504aebcb7232" providerId="ADAL" clId="{E61FFC1B-0E6B-4E10-BE37-A37B1203FFC1}" dt="2025-12-09T21:35:44.035" v="56" actId="27636"/>
        <pc:sldMkLst>
          <pc:docMk/>
          <pc:sldMk cId="0" sldId="263"/>
        </pc:sldMkLst>
      </pc:sldChg>
      <pc:sldChg chg="modNotes">
        <pc:chgData name="Rohan Thompson" userId="928af867-9155-4713-bcc4-504aebcb7232" providerId="ADAL" clId="{E61FFC1B-0E6B-4E10-BE37-A37B1203FFC1}" dt="2025-12-09T21:35:44.043" v="57" actId="27636"/>
        <pc:sldMkLst>
          <pc:docMk/>
          <pc:sldMk cId="0" sldId="264"/>
        </pc:sldMkLst>
      </pc:sldChg>
      <pc:sldChg chg="modNotes">
        <pc:chgData name="Rohan Thompson" userId="928af867-9155-4713-bcc4-504aebcb7232" providerId="ADAL" clId="{E61FFC1B-0E6B-4E10-BE37-A37B1203FFC1}" dt="2025-12-09T21:35:44.048" v="58" actId="27636"/>
        <pc:sldMkLst>
          <pc:docMk/>
          <pc:sldMk cId="0" sldId="265"/>
        </pc:sldMkLst>
      </pc:sldChg>
      <pc:sldChg chg="modNotes">
        <pc:chgData name="Rohan Thompson" userId="928af867-9155-4713-bcc4-504aebcb7232" providerId="ADAL" clId="{E61FFC1B-0E6B-4E10-BE37-A37B1203FFC1}" dt="2025-12-09T21:35:44.054" v="59" actId="27636"/>
        <pc:sldMkLst>
          <pc:docMk/>
          <pc:sldMk cId="0" sldId="266"/>
        </pc:sldMkLst>
      </pc:sldChg>
      <pc:sldChg chg="modNotes">
        <pc:chgData name="Rohan Thompson" userId="928af867-9155-4713-bcc4-504aebcb7232" providerId="ADAL" clId="{E61FFC1B-0E6B-4E10-BE37-A37B1203FFC1}" dt="2025-12-09T21:35:44.060" v="60" actId="27636"/>
        <pc:sldMkLst>
          <pc:docMk/>
          <pc:sldMk cId="0" sldId="267"/>
        </pc:sldMkLst>
      </pc:sldChg>
      <pc:sldChg chg="modNotes">
        <pc:chgData name="Rohan Thompson" userId="928af867-9155-4713-bcc4-504aebcb7232" providerId="ADAL" clId="{E61FFC1B-0E6B-4E10-BE37-A37B1203FFC1}" dt="2025-12-09T21:35:44.064" v="61" actId="27636"/>
        <pc:sldMkLst>
          <pc:docMk/>
          <pc:sldMk cId="0" sldId="268"/>
        </pc:sldMkLst>
      </pc:sldChg>
      <pc:sldChg chg="modNotes">
        <pc:chgData name="Rohan Thompson" userId="928af867-9155-4713-bcc4-504aebcb7232" providerId="ADAL" clId="{E61FFC1B-0E6B-4E10-BE37-A37B1203FFC1}" dt="2025-12-09T21:35:44.069" v="62" actId="27636"/>
        <pc:sldMkLst>
          <pc:docMk/>
          <pc:sldMk cId="0" sldId="269"/>
        </pc:sldMkLst>
      </pc:sldChg>
      <pc:sldChg chg="modNotes">
        <pc:chgData name="Rohan Thompson" userId="928af867-9155-4713-bcc4-504aebcb7232" providerId="ADAL" clId="{E61FFC1B-0E6B-4E10-BE37-A37B1203FFC1}" dt="2025-12-09T21:35:44.077" v="63" actId="27636"/>
        <pc:sldMkLst>
          <pc:docMk/>
          <pc:sldMk cId="0" sldId="270"/>
        </pc:sldMkLst>
      </pc:sldChg>
      <pc:sldChg chg="modNotes">
        <pc:chgData name="Rohan Thompson" userId="928af867-9155-4713-bcc4-504aebcb7232" providerId="ADAL" clId="{E61FFC1B-0E6B-4E10-BE37-A37B1203FFC1}" dt="2025-12-09T21:35:44.086" v="64" actId="27636"/>
        <pc:sldMkLst>
          <pc:docMk/>
          <pc:sldMk cId="0" sldId="271"/>
        </pc:sldMkLst>
      </pc:sldChg>
      <pc:sldChg chg="modNotes">
        <pc:chgData name="Rohan Thompson" userId="928af867-9155-4713-bcc4-504aebcb7232" providerId="ADAL" clId="{E61FFC1B-0E6B-4E10-BE37-A37B1203FFC1}" dt="2025-12-09T21:35:44.094" v="65" actId="27636"/>
        <pc:sldMkLst>
          <pc:docMk/>
          <pc:sldMk cId="0" sldId="272"/>
        </pc:sldMkLst>
      </pc:sldChg>
      <pc:sldChg chg="modNotes">
        <pc:chgData name="Rohan Thompson" userId="928af867-9155-4713-bcc4-504aebcb7232" providerId="ADAL" clId="{E61FFC1B-0E6B-4E10-BE37-A37B1203FFC1}" dt="2025-12-09T21:35:44.102" v="66" actId="27636"/>
        <pc:sldMkLst>
          <pc:docMk/>
          <pc:sldMk cId="0" sldId="273"/>
        </pc:sldMkLst>
      </pc:sldChg>
      <pc:sldChg chg="modNotes">
        <pc:chgData name="Rohan Thompson" userId="928af867-9155-4713-bcc4-504aebcb7232" providerId="ADAL" clId="{E61FFC1B-0E6B-4E10-BE37-A37B1203FFC1}" dt="2025-12-09T21:35:44.107" v="67" actId="27636"/>
        <pc:sldMkLst>
          <pc:docMk/>
          <pc:sldMk cId="0" sldId="274"/>
        </pc:sldMkLst>
      </pc:sldChg>
      <pc:sldChg chg="modNotes">
        <pc:chgData name="Rohan Thompson" userId="928af867-9155-4713-bcc4-504aebcb7232" providerId="ADAL" clId="{E61FFC1B-0E6B-4E10-BE37-A37B1203FFC1}" dt="2025-12-09T21:35:44.111" v="68" actId="27636"/>
        <pc:sldMkLst>
          <pc:docMk/>
          <pc:sldMk cId="0" sldId="275"/>
        </pc:sldMkLst>
      </pc:sldChg>
      <pc:sldChg chg="modNotes">
        <pc:chgData name="Rohan Thompson" userId="928af867-9155-4713-bcc4-504aebcb7232" providerId="ADAL" clId="{E61FFC1B-0E6B-4E10-BE37-A37B1203FFC1}" dt="2025-12-09T21:35:44.116" v="69" actId="27636"/>
        <pc:sldMkLst>
          <pc:docMk/>
          <pc:sldMk cId="0" sldId="276"/>
        </pc:sldMkLst>
      </pc:sldChg>
      <pc:sldChg chg="modNotes">
        <pc:chgData name="Rohan Thompson" userId="928af867-9155-4713-bcc4-504aebcb7232" providerId="ADAL" clId="{E61FFC1B-0E6B-4E10-BE37-A37B1203FFC1}" dt="2025-12-09T21:35:44.121" v="70" actId="27636"/>
        <pc:sldMkLst>
          <pc:docMk/>
          <pc:sldMk cId="0" sldId="277"/>
        </pc:sldMkLst>
      </pc:sldChg>
      <pc:sldChg chg="modNotes">
        <pc:chgData name="Rohan Thompson" userId="928af867-9155-4713-bcc4-504aebcb7232" providerId="ADAL" clId="{E61FFC1B-0E6B-4E10-BE37-A37B1203FFC1}" dt="2025-12-09T21:35:44.125" v="71" actId="27636"/>
        <pc:sldMkLst>
          <pc:docMk/>
          <pc:sldMk cId="0" sldId="278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2787631774" sldId="279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171526980" sldId="280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1683028988" sldId="281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2645284070" sldId="282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1183843380" sldId="283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3605808161" sldId="284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4159575712" sldId="285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2606383318" sldId="286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2269931143" sldId="287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386332981" sldId="288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415279655" sldId="289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3355007354" sldId="290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1345182775" sldId="291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111200438" sldId="292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2521442242" sldId="293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3529481449" sldId="294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980985227" sldId="295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3604820186" sldId="296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3306891172" sldId="297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340219133" sldId="298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2557192381" sldId="299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3721226029" sldId="300"/>
        </pc:sldMkLst>
      </pc:sldChg>
      <pc:sldChg chg="add del modNotes">
        <pc:chgData name="Rohan Thompson" userId="928af867-9155-4713-bcc4-504aebcb7232" providerId="ADAL" clId="{E61FFC1B-0E6B-4E10-BE37-A37B1203FFC1}" dt="2025-12-09T21:35:43.905" v="48"/>
        <pc:sldMkLst>
          <pc:docMk/>
          <pc:sldMk cId="863735910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1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2025-11-10 22:42:44</a:t>
            </a:r>
          </a:p>
          <a:p>
            <a:r>
              <a:t>--------------------------------------------</a:t>
            </a:r>
          </a:p>
          <a:p>
            <a:r>
              <a:t>Thank you for the time you took out to talk to us as part of the policy plan update. Updates</a:t>
            </a:r>
          </a:p>
          <a:p>
            <a:r>
              <a:t>All Development District, RPO, and MPO 1-on-1 meetings have been completed The updated policy plan will go out for public comment this month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2025-11-10 22:42:45</a:t>
            </a:r>
          </a:p>
          <a:p>
            <a:r>
              <a:t>--------------------------------------------</a:t>
            </a:r>
          </a:p>
          <a:p>
            <a:r>
              <a:t>Reminder from the discussions we had with each RPO</a:t>
            </a:r>
          </a:p>
          <a:p>
            <a:r>
              <a:t>This policy plan reflects a modest update, with a more robust update to be kicked off in 2026. </a:t>
            </a:r>
          </a:p>
          <a:p>
            <a:r>
              <a:t>Goals (previously called Guiding Principles), and Emphasis Areas remain the same from the 2016 plan</a:t>
            </a:r>
          </a:p>
          <a:p>
            <a:r>
              <a:t>Includes greater focus on program and project delivery, and reflects the 10-Year Project Plan and Build with Us.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2025-11-10 22:42:46</a:t>
            </a:r>
          </a:p>
          <a:p>
            <a:r>
              <a:t>--------------------------------------------</a:t>
            </a:r>
          </a:p>
          <a:p>
            <a:r>
              <a:t>2055 Plan Goals align with TDOT’s Strategic Directions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t>Presenter</a:t>
            </a:r>
          </a:p>
          <a:p>
            <a:r>
              <a:t>2025-11-10 22:42:46</a:t>
            </a:r>
          </a:p>
          <a:p>
            <a:r>
              <a:t>--------------------------------------------</a:t>
            </a:r>
          </a:p>
          <a:p>
            <a:r>
              <a:t>Emphasis Areas focus on modernization, efficiency in project delivery, SOGR, safety, and economic competitiveness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143" y="4887285"/>
            <a:ext cx="18230215" cy="2857500"/>
          </a:xfrm>
          <a:custGeom>
            <a:avLst/>
            <a:gdLst/>
            <a:ahLst/>
            <a:cxnLst/>
            <a:rect l="l" t="t" r="r" b="b"/>
            <a:pathLst>
              <a:path w="18230215" h="2857500">
                <a:moveTo>
                  <a:pt x="18229789" y="2857033"/>
                </a:moveTo>
                <a:lnTo>
                  <a:pt x="0" y="2857033"/>
                </a:lnTo>
                <a:lnTo>
                  <a:pt x="0" y="0"/>
                </a:lnTo>
                <a:lnTo>
                  <a:pt x="18229789" y="13"/>
                </a:lnTo>
                <a:lnTo>
                  <a:pt x="18229789" y="285703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97405" y="8390625"/>
            <a:ext cx="2657474" cy="11620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81865" y="3241893"/>
            <a:ext cx="3713480" cy="113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2C7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2C7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143" y="5"/>
            <a:ext cx="18230215" cy="1460500"/>
          </a:xfrm>
          <a:custGeom>
            <a:avLst/>
            <a:gdLst/>
            <a:ahLst/>
            <a:cxnLst/>
            <a:rect l="l" t="t" r="r" b="b"/>
            <a:pathLst>
              <a:path w="18230215" h="1460500">
                <a:moveTo>
                  <a:pt x="18229789" y="1460355"/>
                </a:moveTo>
                <a:lnTo>
                  <a:pt x="0" y="1460374"/>
                </a:lnTo>
                <a:lnTo>
                  <a:pt x="0" y="0"/>
                </a:lnTo>
                <a:lnTo>
                  <a:pt x="18229789" y="0"/>
                </a:lnTo>
                <a:lnTo>
                  <a:pt x="18229789" y="1460355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342" y="207965"/>
            <a:ext cx="17247314" cy="13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3430" y="3317038"/>
            <a:ext cx="8608695" cy="3699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2C7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ary.connelly@greshamsmith.com" TargetMode="External"/><Relationship Id="rId5" Type="http://schemas.openxmlformats.org/officeDocument/2006/relationships/hyperlink" Target="mailto:jaret.shaffer@tn.gov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gov.us/view?r=eyJrIjoiMTg5MDM4MzgtMjNjNi00ZTE1LWI3ODktYjJhOWI0ZjQxMjE2IiwidCI6ImYzNDViZWJmLTBkNzEtNDMzNy05MjgxLTI0Yjk0MTYxNmMzNiJ9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n.gov/tdot/build-with-us" TargetMode="External"/><Relationship Id="rId4" Type="http://schemas.openxmlformats.org/officeDocument/2006/relationships/hyperlink" Target="https://www.tn.gov/tdot/pm/program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n.gov/content/tn/tdot/long-range-planning-home/25-year-transportation-policy-plan.htm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apps/webappviewer/index.html?id=28036ec194e648dd97ee5b35252c9bc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43" y="4410296"/>
            <a:ext cx="18230215" cy="2857500"/>
          </a:xfrm>
          <a:custGeom>
            <a:avLst/>
            <a:gdLst/>
            <a:ahLst/>
            <a:cxnLst/>
            <a:rect l="l" t="t" r="r" b="b"/>
            <a:pathLst>
              <a:path w="18230215" h="2857500">
                <a:moveTo>
                  <a:pt x="18229789" y="2857035"/>
                </a:moveTo>
                <a:lnTo>
                  <a:pt x="0" y="2857035"/>
                </a:lnTo>
                <a:lnTo>
                  <a:pt x="0" y="0"/>
                </a:lnTo>
                <a:lnTo>
                  <a:pt x="18229789" y="13"/>
                </a:lnTo>
                <a:lnTo>
                  <a:pt x="18229789" y="2857035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621" y="1279194"/>
            <a:ext cx="5695949" cy="2486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5471" y="5283964"/>
            <a:ext cx="5017135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700" b="1" dirty="0">
                <a:solidFill>
                  <a:srgbClr val="FFFFFF"/>
                </a:solidFill>
                <a:latin typeface="Arial Narrow"/>
                <a:cs typeface="Arial Narrow"/>
              </a:rPr>
              <a:t>TDOT</a:t>
            </a:r>
            <a:r>
              <a:rPr sz="6700" b="1" spc="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6700" b="1" spc="114" dirty="0">
                <a:solidFill>
                  <a:srgbClr val="FFFFFF"/>
                </a:solidFill>
                <a:latin typeface="Arial Narrow"/>
                <a:cs typeface="Arial Narrow"/>
              </a:rPr>
              <a:t>Updates</a:t>
            </a:r>
            <a:endParaRPr sz="6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3641" y="7863104"/>
            <a:ext cx="680085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90" dirty="0">
                <a:solidFill>
                  <a:srgbClr val="121B20"/>
                </a:solidFill>
                <a:latin typeface="Arial Narrow"/>
                <a:cs typeface="Arial Narrow"/>
              </a:rPr>
              <a:t>Office</a:t>
            </a:r>
            <a:r>
              <a:rPr sz="3750" spc="185" dirty="0">
                <a:solidFill>
                  <a:srgbClr val="121B20"/>
                </a:solidFill>
                <a:latin typeface="Arial Narrow"/>
                <a:cs typeface="Arial Narrow"/>
              </a:rPr>
              <a:t> </a:t>
            </a:r>
            <a:r>
              <a:rPr sz="3750" spc="175" dirty="0">
                <a:solidFill>
                  <a:srgbClr val="121B20"/>
                </a:solidFill>
                <a:latin typeface="Arial Narrow"/>
                <a:cs typeface="Arial Narrow"/>
              </a:rPr>
              <a:t>of</a:t>
            </a:r>
            <a:r>
              <a:rPr sz="3750" spc="200" dirty="0">
                <a:solidFill>
                  <a:srgbClr val="121B20"/>
                </a:solidFill>
                <a:latin typeface="Arial Narrow"/>
                <a:cs typeface="Arial Narrow"/>
              </a:rPr>
              <a:t> </a:t>
            </a:r>
            <a:r>
              <a:rPr sz="3750" spc="145" dirty="0">
                <a:solidFill>
                  <a:srgbClr val="121B20"/>
                </a:solidFill>
                <a:latin typeface="Arial Narrow"/>
                <a:cs typeface="Arial Narrow"/>
              </a:rPr>
              <a:t>Community</a:t>
            </a:r>
            <a:r>
              <a:rPr sz="3750" spc="195" dirty="0">
                <a:solidFill>
                  <a:srgbClr val="121B20"/>
                </a:solidFill>
                <a:latin typeface="Arial Narrow"/>
                <a:cs typeface="Arial Narrow"/>
              </a:rPr>
              <a:t> </a:t>
            </a:r>
            <a:r>
              <a:rPr sz="3750" spc="105" dirty="0">
                <a:solidFill>
                  <a:srgbClr val="121B20"/>
                </a:solidFill>
                <a:latin typeface="Arial Narrow"/>
                <a:cs typeface="Arial Narrow"/>
              </a:rPr>
              <a:t>Transportation</a:t>
            </a:r>
            <a:endParaRPr sz="37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792" y="8115286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792" y="5766489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0317" y="3373245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792" y="2180150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90863" y="1902915"/>
            <a:ext cx="4791074" cy="4791074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361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TDOT</a:t>
            </a:r>
            <a:r>
              <a:rPr sz="6600" spc="120" dirty="0"/>
              <a:t> </a:t>
            </a:r>
            <a:r>
              <a:rPr sz="6600" spc="165" dirty="0"/>
              <a:t>Statewide</a:t>
            </a:r>
            <a:r>
              <a:rPr sz="6600" spc="125" dirty="0"/>
              <a:t> </a:t>
            </a:r>
            <a:r>
              <a:rPr sz="6600" spc="105" dirty="0"/>
              <a:t>Partnership</a:t>
            </a:r>
            <a:r>
              <a:rPr sz="6600" spc="120" dirty="0"/>
              <a:t> </a:t>
            </a:r>
            <a:r>
              <a:rPr sz="6600" spc="85" dirty="0"/>
              <a:t>Program</a:t>
            </a:r>
            <a:endParaRPr sz="6600"/>
          </a:p>
        </p:txBody>
      </p:sp>
      <p:sp>
        <p:nvSpPr>
          <p:cNvPr id="8" name="object 8"/>
          <p:cNvSpPr txBox="1"/>
          <p:nvPr/>
        </p:nvSpPr>
        <p:spPr>
          <a:xfrm>
            <a:off x="1325770" y="1996536"/>
            <a:ext cx="7527290" cy="7097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80" dirty="0">
                <a:latin typeface="Arial Narrow"/>
                <a:cs typeface="Arial Narrow"/>
              </a:rPr>
              <a:t>Part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of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the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10-</a:t>
            </a:r>
            <a:r>
              <a:rPr sz="3050" spc="60" dirty="0">
                <a:latin typeface="Arial Narrow"/>
                <a:cs typeface="Arial Narrow"/>
              </a:rPr>
              <a:t>Year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0" dirty="0">
                <a:latin typeface="Arial Narrow"/>
                <a:cs typeface="Arial Narrow"/>
              </a:rPr>
              <a:t>Project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Planning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Process</a:t>
            </a:r>
            <a:endParaRPr sz="30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050">
              <a:latin typeface="Arial Narrow"/>
              <a:cs typeface="Arial Narrow"/>
            </a:endParaRPr>
          </a:p>
          <a:p>
            <a:pPr marL="12700" marR="170180">
              <a:lnSpc>
                <a:spcPct val="129099"/>
              </a:lnSpc>
            </a:pPr>
            <a:r>
              <a:rPr sz="3050" spc="90" dirty="0">
                <a:latin typeface="Arial Narrow"/>
                <a:cs typeface="Arial Narrow"/>
              </a:rPr>
              <a:t>An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80" dirty="0">
                <a:latin typeface="Arial Narrow"/>
                <a:cs typeface="Arial Narrow"/>
              </a:rPr>
              <a:t>avenue</a:t>
            </a:r>
            <a:r>
              <a:rPr sz="3050" spc="165" dirty="0">
                <a:latin typeface="Arial Narrow"/>
                <a:cs typeface="Arial Narrow"/>
              </a:rPr>
              <a:t> for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stakeholders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45" dirty="0">
                <a:latin typeface="Arial Narrow"/>
                <a:cs typeface="Arial Narrow"/>
              </a:rPr>
              <a:t>to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provide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30" dirty="0">
                <a:latin typeface="Arial Narrow"/>
                <a:cs typeface="Arial Narrow"/>
              </a:rPr>
              <a:t>input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on </a:t>
            </a:r>
            <a:r>
              <a:rPr sz="3050" spc="120" dirty="0">
                <a:latin typeface="Arial Narrow"/>
                <a:cs typeface="Arial Narrow"/>
              </a:rPr>
              <a:t>their</a:t>
            </a:r>
            <a:r>
              <a:rPr sz="3050" spc="155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priorities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45" dirty="0">
                <a:latin typeface="Arial Narrow"/>
                <a:cs typeface="Arial Narrow"/>
              </a:rPr>
              <a:t>to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better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70" dirty="0">
                <a:latin typeface="Arial Narrow"/>
                <a:cs typeface="Arial Narrow"/>
              </a:rPr>
              <a:t>inform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the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70" dirty="0">
                <a:latin typeface="Arial Narrow"/>
                <a:cs typeface="Arial Narrow"/>
              </a:rPr>
              <a:t>annual </a:t>
            </a:r>
            <a:r>
              <a:rPr sz="3050" spc="114" dirty="0">
                <a:latin typeface="Arial Narrow"/>
                <a:cs typeface="Arial Narrow"/>
              </a:rPr>
              <a:t>reassessment</a:t>
            </a:r>
            <a:r>
              <a:rPr sz="3050" spc="21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of</a:t>
            </a:r>
            <a:r>
              <a:rPr sz="3050" spc="220" dirty="0">
                <a:latin typeface="Arial Narrow"/>
                <a:cs typeface="Arial Narrow"/>
              </a:rPr>
              <a:t> </a:t>
            </a:r>
            <a:r>
              <a:rPr sz="3050" dirty="0">
                <a:latin typeface="Arial Narrow"/>
                <a:cs typeface="Arial Narrow"/>
              </a:rPr>
              <a:t>TDOT’s</a:t>
            </a:r>
            <a:r>
              <a:rPr sz="3050" spc="22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10-</a:t>
            </a:r>
            <a:r>
              <a:rPr sz="3050" spc="60" dirty="0">
                <a:latin typeface="Arial Narrow"/>
                <a:cs typeface="Arial Narrow"/>
              </a:rPr>
              <a:t>Year</a:t>
            </a:r>
            <a:r>
              <a:rPr sz="3050" spc="220" dirty="0">
                <a:latin typeface="Arial Narrow"/>
                <a:cs typeface="Arial Narrow"/>
              </a:rPr>
              <a:t> </a:t>
            </a:r>
            <a:r>
              <a:rPr sz="3050" spc="45" dirty="0">
                <a:latin typeface="Arial Narrow"/>
                <a:cs typeface="Arial Narrow"/>
              </a:rPr>
              <a:t>Plan.</a:t>
            </a:r>
            <a:endParaRPr sz="30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050">
              <a:latin typeface="Arial Narrow"/>
              <a:cs typeface="Arial Narrow"/>
            </a:endParaRPr>
          </a:p>
          <a:p>
            <a:pPr marL="12700" marR="5080">
              <a:lnSpc>
                <a:spcPct val="129099"/>
              </a:lnSpc>
            </a:pPr>
            <a:r>
              <a:rPr sz="3050" spc="130" dirty="0">
                <a:latin typeface="Arial Narrow"/>
                <a:cs typeface="Arial Narrow"/>
              </a:rPr>
              <a:t>Supports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85" dirty="0">
                <a:latin typeface="Arial Narrow"/>
                <a:cs typeface="Arial Narrow"/>
              </a:rPr>
              <a:t>local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0" dirty="0">
                <a:latin typeface="Arial Narrow"/>
                <a:cs typeface="Arial Narrow"/>
              </a:rPr>
              <a:t>authorities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in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maximizing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30" dirty="0">
                <a:latin typeface="Arial Narrow"/>
                <a:cs typeface="Arial Narrow"/>
              </a:rPr>
              <a:t>funding </a:t>
            </a:r>
            <a:r>
              <a:rPr sz="3050" spc="105" dirty="0">
                <a:latin typeface="Arial Narrow"/>
                <a:cs typeface="Arial Narrow"/>
              </a:rPr>
              <a:t>dollars</a:t>
            </a:r>
            <a:r>
              <a:rPr sz="3050" spc="165" dirty="0">
                <a:latin typeface="Arial Narrow"/>
                <a:cs typeface="Arial Narrow"/>
              </a:rPr>
              <a:t> for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critical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35" dirty="0">
                <a:latin typeface="Arial Narrow"/>
                <a:cs typeface="Arial Narrow"/>
              </a:rPr>
              <a:t>mobility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and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30" dirty="0">
                <a:latin typeface="Arial Narrow"/>
                <a:cs typeface="Arial Narrow"/>
              </a:rPr>
              <a:t>economic </a:t>
            </a:r>
            <a:r>
              <a:rPr sz="3050" spc="120" dirty="0">
                <a:latin typeface="Arial Narrow"/>
                <a:cs typeface="Arial Narrow"/>
              </a:rPr>
              <a:t>development</a:t>
            </a:r>
            <a:r>
              <a:rPr sz="3050" spc="200" dirty="0">
                <a:latin typeface="Arial Narrow"/>
                <a:cs typeface="Arial Narrow"/>
              </a:rPr>
              <a:t> </a:t>
            </a:r>
            <a:r>
              <a:rPr sz="3050" spc="80" dirty="0">
                <a:latin typeface="Arial Narrow"/>
                <a:cs typeface="Arial Narrow"/>
              </a:rPr>
              <a:t>needs</a:t>
            </a:r>
            <a:endParaRPr sz="30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050">
              <a:latin typeface="Arial Narrow"/>
              <a:cs typeface="Arial Narrow"/>
            </a:endParaRPr>
          </a:p>
          <a:p>
            <a:pPr marL="12700" marR="795020">
              <a:lnSpc>
                <a:spcPct val="129099"/>
              </a:lnSpc>
              <a:spcBef>
                <a:spcPts val="5"/>
              </a:spcBef>
            </a:pPr>
            <a:r>
              <a:rPr sz="3050" spc="130" dirty="0">
                <a:latin typeface="Arial Narrow"/>
                <a:cs typeface="Arial Narrow"/>
              </a:rPr>
              <a:t>Submissions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gathered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will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be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75" dirty="0">
                <a:latin typeface="Arial Narrow"/>
                <a:cs typeface="Arial Narrow"/>
              </a:rPr>
              <a:t>evaluated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40" dirty="0">
                <a:latin typeface="Arial Narrow"/>
                <a:cs typeface="Arial Narrow"/>
              </a:rPr>
              <a:t>for </a:t>
            </a:r>
            <a:r>
              <a:rPr sz="3050" spc="120" dirty="0">
                <a:latin typeface="Arial Narrow"/>
                <a:cs typeface="Arial Narrow"/>
              </a:rPr>
              <a:t>inclusion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in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the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updated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10-</a:t>
            </a:r>
            <a:r>
              <a:rPr sz="3050" spc="60" dirty="0">
                <a:latin typeface="Arial Narrow"/>
                <a:cs typeface="Arial Narrow"/>
              </a:rPr>
              <a:t>Year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35" dirty="0">
                <a:latin typeface="Arial Narrow"/>
                <a:cs typeface="Arial Narrow"/>
              </a:rPr>
              <a:t>Plan</a:t>
            </a:r>
            <a:endParaRPr sz="30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062" y="2118659"/>
            <a:ext cx="17865431" cy="725804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9136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TDOT</a:t>
            </a:r>
            <a:r>
              <a:rPr sz="6600" spc="114" dirty="0"/>
              <a:t> </a:t>
            </a:r>
            <a:r>
              <a:rPr sz="6600" spc="80" dirty="0"/>
              <a:t>Transportation</a:t>
            </a:r>
            <a:r>
              <a:rPr sz="6600" spc="114" dirty="0"/>
              <a:t> </a:t>
            </a:r>
            <a:r>
              <a:rPr sz="6600" spc="110" dirty="0"/>
              <a:t>Planning</a:t>
            </a:r>
            <a:r>
              <a:rPr sz="6600" spc="114" dirty="0"/>
              <a:t> </a:t>
            </a:r>
            <a:r>
              <a:rPr sz="6600" spc="-10" dirty="0"/>
              <a:t>Process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 rot="16080000">
            <a:off x="6279803" y="5462524"/>
            <a:ext cx="714262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 rot="16560000">
            <a:off x="6273258" y="5112178"/>
            <a:ext cx="745476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3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 rot="17160000">
            <a:off x="6344671" y="4733219"/>
            <a:ext cx="74848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12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 rot="17700000">
            <a:off x="6481406" y="4404330"/>
            <a:ext cx="714262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 rot="18420000">
            <a:off x="6717221" y="3997317"/>
            <a:ext cx="716308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 rot="18900000">
            <a:off x="6926694" y="3734916"/>
            <a:ext cx="740857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 rot="19440000">
            <a:off x="7197347" y="3509881"/>
            <a:ext cx="71572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 rot="19920000">
            <a:off x="7469017" y="3329073"/>
            <a:ext cx="732489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 rot="2160000">
            <a:off x="10302070" y="3238321"/>
            <a:ext cx="71368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 rot="2700000">
            <a:off x="10549311" y="3467705"/>
            <a:ext cx="74781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3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 rot="3240000">
            <a:off x="10794154" y="3764829"/>
            <a:ext cx="752207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70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 rot="3780000">
            <a:off x="10992792" y="4065080"/>
            <a:ext cx="71368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 rot="4500000">
            <a:off x="11153290" y="4521949"/>
            <a:ext cx="73028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 rot="4980000">
            <a:off x="11218432" y="4847549"/>
            <a:ext cx="71601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26943" y="5306830"/>
            <a:ext cx="793750" cy="20574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5000" b="1" spc="220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 rot="5760000">
            <a:off x="11207540" y="5357224"/>
            <a:ext cx="732806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 rot="3360000">
            <a:off x="6826152" y="7258216"/>
            <a:ext cx="71368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 rot="2820000">
            <a:off x="7025360" y="7541078"/>
            <a:ext cx="751866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35" dirty="0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 rot="2280000">
            <a:off x="7315691" y="7809022"/>
            <a:ext cx="74781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135" dirty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 rot="1740000">
            <a:off x="7629127" y="8008746"/>
            <a:ext cx="71368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 rot="1020000">
            <a:off x="8067828" y="8202241"/>
            <a:ext cx="715428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15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 rot="600000">
            <a:off x="8380964" y="8278324"/>
            <a:ext cx="71052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150" dirty="0">
                <a:solidFill>
                  <a:srgbClr val="FFFFFF"/>
                </a:solidFill>
                <a:latin typeface="Arial Narrow"/>
                <a:cs typeface="Arial Narrow"/>
              </a:rPr>
              <a:t>0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 rot="180000">
            <a:off x="8665427" y="8310376"/>
            <a:ext cx="671728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245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 rot="21420000">
            <a:off x="8920441" y="8310895"/>
            <a:ext cx="727788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-50" dirty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8" name="object 28"/>
          <p:cNvSpPr txBox="1"/>
          <p:nvPr/>
        </p:nvSpPr>
        <p:spPr>
          <a:xfrm rot="20940000">
            <a:off x="9261929" y="8267348"/>
            <a:ext cx="71397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175" dirty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 rot="20460000">
            <a:off x="9569519" y="8182890"/>
            <a:ext cx="707414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8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30" name="object 30"/>
          <p:cNvSpPr txBox="1"/>
          <p:nvPr/>
        </p:nvSpPr>
        <p:spPr>
          <a:xfrm rot="20100000">
            <a:off x="9829257" y="8082971"/>
            <a:ext cx="672351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10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31" name="object 31"/>
          <p:cNvSpPr txBox="1"/>
          <p:nvPr/>
        </p:nvSpPr>
        <p:spPr>
          <a:xfrm rot="19440000">
            <a:off x="10181962" y="7852445"/>
            <a:ext cx="732173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dirty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 rot="19080000">
            <a:off x="10419676" y="7685058"/>
            <a:ext cx="658742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85" dirty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33" name="object 33"/>
          <p:cNvSpPr txBox="1"/>
          <p:nvPr/>
        </p:nvSpPr>
        <p:spPr>
          <a:xfrm rot="18720000">
            <a:off x="10559356" y="7515327"/>
            <a:ext cx="710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spc="85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 rot="18240000">
            <a:off x="10749931" y="7261301"/>
            <a:ext cx="716602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sz="5000" b="1" dirty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50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01852" y="2261657"/>
            <a:ext cx="3211830" cy="247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algn="ctr">
              <a:lnSpc>
                <a:spcPct val="100000"/>
              </a:lnSpc>
              <a:spcBef>
                <a:spcPts val="100"/>
              </a:spcBef>
            </a:pPr>
            <a:r>
              <a:rPr sz="3000" spc="-60" dirty="0">
                <a:solidFill>
                  <a:srgbClr val="FFFFFF"/>
                </a:solidFill>
                <a:latin typeface="Arial Black"/>
                <a:cs typeface="Arial Black"/>
              </a:rPr>
              <a:t>Planning</a:t>
            </a:r>
            <a:endParaRPr sz="3000">
              <a:latin typeface="Arial Black"/>
              <a:cs typeface="Arial Black"/>
            </a:endParaRPr>
          </a:p>
          <a:p>
            <a:pPr marL="12700" marR="5080" indent="-41275" algn="ctr">
              <a:lnSpc>
                <a:spcPct val="114100"/>
              </a:lnSpc>
              <a:spcBef>
                <a:spcPts val="3120"/>
              </a:spcBef>
            </a:pPr>
            <a:r>
              <a:rPr sz="2300" spc="-190" dirty="0">
                <a:solidFill>
                  <a:srgbClr val="2D8BB9"/>
                </a:solidFill>
                <a:latin typeface="Arial Black"/>
                <a:cs typeface="Arial Black"/>
              </a:rPr>
              <a:t>Statewide</a:t>
            </a:r>
            <a:r>
              <a:rPr sz="2300" spc="-180" dirty="0">
                <a:solidFill>
                  <a:srgbClr val="2D8BB9"/>
                </a:solidFill>
                <a:latin typeface="Arial Black"/>
                <a:cs typeface="Arial Black"/>
              </a:rPr>
              <a:t> Long </a:t>
            </a:r>
            <a:r>
              <a:rPr sz="2300" spc="-60" dirty="0">
                <a:solidFill>
                  <a:srgbClr val="2D8BB9"/>
                </a:solidFill>
                <a:latin typeface="Arial Black"/>
                <a:cs typeface="Arial Black"/>
              </a:rPr>
              <a:t>Range </a:t>
            </a:r>
            <a:r>
              <a:rPr sz="2300" spc="-155" dirty="0">
                <a:solidFill>
                  <a:srgbClr val="2D8BB9"/>
                </a:solidFill>
                <a:latin typeface="Arial Black"/>
                <a:cs typeface="Arial Black"/>
              </a:rPr>
              <a:t>Transportation</a:t>
            </a:r>
            <a:r>
              <a:rPr sz="2300" spc="-145" dirty="0">
                <a:solidFill>
                  <a:srgbClr val="2D8BB9"/>
                </a:solidFill>
                <a:latin typeface="Arial Black"/>
                <a:cs typeface="Arial Black"/>
              </a:rPr>
              <a:t> </a:t>
            </a:r>
            <a:r>
              <a:rPr sz="2300" spc="-20" dirty="0">
                <a:solidFill>
                  <a:srgbClr val="2D8BB9"/>
                </a:solidFill>
                <a:latin typeface="Arial Black"/>
                <a:cs typeface="Arial Black"/>
              </a:rPr>
              <a:t>Plan </a:t>
            </a:r>
            <a:r>
              <a:rPr sz="2300" dirty="0">
                <a:latin typeface="Lucida Sans"/>
                <a:cs typeface="Lucida Sans"/>
              </a:rPr>
              <a:t>Updated</a:t>
            </a:r>
            <a:r>
              <a:rPr sz="2300" spc="-10" dirty="0">
                <a:latin typeface="Lucida Sans"/>
                <a:cs typeface="Lucida Sans"/>
              </a:rPr>
              <a:t> </a:t>
            </a:r>
            <a:r>
              <a:rPr sz="2300" dirty="0">
                <a:latin typeface="Lucida Sans"/>
                <a:cs typeface="Lucida Sans"/>
              </a:rPr>
              <a:t>every</a:t>
            </a:r>
            <a:r>
              <a:rPr sz="2300" spc="-5" dirty="0">
                <a:latin typeface="Lucida Sans"/>
                <a:cs typeface="Lucida Sans"/>
              </a:rPr>
              <a:t> </a:t>
            </a:r>
            <a:r>
              <a:rPr sz="2300" spc="-110" dirty="0">
                <a:latin typeface="Lucida Sans"/>
                <a:cs typeface="Lucida Sans"/>
              </a:rPr>
              <a:t>5</a:t>
            </a:r>
            <a:r>
              <a:rPr sz="2300" spc="-10" dirty="0">
                <a:latin typeface="Lucida Sans"/>
                <a:cs typeface="Lucida Sans"/>
              </a:rPr>
              <a:t> </a:t>
            </a:r>
            <a:r>
              <a:rPr sz="2300" spc="-20" dirty="0">
                <a:latin typeface="Lucida Sans"/>
                <a:cs typeface="Lucida Sans"/>
              </a:rPr>
              <a:t>years </a:t>
            </a:r>
            <a:r>
              <a:rPr sz="2300" dirty="0">
                <a:latin typeface="Lucida Sans"/>
                <a:cs typeface="Lucida Sans"/>
              </a:rPr>
              <a:t>Strategic</a:t>
            </a:r>
            <a:r>
              <a:rPr sz="2300" spc="-3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Framework</a:t>
            </a:r>
            <a:endParaRPr sz="2300">
              <a:latin typeface="Lucida Sans"/>
              <a:cs typeface="Lucida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61023" y="5115593"/>
            <a:ext cx="4121150" cy="825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2300" spc="-160" dirty="0">
                <a:latin typeface="Arial Black"/>
                <a:cs typeface="Arial Black"/>
              </a:rPr>
              <a:t>Where</a:t>
            </a:r>
            <a:r>
              <a:rPr sz="2300" spc="-210" dirty="0">
                <a:latin typeface="Arial Black"/>
                <a:cs typeface="Arial Black"/>
              </a:rPr>
              <a:t> </a:t>
            </a:r>
            <a:r>
              <a:rPr sz="2300" spc="-95" dirty="0">
                <a:latin typeface="Arial Black"/>
                <a:cs typeface="Arial Black"/>
              </a:rPr>
              <a:t>do</a:t>
            </a:r>
            <a:r>
              <a:rPr sz="2300" spc="-204" dirty="0">
                <a:latin typeface="Arial Black"/>
                <a:cs typeface="Arial Black"/>
              </a:rPr>
              <a:t> </a:t>
            </a:r>
            <a:r>
              <a:rPr sz="2300" spc="-290" dirty="0">
                <a:latin typeface="Arial Black"/>
                <a:cs typeface="Arial Black"/>
              </a:rPr>
              <a:t>we</a:t>
            </a:r>
            <a:r>
              <a:rPr sz="2300" spc="-204" dirty="0">
                <a:latin typeface="Arial Black"/>
                <a:cs typeface="Arial Black"/>
              </a:rPr>
              <a:t> </a:t>
            </a:r>
            <a:r>
              <a:rPr sz="2300" spc="-210" dirty="0">
                <a:latin typeface="Arial Black"/>
                <a:cs typeface="Arial Black"/>
              </a:rPr>
              <a:t>want </a:t>
            </a:r>
            <a:r>
              <a:rPr sz="2300" spc="-105" dirty="0">
                <a:latin typeface="Arial Black"/>
                <a:cs typeface="Arial Black"/>
              </a:rPr>
              <a:t>to</a:t>
            </a:r>
            <a:r>
              <a:rPr sz="2300" spc="-204" dirty="0">
                <a:latin typeface="Arial Black"/>
                <a:cs typeface="Arial Black"/>
              </a:rPr>
              <a:t> </a:t>
            </a:r>
            <a:r>
              <a:rPr sz="2300" spc="-25" dirty="0">
                <a:latin typeface="Arial Black"/>
                <a:cs typeface="Arial Black"/>
              </a:rPr>
              <a:t>go?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300" dirty="0">
                <a:latin typeface="Lucida Sans"/>
                <a:cs typeface="Lucida Sans"/>
              </a:rPr>
              <a:t>Goals</a:t>
            </a:r>
            <a:r>
              <a:rPr sz="2300" spc="-145" dirty="0">
                <a:latin typeface="Lucida Sans"/>
                <a:cs typeface="Lucida Sans"/>
              </a:rPr>
              <a:t> </a:t>
            </a:r>
            <a:r>
              <a:rPr sz="2300" spc="55" dirty="0">
                <a:latin typeface="Lucida Sans"/>
                <a:cs typeface="Lucida Sans"/>
              </a:rPr>
              <a:t>|</a:t>
            </a:r>
            <a:r>
              <a:rPr sz="2300" spc="-140" dirty="0">
                <a:latin typeface="Lucida Sans"/>
                <a:cs typeface="Lucida Sans"/>
              </a:rPr>
              <a:t> </a:t>
            </a:r>
            <a:r>
              <a:rPr sz="2300" dirty="0">
                <a:latin typeface="Lucida Sans"/>
                <a:cs typeface="Lucida Sans"/>
              </a:rPr>
              <a:t>Objectives</a:t>
            </a:r>
            <a:r>
              <a:rPr sz="2300" spc="-140" dirty="0">
                <a:latin typeface="Lucida Sans"/>
                <a:cs typeface="Lucida Sans"/>
              </a:rPr>
              <a:t> </a:t>
            </a:r>
            <a:r>
              <a:rPr sz="2300" spc="55" dirty="0">
                <a:latin typeface="Lucida Sans"/>
                <a:cs typeface="Lucida Sans"/>
              </a:rPr>
              <a:t>|</a:t>
            </a:r>
            <a:r>
              <a:rPr sz="2300" spc="-14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Measures</a:t>
            </a:r>
            <a:endParaRPr sz="2300">
              <a:latin typeface="Lucida Sans"/>
              <a:cs typeface="Lucida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32286" y="6315743"/>
            <a:ext cx="4378325" cy="20256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2300" spc="-210" dirty="0">
                <a:latin typeface="Arial Black"/>
                <a:cs typeface="Arial Black"/>
              </a:rPr>
              <a:t>How</a:t>
            </a:r>
            <a:r>
              <a:rPr sz="2300" spc="-204" dirty="0">
                <a:latin typeface="Arial Black"/>
                <a:cs typeface="Arial Black"/>
              </a:rPr>
              <a:t> </a:t>
            </a:r>
            <a:r>
              <a:rPr sz="2300" spc="-190" dirty="0">
                <a:latin typeface="Arial Black"/>
                <a:cs typeface="Arial Black"/>
              </a:rPr>
              <a:t>are</a:t>
            </a:r>
            <a:r>
              <a:rPr sz="2300" spc="-204" dirty="0">
                <a:latin typeface="Arial Black"/>
                <a:cs typeface="Arial Black"/>
              </a:rPr>
              <a:t> </a:t>
            </a:r>
            <a:r>
              <a:rPr sz="2300" spc="-290" dirty="0">
                <a:latin typeface="Arial Black"/>
                <a:cs typeface="Arial Black"/>
              </a:rPr>
              <a:t>we</a:t>
            </a:r>
            <a:r>
              <a:rPr sz="2300" spc="-200" dirty="0">
                <a:latin typeface="Arial Black"/>
                <a:cs typeface="Arial Black"/>
              </a:rPr>
              <a:t> </a:t>
            </a:r>
            <a:r>
              <a:rPr sz="2300" spc="-180" dirty="0">
                <a:latin typeface="Arial Black"/>
                <a:cs typeface="Arial Black"/>
              </a:rPr>
              <a:t>going</a:t>
            </a:r>
            <a:r>
              <a:rPr sz="2300" spc="-204" dirty="0">
                <a:latin typeface="Arial Black"/>
                <a:cs typeface="Arial Black"/>
              </a:rPr>
              <a:t> </a:t>
            </a:r>
            <a:r>
              <a:rPr sz="2300" spc="-105" dirty="0">
                <a:latin typeface="Arial Black"/>
                <a:cs typeface="Arial Black"/>
              </a:rPr>
              <a:t>to</a:t>
            </a:r>
            <a:r>
              <a:rPr sz="2300" spc="-204" dirty="0">
                <a:latin typeface="Arial Black"/>
                <a:cs typeface="Arial Black"/>
              </a:rPr>
              <a:t> </a:t>
            </a:r>
            <a:r>
              <a:rPr sz="2300" spc="-195" dirty="0">
                <a:latin typeface="Arial Black"/>
                <a:cs typeface="Arial Black"/>
              </a:rPr>
              <a:t>get</a:t>
            </a:r>
            <a:r>
              <a:rPr sz="2300" spc="-200" dirty="0">
                <a:latin typeface="Arial Black"/>
                <a:cs typeface="Arial Black"/>
              </a:rPr>
              <a:t> </a:t>
            </a:r>
            <a:r>
              <a:rPr sz="2300" spc="-95" dirty="0">
                <a:latin typeface="Arial Black"/>
                <a:cs typeface="Arial Black"/>
              </a:rPr>
              <a:t>there?</a:t>
            </a:r>
            <a:endParaRPr sz="2300">
              <a:latin typeface="Arial Black"/>
              <a:cs typeface="Arial Black"/>
            </a:endParaRPr>
          </a:p>
          <a:p>
            <a:pPr marL="320040" marR="312420" algn="ctr">
              <a:lnSpc>
                <a:spcPct val="114100"/>
              </a:lnSpc>
            </a:pPr>
            <a:r>
              <a:rPr sz="2300" dirty="0">
                <a:latin typeface="Lucida Sans"/>
                <a:cs typeface="Lucida Sans"/>
              </a:rPr>
              <a:t>Implementation</a:t>
            </a:r>
            <a:r>
              <a:rPr sz="2300" spc="-13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Strategies </a:t>
            </a:r>
            <a:r>
              <a:rPr sz="2300" dirty="0">
                <a:latin typeface="Lucida Sans"/>
                <a:cs typeface="Lucida Sans"/>
              </a:rPr>
              <a:t>Policies</a:t>
            </a:r>
            <a:r>
              <a:rPr sz="2300" spc="-114" dirty="0">
                <a:latin typeface="Lucida Sans"/>
                <a:cs typeface="Lucida Sans"/>
              </a:rPr>
              <a:t> </a:t>
            </a:r>
            <a:r>
              <a:rPr sz="2300" spc="55" dirty="0">
                <a:latin typeface="Lucida Sans"/>
                <a:cs typeface="Lucida Sans"/>
              </a:rPr>
              <a:t>|</a:t>
            </a:r>
            <a:r>
              <a:rPr sz="2300" spc="-114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Priorities </a:t>
            </a:r>
            <a:r>
              <a:rPr sz="2300" dirty="0">
                <a:latin typeface="Lucida Sans"/>
                <a:cs typeface="Lucida Sans"/>
              </a:rPr>
              <a:t>Functional</a:t>
            </a:r>
            <a:r>
              <a:rPr sz="2300" spc="-75" dirty="0">
                <a:latin typeface="Lucida Sans"/>
                <a:cs typeface="Lucida Sans"/>
              </a:rPr>
              <a:t> </a:t>
            </a:r>
            <a:r>
              <a:rPr sz="2300" spc="-20" dirty="0">
                <a:latin typeface="Lucida Sans"/>
                <a:cs typeface="Lucida Sans"/>
              </a:rPr>
              <a:t>Plans</a:t>
            </a:r>
            <a:endParaRPr sz="23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300" spc="100" dirty="0">
                <a:latin typeface="Lucida Sans"/>
                <a:cs typeface="Lucida Sans"/>
              </a:rPr>
              <a:t>MPO</a:t>
            </a:r>
            <a:r>
              <a:rPr sz="2300" spc="-160" dirty="0">
                <a:latin typeface="Lucida Sans"/>
                <a:cs typeface="Lucida Sans"/>
              </a:rPr>
              <a:t> </a:t>
            </a:r>
            <a:r>
              <a:rPr sz="2300" spc="-20" dirty="0">
                <a:latin typeface="Lucida Sans"/>
                <a:cs typeface="Lucida Sans"/>
              </a:rPr>
              <a:t>LRTPs</a:t>
            </a:r>
            <a:endParaRPr sz="2300">
              <a:latin typeface="Lucida Sans"/>
              <a:cs typeface="Lucida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3015348" y="2252036"/>
            <a:ext cx="4742180" cy="234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120" dirty="0">
                <a:solidFill>
                  <a:srgbClr val="FFFFFF"/>
                </a:solidFill>
                <a:latin typeface="Arial Black"/>
                <a:cs typeface="Arial Black"/>
              </a:rPr>
              <a:t>Programming</a:t>
            </a:r>
            <a:endParaRPr sz="3000">
              <a:latin typeface="Arial Black"/>
              <a:cs typeface="Arial Black"/>
            </a:endParaRPr>
          </a:p>
          <a:p>
            <a:pPr marL="869950" marR="862965" algn="ctr">
              <a:lnSpc>
                <a:spcPct val="114100"/>
              </a:lnSpc>
              <a:spcBef>
                <a:spcPts val="2070"/>
              </a:spcBef>
            </a:pPr>
            <a:r>
              <a:rPr sz="2300" spc="-210" dirty="0">
                <a:solidFill>
                  <a:srgbClr val="1A3157"/>
                </a:solidFill>
                <a:latin typeface="Arial Black"/>
                <a:cs typeface="Arial Black"/>
              </a:rPr>
              <a:t>TDOT</a:t>
            </a:r>
            <a:r>
              <a:rPr sz="2300" spc="-185" dirty="0">
                <a:solidFill>
                  <a:srgbClr val="1A3157"/>
                </a:solidFill>
                <a:latin typeface="Arial Black"/>
                <a:cs typeface="Arial Black"/>
              </a:rPr>
              <a:t> </a:t>
            </a:r>
            <a:r>
              <a:rPr sz="2300" spc="-65" dirty="0">
                <a:solidFill>
                  <a:srgbClr val="1A3157"/>
                </a:solidFill>
                <a:latin typeface="Arial Black"/>
                <a:cs typeface="Arial Black"/>
              </a:rPr>
              <a:t>10-</a:t>
            </a:r>
            <a:r>
              <a:rPr sz="2300" spc="-220" dirty="0">
                <a:solidFill>
                  <a:srgbClr val="1A3157"/>
                </a:solidFill>
                <a:latin typeface="Arial Black"/>
                <a:cs typeface="Arial Black"/>
              </a:rPr>
              <a:t>Year</a:t>
            </a:r>
            <a:r>
              <a:rPr sz="2300" spc="-185" dirty="0">
                <a:solidFill>
                  <a:srgbClr val="1A3157"/>
                </a:solidFill>
                <a:latin typeface="Arial Black"/>
                <a:cs typeface="Arial Black"/>
              </a:rPr>
              <a:t> </a:t>
            </a:r>
            <a:r>
              <a:rPr sz="2300" spc="-20" dirty="0">
                <a:solidFill>
                  <a:srgbClr val="1A3157"/>
                </a:solidFill>
                <a:latin typeface="Arial Black"/>
                <a:cs typeface="Arial Black"/>
              </a:rPr>
              <a:t>Plan </a:t>
            </a:r>
            <a:r>
              <a:rPr sz="2300" dirty="0">
                <a:latin typeface="Lucida Sans"/>
                <a:cs typeface="Lucida Sans"/>
              </a:rPr>
              <a:t>Updated</a:t>
            </a:r>
            <a:r>
              <a:rPr sz="2300" spc="75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annually </a:t>
            </a:r>
            <a:r>
              <a:rPr sz="2300" dirty="0">
                <a:latin typeface="Lucida Sans"/>
                <a:cs typeface="Lucida Sans"/>
              </a:rPr>
              <a:t>Statewide</a:t>
            </a:r>
            <a:r>
              <a:rPr sz="2300" spc="50" dirty="0">
                <a:latin typeface="Lucida Sans"/>
                <a:cs typeface="Lucida Sans"/>
              </a:rPr>
              <a:t> </a:t>
            </a:r>
            <a:r>
              <a:rPr sz="2300" dirty="0">
                <a:latin typeface="Lucida Sans"/>
                <a:cs typeface="Lucida Sans"/>
              </a:rPr>
              <a:t>project</a:t>
            </a:r>
            <a:r>
              <a:rPr sz="2300" spc="50" dirty="0">
                <a:latin typeface="Lucida Sans"/>
                <a:cs typeface="Lucida Sans"/>
              </a:rPr>
              <a:t> </a:t>
            </a:r>
            <a:r>
              <a:rPr sz="2300" spc="-20" dirty="0">
                <a:latin typeface="Lucida Sans"/>
                <a:cs typeface="Lucida Sans"/>
              </a:rPr>
              <a:t>list</a:t>
            </a:r>
            <a:endParaRPr sz="23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300" dirty="0">
                <a:latin typeface="Lucida Sans"/>
                <a:cs typeface="Lucida Sans"/>
              </a:rPr>
              <a:t>Reflects</a:t>
            </a:r>
            <a:r>
              <a:rPr sz="2300" spc="-80" dirty="0">
                <a:latin typeface="Lucida Sans"/>
                <a:cs typeface="Lucida Sans"/>
              </a:rPr>
              <a:t> </a:t>
            </a:r>
            <a:r>
              <a:rPr sz="2300" spc="-60" dirty="0">
                <a:latin typeface="Lucida Sans"/>
                <a:cs typeface="Lucida Sans"/>
              </a:rPr>
              <a:t>TDOT</a:t>
            </a:r>
            <a:r>
              <a:rPr sz="2300" spc="-75" dirty="0">
                <a:latin typeface="Lucida Sans"/>
                <a:cs typeface="Lucida Sans"/>
              </a:rPr>
              <a:t> </a:t>
            </a:r>
            <a:r>
              <a:rPr sz="2300" dirty="0">
                <a:latin typeface="Lucida Sans"/>
                <a:cs typeface="Lucida Sans"/>
              </a:rPr>
              <a:t>and</a:t>
            </a:r>
            <a:r>
              <a:rPr sz="2300" spc="-75" dirty="0">
                <a:latin typeface="Lucida Sans"/>
                <a:cs typeface="Lucida Sans"/>
              </a:rPr>
              <a:t> </a:t>
            </a:r>
            <a:r>
              <a:rPr sz="2300" dirty="0">
                <a:latin typeface="Lucida Sans"/>
                <a:cs typeface="Lucida Sans"/>
              </a:rPr>
              <a:t>local</a:t>
            </a:r>
            <a:r>
              <a:rPr sz="2300" spc="-75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priorities</a:t>
            </a:r>
            <a:endParaRPr sz="2300">
              <a:latin typeface="Lucida Sans"/>
              <a:cs typeface="Lucida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258086" y="4972276"/>
            <a:ext cx="425640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100"/>
              </a:lnSpc>
              <a:spcBef>
                <a:spcPts val="100"/>
              </a:spcBef>
            </a:pPr>
            <a:r>
              <a:rPr sz="2300" spc="-190" dirty="0">
                <a:solidFill>
                  <a:srgbClr val="98A3C4"/>
                </a:solidFill>
                <a:latin typeface="Arial Black"/>
                <a:cs typeface="Arial Black"/>
              </a:rPr>
              <a:t>Statewide</a:t>
            </a:r>
            <a:r>
              <a:rPr sz="2300" spc="-145" dirty="0">
                <a:solidFill>
                  <a:srgbClr val="98A3C4"/>
                </a:solidFill>
                <a:latin typeface="Arial Black"/>
                <a:cs typeface="Arial Black"/>
              </a:rPr>
              <a:t> </a:t>
            </a:r>
            <a:r>
              <a:rPr sz="2300" spc="-65" dirty="0">
                <a:solidFill>
                  <a:srgbClr val="98A3C4"/>
                </a:solidFill>
                <a:latin typeface="Arial Black"/>
                <a:cs typeface="Arial Black"/>
              </a:rPr>
              <a:t>Transportation </a:t>
            </a:r>
            <a:r>
              <a:rPr sz="2300" spc="-135" dirty="0">
                <a:solidFill>
                  <a:srgbClr val="98A3C4"/>
                </a:solidFill>
                <a:latin typeface="Arial Black"/>
                <a:cs typeface="Arial Black"/>
              </a:rPr>
              <a:t>Improvement</a:t>
            </a:r>
            <a:r>
              <a:rPr sz="2300" spc="-130" dirty="0">
                <a:solidFill>
                  <a:srgbClr val="98A3C4"/>
                </a:solidFill>
                <a:latin typeface="Arial Black"/>
                <a:cs typeface="Arial Black"/>
              </a:rPr>
              <a:t> </a:t>
            </a:r>
            <a:r>
              <a:rPr sz="2300" spc="-10" dirty="0">
                <a:solidFill>
                  <a:srgbClr val="98A3C4"/>
                </a:solidFill>
                <a:latin typeface="Arial Black"/>
                <a:cs typeface="Arial Black"/>
              </a:rPr>
              <a:t>Program </a:t>
            </a:r>
            <a:r>
              <a:rPr sz="2300" dirty="0">
                <a:latin typeface="Lucida Sans"/>
                <a:cs typeface="Lucida Sans"/>
              </a:rPr>
              <a:t>Updated</a:t>
            </a:r>
            <a:r>
              <a:rPr sz="2300" spc="-80" dirty="0">
                <a:latin typeface="Lucida Sans"/>
                <a:cs typeface="Lucida Sans"/>
              </a:rPr>
              <a:t> </a:t>
            </a:r>
            <a:r>
              <a:rPr sz="2300" spc="50" dirty="0">
                <a:latin typeface="Lucida Sans"/>
                <a:cs typeface="Lucida Sans"/>
              </a:rPr>
              <a:t>every</a:t>
            </a:r>
            <a:r>
              <a:rPr sz="2300" spc="-75" dirty="0">
                <a:latin typeface="Lucida Sans"/>
                <a:cs typeface="Lucida Sans"/>
              </a:rPr>
              <a:t> </a:t>
            </a:r>
            <a:r>
              <a:rPr sz="2300" spc="-125" dirty="0">
                <a:latin typeface="Lucida Sans"/>
                <a:cs typeface="Lucida Sans"/>
              </a:rPr>
              <a:t>3</a:t>
            </a:r>
            <a:r>
              <a:rPr sz="2300" spc="-75" dirty="0">
                <a:latin typeface="Lucida Sans"/>
                <a:cs typeface="Lucida Sans"/>
              </a:rPr>
              <a:t> </a:t>
            </a:r>
            <a:r>
              <a:rPr sz="2300" spc="-20" dirty="0">
                <a:latin typeface="Lucida Sans"/>
                <a:cs typeface="Lucida Sans"/>
              </a:rPr>
              <a:t>years </a:t>
            </a:r>
            <a:r>
              <a:rPr sz="2300" dirty="0">
                <a:latin typeface="Lucida Sans"/>
                <a:cs typeface="Lucida Sans"/>
              </a:rPr>
              <a:t>Federally</a:t>
            </a:r>
            <a:r>
              <a:rPr sz="2300" spc="-65" dirty="0">
                <a:latin typeface="Lucida Sans"/>
                <a:cs typeface="Lucida Sans"/>
              </a:rPr>
              <a:t> </a:t>
            </a:r>
            <a:r>
              <a:rPr sz="2300" dirty="0">
                <a:latin typeface="Lucida Sans"/>
                <a:cs typeface="Lucida Sans"/>
              </a:rPr>
              <a:t>funded</a:t>
            </a:r>
            <a:r>
              <a:rPr sz="2300" spc="-70" dirty="0">
                <a:latin typeface="Lucida Sans"/>
                <a:cs typeface="Lucida Sans"/>
              </a:rPr>
              <a:t> </a:t>
            </a:r>
            <a:r>
              <a:rPr sz="2300" dirty="0">
                <a:latin typeface="Lucida Sans"/>
                <a:cs typeface="Lucida Sans"/>
              </a:rPr>
              <a:t>or</a:t>
            </a:r>
            <a:r>
              <a:rPr sz="2300" spc="-65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regionally </a:t>
            </a:r>
            <a:r>
              <a:rPr sz="2300" spc="-25" dirty="0">
                <a:latin typeface="Lucida Sans"/>
                <a:cs typeface="Lucida Sans"/>
              </a:rPr>
              <a:t>significant</a:t>
            </a:r>
            <a:r>
              <a:rPr sz="2300" spc="-110" dirty="0">
                <a:latin typeface="Lucida Sans"/>
                <a:cs typeface="Lucida Sans"/>
              </a:rPr>
              <a:t> </a:t>
            </a:r>
            <a:r>
              <a:rPr sz="2300" spc="-10" dirty="0">
                <a:latin typeface="Lucida Sans"/>
                <a:cs typeface="Lucida Sans"/>
              </a:rPr>
              <a:t>projects</a:t>
            </a:r>
            <a:endParaRPr sz="2300">
              <a:latin typeface="Lucida Sans"/>
              <a:cs typeface="Lucida Sans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2300" dirty="0">
                <a:latin typeface="Lucida Sans"/>
                <a:cs typeface="Lucida Sans"/>
              </a:rPr>
              <a:t>Includes</a:t>
            </a:r>
            <a:r>
              <a:rPr sz="2300" spc="-125" dirty="0">
                <a:latin typeface="Lucida Sans"/>
                <a:cs typeface="Lucida Sans"/>
              </a:rPr>
              <a:t> </a:t>
            </a:r>
            <a:r>
              <a:rPr sz="2300" spc="100" dirty="0">
                <a:latin typeface="Lucida Sans"/>
                <a:cs typeface="Lucida Sans"/>
              </a:rPr>
              <a:t>MPO</a:t>
            </a:r>
            <a:r>
              <a:rPr sz="2300" spc="-120" dirty="0">
                <a:latin typeface="Lucida Sans"/>
                <a:cs typeface="Lucida Sans"/>
              </a:rPr>
              <a:t> </a:t>
            </a:r>
            <a:r>
              <a:rPr sz="2300" spc="-20" dirty="0">
                <a:latin typeface="Lucida Sans"/>
                <a:cs typeface="Lucida Sans"/>
              </a:rPr>
              <a:t>TIPs</a:t>
            </a:r>
            <a:endParaRPr sz="23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5825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TDOT</a:t>
            </a:r>
            <a:r>
              <a:rPr sz="6600" spc="75" dirty="0"/>
              <a:t> </a:t>
            </a:r>
            <a:r>
              <a:rPr sz="6600" spc="165" dirty="0"/>
              <a:t>3-</a:t>
            </a:r>
            <a:r>
              <a:rPr sz="6600" spc="204" dirty="0"/>
              <a:t>Year</a:t>
            </a:r>
            <a:r>
              <a:rPr sz="6600" spc="75" dirty="0"/>
              <a:t> </a:t>
            </a:r>
            <a:r>
              <a:rPr sz="6600" spc="50" dirty="0"/>
              <a:t>Programs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3199046" y="2307925"/>
            <a:ext cx="11652885" cy="6151245"/>
            <a:chOff x="3199046" y="2307925"/>
            <a:chExt cx="11652885" cy="6151245"/>
          </a:xfrm>
        </p:grpSpPr>
        <p:sp>
          <p:nvSpPr>
            <p:cNvPr id="4" name="object 4"/>
            <p:cNvSpPr/>
            <p:nvPr/>
          </p:nvSpPr>
          <p:spPr>
            <a:xfrm>
              <a:off x="9124902" y="2448019"/>
              <a:ext cx="19050" cy="5732780"/>
            </a:xfrm>
            <a:custGeom>
              <a:avLst/>
              <a:gdLst/>
              <a:ahLst/>
              <a:cxnLst/>
              <a:rect l="l" t="t" r="r" b="b"/>
              <a:pathLst>
                <a:path w="19050" h="5732780">
                  <a:moveTo>
                    <a:pt x="0" y="0"/>
                  </a:moveTo>
                  <a:lnTo>
                    <a:pt x="19050" y="5732326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51577" y="2307925"/>
              <a:ext cx="8982710" cy="1338580"/>
            </a:xfrm>
            <a:custGeom>
              <a:avLst/>
              <a:gdLst/>
              <a:ahLst/>
              <a:cxnLst/>
              <a:rect l="l" t="t" r="r" b="b"/>
              <a:pathLst>
                <a:path w="8982710" h="1338579">
                  <a:moveTo>
                    <a:pt x="8499070" y="1338488"/>
                  </a:moveTo>
                  <a:lnTo>
                    <a:pt x="485774" y="1338488"/>
                  </a:lnTo>
                  <a:lnTo>
                    <a:pt x="437762" y="1336111"/>
                  </a:lnTo>
                  <a:lnTo>
                    <a:pt x="390562" y="1329068"/>
                  </a:lnTo>
                  <a:lnTo>
                    <a:pt x="344494" y="1317490"/>
                  </a:lnTo>
                  <a:lnTo>
                    <a:pt x="299876" y="1301511"/>
                  </a:lnTo>
                  <a:lnTo>
                    <a:pt x="257028" y="1281261"/>
                  </a:lnTo>
                  <a:lnTo>
                    <a:pt x="216266" y="1256872"/>
                  </a:lnTo>
                  <a:lnTo>
                    <a:pt x="177911" y="1228477"/>
                  </a:lnTo>
                  <a:lnTo>
                    <a:pt x="142280" y="1196208"/>
                  </a:lnTo>
                  <a:lnTo>
                    <a:pt x="110010" y="1160577"/>
                  </a:lnTo>
                  <a:lnTo>
                    <a:pt x="81615" y="1122221"/>
                  </a:lnTo>
                  <a:lnTo>
                    <a:pt x="57227" y="1081460"/>
                  </a:lnTo>
                  <a:lnTo>
                    <a:pt x="36977" y="1038611"/>
                  </a:lnTo>
                  <a:lnTo>
                    <a:pt x="20997" y="993994"/>
                  </a:lnTo>
                  <a:lnTo>
                    <a:pt x="9420" y="947926"/>
                  </a:lnTo>
                  <a:lnTo>
                    <a:pt x="2377" y="900726"/>
                  </a:lnTo>
                  <a:lnTo>
                    <a:pt x="0" y="852713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8499070" y="0"/>
                  </a:lnTo>
                  <a:lnTo>
                    <a:pt x="8547083" y="2377"/>
                  </a:lnTo>
                  <a:lnTo>
                    <a:pt x="8594282" y="9420"/>
                  </a:lnTo>
                  <a:lnTo>
                    <a:pt x="8640350" y="20997"/>
                  </a:lnTo>
                  <a:lnTo>
                    <a:pt x="8684968" y="36977"/>
                  </a:lnTo>
                  <a:lnTo>
                    <a:pt x="8727817" y="57227"/>
                  </a:lnTo>
                  <a:lnTo>
                    <a:pt x="8768578" y="81615"/>
                  </a:lnTo>
                  <a:lnTo>
                    <a:pt x="8806934" y="110010"/>
                  </a:lnTo>
                  <a:lnTo>
                    <a:pt x="8842565" y="142280"/>
                  </a:lnTo>
                  <a:lnTo>
                    <a:pt x="8874834" y="177911"/>
                  </a:lnTo>
                  <a:lnTo>
                    <a:pt x="8903229" y="216266"/>
                  </a:lnTo>
                  <a:lnTo>
                    <a:pt x="8927617" y="257028"/>
                  </a:lnTo>
                  <a:lnTo>
                    <a:pt x="8947867" y="299877"/>
                  </a:lnTo>
                  <a:lnTo>
                    <a:pt x="8963847" y="344494"/>
                  </a:lnTo>
                  <a:lnTo>
                    <a:pt x="8975424" y="390562"/>
                  </a:lnTo>
                  <a:lnTo>
                    <a:pt x="8982512" y="437762"/>
                  </a:lnTo>
                  <a:lnTo>
                    <a:pt x="8982512" y="900726"/>
                  </a:lnTo>
                  <a:lnTo>
                    <a:pt x="8975424" y="947926"/>
                  </a:lnTo>
                  <a:lnTo>
                    <a:pt x="8963847" y="993994"/>
                  </a:lnTo>
                  <a:lnTo>
                    <a:pt x="8947867" y="1038611"/>
                  </a:lnTo>
                  <a:lnTo>
                    <a:pt x="8927617" y="1081460"/>
                  </a:lnTo>
                  <a:lnTo>
                    <a:pt x="8903229" y="1122221"/>
                  </a:lnTo>
                  <a:lnTo>
                    <a:pt x="8874834" y="1160577"/>
                  </a:lnTo>
                  <a:lnTo>
                    <a:pt x="8842565" y="1196208"/>
                  </a:lnTo>
                  <a:lnTo>
                    <a:pt x="8806934" y="1228477"/>
                  </a:lnTo>
                  <a:lnTo>
                    <a:pt x="8768578" y="1256872"/>
                  </a:lnTo>
                  <a:lnTo>
                    <a:pt x="8727817" y="1281261"/>
                  </a:lnTo>
                  <a:lnTo>
                    <a:pt x="8684968" y="1301511"/>
                  </a:lnTo>
                  <a:lnTo>
                    <a:pt x="8640350" y="1317490"/>
                  </a:lnTo>
                  <a:lnTo>
                    <a:pt x="8594282" y="1329068"/>
                  </a:lnTo>
                  <a:lnTo>
                    <a:pt x="8547083" y="1336111"/>
                  </a:lnTo>
                  <a:lnTo>
                    <a:pt x="8499070" y="1338488"/>
                  </a:lnTo>
                  <a:close/>
                </a:path>
              </a:pathLst>
            </a:custGeom>
            <a:solidFill>
              <a:srgbClr val="1D37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92542" y="6672442"/>
              <a:ext cx="3340100" cy="1767839"/>
            </a:xfrm>
            <a:custGeom>
              <a:avLst/>
              <a:gdLst/>
              <a:ahLst/>
              <a:cxnLst/>
              <a:rect l="l" t="t" r="r" b="b"/>
              <a:pathLst>
                <a:path w="3340100" h="1767840">
                  <a:moveTo>
                    <a:pt x="0" y="0"/>
                  </a:moveTo>
                  <a:lnTo>
                    <a:pt x="3339830" y="1767263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18096" y="6672406"/>
              <a:ext cx="3777615" cy="1767839"/>
            </a:xfrm>
            <a:custGeom>
              <a:avLst/>
              <a:gdLst/>
              <a:ahLst/>
              <a:cxnLst/>
              <a:rect l="l" t="t" r="r" b="b"/>
              <a:pathLst>
                <a:path w="3777615" h="1767840">
                  <a:moveTo>
                    <a:pt x="0" y="1767263"/>
                  </a:moveTo>
                  <a:lnTo>
                    <a:pt x="3777199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62394" y="6665975"/>
              <a:ext cx="1548765" cy="1774189"/>
            </a:xfrm>
            <a:custGeom>
              <a:avLst/>
              <a:gdLst/>
              <a:ahLst/>
              <a:cxnLst/>
              <a:rect l="l" t="t" r="r" b="b"/>
              <a:pathLst>
                <a:path w="1548765" h="1774190">
                  <a:moveTo>
                    <a:pt x="1548614" y="1773653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71333" y="6650588"/>
              <a:ext cx="1663064" cy="1529715"/>
            </a:xfrm>
            <a:custGeom>
              <a:avLst/>
              <a:gdLst/>
              <a:ahLst/>
              <a:cxnLst/>
              <a:rect l="l" t="t" r="r" b="b"/>
              <a:pathLst>
                <a:path w="1663065" h="1529715">
                  <a:moveTo>
                    <a:pt x="0" y="1529706"/>
                  </a:moveTo>
                  <a:lnTo>
                    <a:pt x="1662555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01786" y="5942216"/>
              <a:ext cx="5884545" cy="1210310"/>
            </a:xfrm>
            <a:custGeom>
              <a:avLst/>
              <a:gdLst/>
              <a:ahLst/>
              <a:cxnLst/>
              <a:rect l="l" t="t" r="r" b="b"/>
              <a:pathLst>
                <a:path w="5884545" h="1210309">
                  <a:moveTo>
                    <a:pt x="5398651" y="1210058"/>
                  </a:moveTo>
                  <a:lnTo>
                    <a:pt x="485774" y="1210058"/>
                  </a:lnTo>
                  <a:lnTo>
                    <a:pt x="437761" y="1207681"/>
                  </a:lnTo>
                  <a:lnTo>
                    <a:pt x="390562" y="1200638"/>
                  </a:lnTo>
                  <a:lnTo>
                    <a:pt x="344494" y="1189060"/>
                  </a:lnTo>
                  <a:lnTo>
                    <a:pt x="299876" y="1173080"/>
                  </a:lnTo>
                  <a:lnTo>
                    <a:pt x="257028" y="1152830"/>
                  </a:lnTo>
                  <a:lnTo>
                    <a:pt x="216266" y="1128442"/>
                  </a:lnTo>
                  <a:lnTo>
                    <a:pt x="177911" y="1100047"/>
                  </a:lnTo>
                  <a:lnTo>
                    <a:pt x="142280" y="1067778"/>
                  </a:lnTo>
                  <a:lnTo>
                    <a:pt x="110010" y="1032147"/>
                  </a:lnTo>
                  <a:lnTo>
                    <a:pt x="81615" y="993791"/>
                  </a:lnTo>
                  <a:lnTo>
                    <a:pt x="57227" y="953030"/>
                  </a:lnTo>
                  <a:lnTo>
                    <a:pt x="36977" y="910181"/>
                  </a:lnTo>
                  <a:lnTo>
                    <a:pt x="20997" y="865563"/>
                  </a:lnTo>
                  <a:lnTo>
                    <a:pt x="9420" y="819496"/>
                  </a:lnTo>
                  <a:lnTo>
                    <a:pt x="2377" y="772296"/>
                  </a:lnTo>
                  <a:lnTo>
                    <a:pt x="0" y="724283"/>
                  </a:lnTo>
                  <a:lnTo>
                    <a:pt x="0" y="485774"/>
                  </a:lnTo>
                  <a:lnTo>
                    <a:pt x="2377" y="437761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4" y="0"/>
                  </a:lnTo>
                  <a:lnTo>
                    <a:pt x="5398651" y="0"/>
                  </a:lnTo>
                  <a:lnTo>
                    <a:pt x="5446664" y="2377"/>
                  </a:lnTo>
                  <a:lnTo>
                    <a:pt x="5493864" y="9420"/>
                  </a:lnTo>
                  <a:lnTo>
                    <a:pt x="5539932" y="20997"/>
                  </a:lnTo>
                  <a:lnTo>
                    <a:pt x="5584549" y="36977"/>
                  </a:lnTo>
                  <a:lnTo>
                    <a:pt x="5627398" y="57227"/>
                  </a:lnTo>
                  <a:lnTo>
                    <a:pt x="5668159" y="81615"/>
                  </a:lnTo>
                  <a:lnTo>
                    <a:pt x="5706515" y="110010"/>
                  </a:lnTo>
                  <a:lnTo>
                    <a:pt x="5742146" y="142280"/>
                  </a:lnTo>
                  <a:lnTo>
                    <a:pt x="5774416" y="177911"/>
                  </a:lnTo>
                  <a:lnTo>
                    <a:pt x="5802810" y="216266"/>
                  </a:lnTo>
                  <a:lnTo>
                    <a:pt x="5827199" y="257028"/>
                  </a:lnTo>
                  <a:lnTo>
                    <a:pt x="5847449" y="299876"/>
                  </a:lnTo>
                  <a:lnTo>
                    <a:pt x="5863428" y="344494"/>
                  </a:lnTo>
                  <a:lnTo>
                    <a:pt x="5875006" y="390562"/>
                  </a:lnTo>
                  <a:lnTo>
                    <a:pt x="5882049" y="437761"/>
                  </a:lnTo>
                  <a:lnTo>
                    <a:pt x="5884426" y="485774"/>
                  </a:lnTo>
                  <a:lnTo>
                    <a:pt x="5884426" y="724283"/>
                  </a:lnTo>
                  <a:lnTo>
                    <a:pt x="5882049" y="772296"/>
                  </a:lnTo>
                  <a:lnTo>
                    <a:pt x="5875006" y="819496"/>
                  </a:lnTo>
                  <a:lnTo>
                    <a:pt x="5863428" y="865563"/>
                  </a:lnTo>
                  <a:lnTo>
                    <a:pt x="5847449" y="910181"/>
                  </a:lnTo>
                  <a:lnTo>
                    <a:pt x="5827199" y="953030"/>
                  </a:lnTo>
                  <a:lnTo>
                    <a:pt x="5802810" y="993791"/>
                  </a:lnTo>
                  <a:lnTo>
                    <a:pt x="5774416" y="1032147"/>
                  </a:lnTo>
                  <a:lnTo>
                    <a:pt x="5742146" y="1067778"/>
                  </a:lnTo>
                  <a:lnTo>
                    <a:pt x="5706515" y="1100047"/>
                  </a:lnTo>
                  <a:lnTo>
                    <a:pt x="5668159" y="1128442"/>
                  </a:lnTo>
                  <a:lnTo>
                    <a:pt x="5627398" y="1152830"/>
                  </a:lnTo>
                  <a:lnTo>
                    <a:pt x="5584549" y="1173080"/>
                  </a:lnTo>
                  <a:lnTo>
                    <a:pt x="5539932" y="1189060"/>
                  </a:lnTo>
                  <a:lnTo>
                    <a:pt x="5493864" y="1200638"/>
                  </a:lnTo>
                  <a:lnTo>
                    <a:pt x="5446664" y="1207681"/>
                  </a:lnTo>
                  <a:lnTo>
                    <a:pt x="5398651" y="1210058"/>
                  </a:lnTo>
                  <a:close/>
                </a:path>
              </a:pathLst>
            </a:custGeom>
            <a:solidFill>
              <a:srgbClr val="D93C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92844" y="6323279"/>
            <a:ext cx="53022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45" dirty="0">
                <a:solidFill>
                  <a:srgbClr val="FFFFFF"/>
                </a:solidFill>
                <a:latin typeface="Arial Black"/>
                <a:cs typeface="Arial Black"/>
              </a:rPr>
              <a:t>TDOT</a:t>
            </a:r>
            <a:r>
              <a:rPr sz="2600" spc="-210" dirty="0">
                <a:solidFill>
                  <a:srgbClr val="FFFFFF"/>
                </a:solidFill>
                <a:latin typeface="Arial Black"/>
                <a:cs typeface="Arial Black"/>
              </a:rPr>
              <a:t> Statewide</a:t>
            </a:r>
            <a:r>
              <a:rPr sz="26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165" dirty="0">
                <a:solidFill>
                  <a:srgbClr val="FFFFFF"/>
                </a:solidFill>
                <a:latin typeface="Arial Black"/>
                <a:cs typeface="Arial Black"/>
              </a:rPr>
              <a:t>3-</a:t>
            </a:r>
            <a:r>
              <a:rPr sz="2600" spc="-285" dirty="0">
                <a:solidFill>
                  <a:srgbClr val="FFFFFF"/>
                </a:solidFill>
                <a:latin typeface="Arial Black"/>
                <a:cs typeface="Arial Black"/>
              </a:rPr>
              <a:t>Year</a:t>
            </a:r>
            <a:r>
              <a:rPr sz="2600" spc="-20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160" dirty="0">
                <a:solidFill>
                  <a:srgbClr val="FFFFFF"/>
                </a:solidFill>
                <a:latin typeface="Arial Black"/>
                <a:cs typeface="Arial Black"/>
              </a:rPr>
              <a:t>Programs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3058" y="8180299"/>
            <a:ext cx="3086100" cy="1078230"/>
          </a:xfrm>
          <a:custGeom>
            <a:avLst/>
            <a:gdLst/>
            <a:ahLst/>
            <a:cxnLst/>
            <a:rect l="l" t="t" r="r" b="b"/>
            <a:pathLst>
              <a:path w="3086100" h="1078229">
                <a:moveTo>
                  <a:pt x="2600324" y="1078000"/>
                </a:moveTo>
                <a:lnTo>
                  <a:pt x="485774" y="1078000"/>
                </a:lnTo>
                <a:lnTo>
                  <a:pt x="437762" y="1075623"/>
                </a:lnTo>
                <a:lnTo>
                  <a:pt x="390562" y="1068580"/>
                </a:lnTo>
                <a:lnTo>
                  <a:pt x="344494" y="1057003"/>
                </a:lnTo>
                <a:lnTo>
                  <a:pt x="299876" y="1041023"/>
                </a:lnTo>
                <a:lnTo>
                  <a:pt x="257028" y="1020773"/>
                </a:lnTo>
                <a:lnTo>
                  <a:pt x="216266" y="996384"/>
                </a:lnTo>
                <a:lnTo>
                  <a:pt x="177911" y="967989"/>
                </a:lnTo>
                <a:lnTo>
                  <a:pt x="142280" y="935720"/>
                </a:lnTo>
                <a:lnTo>
                  <a:pt x="110010" y="900089"/>
                </a:lnTo>
                <a:lnTo>
                  <a:pt x="81615" y="861733"/>
                </a:lnTo>
                <a:lnTo>
                  <a:pt x="57227" y="820972"/>
                </a:lnTo>
                <a:lnTo>
                  <a:pt x="36977" y="778123"/>
                </a:lnTo>
                <a:lnTo>
                  <a:pt x="20997" y="733506"/>
                </a:lnTo>
                <a:lnTo>
                  <a:pt x="9420" y="687438"/>
                </a:lnTo>
                <a:lnTo>
                  <a:pt x="2377" y="640238"/>
                </a:lnTo>
                <a:lnTo>
                  <a:pt x="0" y="592225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2600324" y="0"/>
                </a:lnTo>
                <a:lnTo>
                  <a:pt x="2648337" y="2377"/>
                </a:lnTo>
                <a:lnTo>
                  <a:pt x="2695537" y="9420"/>
                </a:lnTo>
                <a:lnTo>
                  <a:pt x="2741605" y="20997"/>
                </a:lnTo>
                <a:lnTo>
                  <a:pt x="2786222" y="36977"/>
                </a:lnTo>
                <a:lnTo>
                  <a:pt x="2829071" y="57227"/>
                </a:lnTo>
                <a:lnTo>
                  <a:pt x="2869833" y="81616"/>
                </a:lnTo>
                <a:lnTo>
                  <a:pt x="2908188" y="110010"/>
                </a:lnTo>
                <a:lnTo>
                  <a:pt x="2943819" y="142280"/>
                </a:lnTo>
                <a:lnTo>
                  <a:pt x="2976089" y="177911"/>
                </a:lnTo>
                <a:lnTo>
                  <a:pt x="3004483" y="216266"/>
                </a:lnTo>
                <a:lnTo>
                  <a:pt x="3028872" y="257028"/>
                </a:lnTo>
                <a:lnTo>
                  <a:pt x="3049122" y="299876"/>
                </a:lnTo>
                <a:lnTo>
                  <a:pt x="3065102" y="344494"/>
                </a:lnTo>
                <a:lnTo>
                  <a:pt x="3076679" y="390562"/>
                </a:lnTo>
                <a:lnTo>
                  <a:pt x="3083722" y="437762"/>
                </a:lnTo>
                <a:lnTo>
                  <a:pt x="3086099" y="485774"/>
                </a:lnTo>
                <a:lnTo>
                  <a:pt x="3086099" y="592225"/>
                </a:lnTo>
                <a:lnTo>
                  <a:pt x="3083722" y="640238"/>
                </a:lnTo>
                <a:lnTo>
                  <a:pt x="3076679" y="687438"/>
                </a:lnTo>
                <a:lnTo>
                  <a:pt x="3065102" y="733506"/>
                </a:lnTo>
                <a:lnTo>
                  <a:pt x="3049122" y="778123"/>
                </a:lnTo>
                <a:lnTo>
                  <a:pt x="3028872" y="820972"/>
                </a:lnTo>
                <a:lnTo>
                  <a:pt x="3004483" y="861733"/>
                </a:lnTo>
                <a:lnTo>
                  <a:pt x="2976089" y="900089"/>
                </a:lnTo>
                <a:lnTo>
                  <a:pt x="2943819" y="935720"/>
                </a:lnTo>
                <a:lnTo>
                  <a:pt x="2908188" y="967989"/>
                </a:lnTo>
                <a:lnTo>
                  <a:pt x="2869833" y="996384"/>
                </a:lnTo>
                <a:lnTo>
                  <a:pt x="2829071" y="1020773"/>
                </a:lnTo>
                <a:lnTo>
                  <a:pt x="2786222" y="1041023"/>
                </a:lnTo>
                <a:lnTo>
                  <a:pt x="2741605" y="1057003"/>
                </a:lnTo>
                <a:lnTo>
                  <a:pt x="2695537" y="1068580"/>
                </a:lnTo>
                <a:lnTo>
                  <a:pt x="2648337" y="1075623"/>
                </a:lnTo>
                <a:lnTo>
                  <a:pt x="2600324" y="1078000"/>
                </a:lnTo>
                <a:close/>
              </a:path>
            </a:pathLst>
          </a:custGeom>
          <a:solidFill>
            <a:srgbClr val="2D8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87370" y="8526405"/>
            <a:ext cx="9175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30" dirty="0">
                <a:solidFill>
                  <a:srgbClr val="FFFFFF"/>
                </a:solidFill>
                <a:latin typeface="Arial Black"/>
                <a:cs typeface="Arial Black"/>
              </a:rPr>
              <a:t>Bridge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00949" y="8180299"/>
            <a:ext cx="3086100" cy="1078230"/>
          </a:xfrm>
          <a:custGeom>
            <a:avLst/>
            <a:gdLst/>
            <a:ahLst/>
            <a:cxnLst/>
            <a:rect l="l" t="t" r="r" b="b"/>
            <a:pathLst>
              <a:path w="3086100" h="1078229">
                <a:moveTo>
                  <a:pt x="2600324" y="1078000"/>
                </a:moveTo>
                <a:lnTo>
                  <a:pt x="485774" y="1078000"/>
                </a:lnTo>
                <a:lnTo>
                  <a:pt x="437762" y="1075623"/>
                </a:lnTo>
                <a:lnTo>
                  <a:pt x="390562" y="1068580"/>
                </a:lnTo>
                <a:lnTo>
                  <a:pt x="344494" y="1057003"/>
                </a:lnTo>
                <a:lnTo>
                  <a:pt x="299876" y="1041023"/>
                </a:lnTo>
                <a:lnTo>
                  <a:pt x="257028" y="1020773"/>
                </a:lnTo>
                <a:lnTo>
                  <a:pt x="216266" y="996384"/>
                </a:lnTo>
                <a:lnTo>
                  <a:pt x="177911" y="967989"/>
                </a:lnTo>
                <a:lnTo>
                  <a:pt x="142280" y="935720"/>
                </a:lnTo>
                <a:lnTo>
                  <a:pt x="110010" y="900089"/>
                </a:lnTo>
                <a:lnTo>
                  <a:pt x="81616" y="861733"/>
                </a:lnTo>
                <a:lnTo>
                  <a:pt x="57227" y="820972"/>
                </a:lnTo>
                <a:lnTo>
                  <a:pt x="36977" y="778123"/>
                </a:lnTo>
                <a:lnTo>
                  <a:pt x="20997" y="733506"/>
                </a:lnTo>
                <a:lnTo>
                  <a:pt x="9420" y="687438"/>
                </a:lnTo>
                <a:lnTo>
                  <a:pt x="2377" y="640238"/>
                </a:lnTo>
                <a:lnTo>
                  <a:pt x="0" y="592225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2600324" y="0"/>
                </a:lnTo>
                <a:lnTo>
                  <a:pt x="2648337" y="2377"/>
                </a:lnTo>
                <a:lnTo>
                  <a:pt x="2695537" y="9420"/>
                </a:lnTo>
                <a:lnTo>
                  <a:pt x="2741605" y="20997"/>
                </a:lnTo>
                <a:lnTo>
                  <a:pt x="2786222" y="36977"/>
                </a:lnTo>
                <a:lnTo>
                  <a:pt x="2829071" y="57227"/>
                </a:lnTo>
                <a:lnTo>
                  <a:pt x="2869832" y="81616"/>
                </a:lnTo>
                <a:lnTo>
                  <a:pt x="2908188" y="110010"/>
                </a:lnTo>
                <a:lnTo>
                  <a:pt x="2943819" y="142280"/>
                </a:lnTo>
                <a:lnTo>
                  <a:pt x="2976088" y="177911"/>
                </a:lnTo>
                <a:lnTo>
                  <a:pt x="3004483" y="216266"/>
                </a:lnTo>
                <a:lnTo>
                  <a:pt x="3028872" y="257028"/>
                </a:lnTo>
                <a:lnTo>
                  <a:pt x="3049122" y="299876"/>
                </a:lnTo>
                <a:lnTo>
                  <a:pt x="3065102" y="344494"/>
                </a:lnTo>
                <a:lnTo>
                  <a:pt x="3076679" y="390562"/>
                </a:lnTo>
                <a:lnTo>
                  <a:pt x="3083722" y="437762"/>
                </a:lnTo>
                <a:lnTo>
                  <a:pt x="3086099" y="485774"/>
                </a:lnTo>
                <a:lnTo>
                  <a:pt x="3086099" y="592225"/>
                </a:lnTo>
                <a:lnTo>
                  <a:pt x="3083722" y="640238"/>
                </a:lnTo>
                <a:lnTo>
                  <a:pt x="3076679" y="687438"/>
                </a:lnTo>
                <a:lnTo>
                  <a:pt x="3065102" y="733506"/>
                </a:lnTo>
                <a:lnTo>
                  <a:pt x="3049122" y="778123"/>
                </a:lnTo>
                <a:lnTo>
                  <a:pt x="3028872" y="820972"/>
                </a:lnTo>
                <a:lnTo>
                  <a:pt x="3004483" y="861733"/>
                </a:lnTo>
                <a:lnTo>
                  <a:pt x="2976088" y="900089"/>
                </a:lnTo>
                <a:lnTo>
                  <a:pt x="2943819" y="935720"/>
                </a:lnTo>
                <a:lnTo>
                  <a:pt x="2908188" y="967989"/>
                </a:lnTo>
                <a:lnTo>
                  <a:pt x="2869832" y="996384"/>
                </a:lnTo>
                <a:lnTo>
                  <a:pt x="2829071" y="1020773"/>
                </a:lnTo>
                <a:lnTo>
                  <a:pt x="2786222" y="1041023"/>
                </a:lnTo>
                <a:lnTo>
                  <a:pt x="2741605" y="1057003"/>
                </a:lnTo>
                <a:lnTo>
                  <a:pt x="2695537" y="1068580"/>
                </a:lnTo>
                <a:lnTo>
                  <a:pt x="2648337" y="1075623"/>
                </a:lnTo>
                <a:lnTo>
                  <a:pt x="2600324" y="1078000"/>
                </a:lnTo>
                <a:close/>
              </a:path>
            </a:pathLst>
          </a:custGeom>
          <a:solidFill>
            <a:srgbClr val="2D8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692554" y="8526405"/>
            <a:ext cx="902969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30" dirty="0">
                <a:solidFill>
                  <a:srgbClr val="FFFFFF"/>
                </a:solidFill>
                <a:latin typeface="Arial Black"/>
                <a:cs typeface="Arial Black"/>
              </a:rPr>
              <a:t>Safety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52004" y="8180299"/>
            <a:ext cx="3086100" cy="1078230"/>
          </a:xfrm>
          <a:custGeom>
            <a:avLst/>
            <a:gdLst/>
            <a:ahLst/>
            <a:cxnLst/>
            <a:rect l="l" t="t" r="r" b="b"/>
            <a:pathLst>
              <a:path w="3086100" h="1078229">
                <a:moveTo>
                  <a:pt x="2600324" y="1078000"/>
                </a:moveTo>
                <a:lnTo>
                  <a:pt x="485774" y="1078000"/>
                </a:lnTo>
                <a:lnTo>
                  <a:pt x="437762" y="1075623"/>
                </a:lnTo>
                <a:lnTo>
                  <a:pt x="390562" y="1068580"/>
                </a:lnTo>
                <a:lnTo>
                  <a:pt x="344494" y="1057003"/>
                </a:lnTo>
                <a:lnTo>
                  <a:pt x="299876" y="1041023"/>
                </a:lnTo>
                <a:lnTo>
                  <a:pt x="257028" y="1020773"/>
                </a:lnTo>
                <a:lnTo>
                  <a:pt x="216266" y="996384"/>
                </a:lnTo>
                <a:lnTo>
                  <a:pt x="177911" y="967989"/>
                </a:lnTo>
                <a:lnTo>
                  <a:pt x="142280" y="935720"/>
                </a:lnTo>
                <a:lnTo>
                  <a:pt x="110010" y="900089"/>
                </a:lnTo>
                <a:lnTo>
                  <a:pt x="81615" y="861733"/>
                </a:lnTo>
                <a:lnTo>
                  <a:pt x="57227" y="820972"/>
                </a:lnTo>
                <a:lnTo>
                  <a:pt x="36977" y="778123"/>
                </a:lnTo>
                <a:lnTo>
                  <a:pt x="20997" y="733506"/>
                </a:lnTo>
                <a:lnTo>
                  <a:pt x="9420" y="687438"/>
                </a:lnTo>
                <a:lnTo>
                  <a:pt x="2377" y="640238"/>
                </a:lnTo>
                <a:lnTo>
                  <a:pt x="0" y="592225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2600324" y="0"/>
                </a:lnTo>
                <a:lnTo>
                  <a:pt x="2648337" y="2377"/>
                </a:lnTo>
                <a:lnTo>
                  <a:pt x="2695537" y="9420"/>
                </a:lnTo>
                <a:lnTo>
                  <a:pt x="2741604" y="20997"/>
                </a:lnTo>
                <a:lnTo>
                  <a:pt x="2786222" y="36977"/>
                </a:lnTo>
                <a:lnTo>
                  <a:pt x="2829071" y="57227"/>
                </a:lnTo>
                <a:lnTo>
                  <a:pt x="2869832" y="81616"/>
                </a:lnTo>
                <a:lnTo>
                  <a:pt x="2908188" y="110010"/>
                </a:lnTo>
                <a:lnTo>
                  <a:pt x="2943819" y="142280"/>
                </a:lnTo>
                <a:lnTo>
                  <a:pt x="2976088" y="177911"/>
                </a:lnTo>
                <a:lnTo>
                  <a:pt x="3004483" y="216266"/>
                </a:lnTo>
                <a:lnTo>
                  <a:pt x="3028872" y="257028"/>
                </a:lnTo>
                <a:lnTo>
                  <a:pt x="3049122" y="299876"/>
                </a:lnTo>
                <a:lnTo>
                  <a:pt x="3065101" y="344494"/>
                </a:lnTo>
                <a:lnTo>
                  <a:pt x="3076679" y="390562"/>
                </a:lnTo>
                <a:lnTo>
                  <a:pt x="3083722" y="437762"/>
                </a:lnTo>
                <a:lnTo>
                  <a:pt x="3086099" y="485774"/>
                </a:lnTo>
                <a:lnTo>
                  <a:pt x="3086099" y="592225"/>
                </a:lnTo>
                <a:lnTo>
                  <a:pt x="3083722" y="640238"/>
                </a:lnTo>
                <a:lnTo>
                  <a:pt x="3076679" y="687438"/>
                </a:lnTo>
                <a:lnTo>
                  <a:pt x="3065101" y="733506"/>
                </a:lnTo>
                <a:lnTo>
                  <a:pt x="3049122" y="778123"/>
                </a:lnTo>
                <a:lnTo>
                  <a:pt x="3028872" y="820972"/>
                </a:lnTo>
                <a:lnTo>
                  <a:pt x="3004483" y="861733"/>
                </a:lnTo>
                <a:lnTo>
                  <a:pt x="2976088" y="900089"/>
                </a:lnTo>
                <a:lnTo>
                  <a:pt x="2943819" y="935720"/>
                </a:lnTo>
                <a:lnTo>
                  <a:pt x="2908188" y="967989"/>
                </a:lnTo>
                <a:lnTo>
                  <a:pt x="2869832" y="996384"/>
                </a:lnTo>
                <a:lnTo>
                  <a:pt x="2829071" y="1020773"/>
                </a:lnTo>
                <a:lnTo>
                  <a:pt x="2786222" y="1041023"/>
                </a:lnTo>
                <a:lnTo>
                  <a:pt x="2741604" y="1057003"/>
                </a:lnTo>
                <a:lnTo>
                  <a:pt x="2695537" y="1068580"/>
                </a:lnTo>
                <a:lnTo>
                  <a:pt x="2648337" y="1075623"/>
                </a:lnTo>
                <a:lnTo>
                  <a:pt x="2600324" y="1078000"/>
                </a:lnTo>
                <a:close/>
              </a:path>
            </a:pathLst>
          </a:custGeom>
          <a:solidFill>
            <a:srgbClr val="2D8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75556" y="8526405"/>
            <a:ext cx="1638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Resurfacing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698840" y="8180299"/>
            <a:ext cx="3086100" cy="1078230"/>
          </a:xfrm>
          <a:custGeom>
            <a:avLst/>
            <a:gdLst/>
            <a:ahLst/>
            <a:cxnLst/>
            <a:rect l="l" t="t" r="r" b="b"/>
            <a:pathLst>
              <a:path w="3086100" h="1078229">
                <a:moveTo>
                  <a:pt x="2600324" y="1078000"/>
                </a:moveTo>
                <a:lnTo>
                  <a:pt x="485774" y="1078000"/>
                </a:lnTo>
                <a:lnTo>
                  <a:pt x="437761" y="1075623"/>
                </a:lnTo>
                <a:lnTo>
                  <a:pt x="390562" y="1068580"/>
                </a:lnTo>
                <a:lnTo>
                  <a:pt x="344494" y="1057003"/>
                </a:lnTo>
                <a:lnTo>
                  <a:pt x="299876" y="1041023"/>
                </a:lnTo>
                <a:lnTo>
                  <a:pt x="257027" y="1020773"/>
                </a:lnTo>
                <a:lnTo>
                  <a:pt x="216266" y="996384"/>
                </a:lnTo>
                <a:lnTo>
                  <a:pt x="177910" y="967989"/>
                </a:lnTo>
                <a:lnTo>
                  <a:pt x="142279" y="935720"/>
                </a:lnTo>
                <a:lnTo>
                  <a:pt x="110010" y="900089"/>
                </a:lnTo>
                <a:lnTo>
                  <a:pt x="81615" y="861733"/>
                </a:lnTo>
                <a:lnTo>
                  <a:pt x="57227" y="820972"/>
                </a:lnTo>
                <a:lnTo>
                  <a:pt x="36977" y="778123"/>
                </a:lnTo>
                <a:lnTo>
                  <a:pt x="20997" y="733506"/>
                </a:lnTo>
                <a:lnTo>
                  <a:pt x="9420" y="687438"/>
                </a:lnTo>
                <a:lnTo>
                  <a:pt x="2377" y="640238"/>
                </a:lnTo>
                <a:lnTo>
                  <a:pt x="0" y="592225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79" y="142280"/>
                </a:lnTo>
                <a:lnTo>
                  <a:pt x="177910" y="110010"/>
                </a:lnTo>
                <a:lnTo>
                  <a:pt x="216266" y="81616"/>
                </a:lnTo>
                <a:lnTo>
                  <a:pt x="257027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1" y="2377"/>
                </a:lnTo>
                <a:lnTo>
                  <a:pt x="485774" y="0"/>
                </a:lnTo>
                <a:lnTo>
                  <a:pt x="2600324" y="0"/>
                </a:lnTo>
                <a:lnTo>
                  <a:pt x="2648337" y="2377"/>
                </a:lnTo>
                <a:lnTo>
                  <a:pt x="2695537" y="9420"/>
                </a:lnTo>
                <a:lnTo>
                  <a:pt x="2741605" y="20997"/>
                </a:lnTo>
                <a:lnTo>
                  <a:pt x="2786223" y="36977"/>
                </a:lnTo>
                <a:lnTo>
                  <a:pt x="2829072" y="57227"/>
                </a:lnTo>
                <a:lnTo>
                  <a:pt x="2869833" y="81616"/>
                </a:lnTo>
                <a:lnTo>
                  <a:pt x="2908189" y="110010"/>
                </a:lnTo>
                <a:lnTo>
                  <a:pt x="2943820" y="142280"/>
                </a:lnTo>
                <a:lnTo>
                  <a:pt x="2976089" y="177911"/>
                </a:lnTo>
                <a:lnTo>
                  <a:pt x="3004483" y="216266"/>
                </a:lnTo>
                <a:lnTo>
                  <a:pt x="3028872" y="257028"/>
                </a:lnTo>
                <a:lnTo>
                  <a:pt x="3049122" y="299876"/>
                </a:lnTo>
                <a:lnTo>
                  <a:pt x="3065102" y="344494"/>
                </a:lnTo>
                <a:lnTo>
                  <a:pt x="3076679" y="390562"/>
                </a:lnTo>
                <a:lnTo>
                  <a:pt x="3083722" y="437762"/>
                </a:lnTo>
                <a:lnTo>
                  <a:pt x="3086099" y="485774"/>
                </a:lnTo>
                <a:lnTo>
                  <a:pt x="3086099" y="592225"/>
                </a:lnTo>
                <a:lnTo>
                  <a:pt x="3083722" y="640238"/>
                </a:lnTo>
                <a:lnTo>
                  <a:pt x="3076679" y="687438"/>
                </a:lnTo>
                <a:lnTo>
                  <a:pt x="3065102" y="733506"/>
                </a:lnTo>
                <a:lnTo>
                  <a:pt x="3049122" y="778123"/>
                </a:lnTo>
                <a:lnTo>
                  <a:pt x="3028872" y="820972"/>
                </a:lnTo>
                <a:lnTo>
                  <a:pt x="3004483" y="861733"/>
                </a:lnTo>
                <a:lnTo>
                  <a:pt x="2976089" y="900089"/>
                </a:lnTo>
                <a:lnTo>
                  <a:pt x="2943820" y="935720"/>
                </a:lnTo>
                <a:lnTo>
                  <a:pt x="2908189" y="967989"/>
                </a:lnTo>
                <a:lnTo>
                  <a:pt x="2869833" y="996384"/>
                </a:lnTo>
                <a:lnTo>
                  <a:pt x="2829072" y="1020773"/>
                </a:lnTo>
                <a:lnTo>
                  <a:pt x="2786223" y="1041023"/>
                </a:lnTo>
                <a:lnTo>
                  <a:pt x="2741605" y="1057003"/>
                </a:lnTo>
                <a:lnTo>
                  <a:pt x="2695537" y="1068580"/>
                </a:lnTo>
                <a:lnTo>
                  <a:pt x="2648337" y="1075623"/>
                </a:lnTo>
                <a:lnTo>
                  <a:pt x="2600324" y="1078000"/>
                </a:lnTo>
                <a:close/>
              </a:path>
            </a:pathLst>
          </a:custGeom>
          <a:solidFill>
            <a:srgbClr val="2D8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742397" y="8542312"/>
            <a:ext cx="29991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FFFFFF"/>
                </a:solidFill>
                <a:latin typeface="Arial Black"/>
                <a:cs typeface="Arial Black"/>
              </a:rPr>
              <a:t>Economic</a:t>
            </a:r>
            <a:r>
              <a:rPr sz="20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Arial Black"/>
                <a:cs typeface="Arial Black"/>
              </a:rPr>
              <a:t>Development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149893" y="8180299"/>
            <a:ext cx="3086100" cy="1078230"/>
          </a:xfrm>
          <a:custGeom>
            <a:avLst/>
            <a:gdLst/>
            <a:ahLst/>
            <a:cxnLst/>
            <a:rect l="l" t="t" r="r" b="b"/>
            <a:pathLst>
              <a:path w="3086100" h="1078229">
                <a:moveTo>
                  <a:pt x="2600324" y="1078000"/>
                </a:moveTo>
                <a:lnTo>
                  <a:pt x="485774" y="1078000"/>
                </a:lnTo>
                <a:lnTo>
                  <a:pt x="437762" y="1075623"/>
                </a:lnTo>
                <a:lnTo>
                  <a:pt x="390562" y="1068580"/>
                </a:lnTo>
                <a:lnTo>
                  <a:pt x="344494" y="1057003"/>
                </a:lnTo>
                <a:lnTo>
                  <a:pt x="299876" y="1041023"/>
                </a:lnTo>
                <a:lnTo>
                  <a:pt x="257028" y="1020773"/>
                </a:lnTo>
                <a:lnTo>
                  <a:pt x="216266" y="996384"/>
                </a:lnTo>
                <a:lnTo>
                  <a:pt x="177911" y="967989"/>
                </a:lnTo>
                <a:lnTo>
                  <a:pt x="142280" y="935720"/>
                </a:lnTo>
                <a:lnTo>
                  <a:pt x="110010" y="900089"/>
                </a:lnTo>
                <a:lnTo>
                  <a:pt x="81615" y="861733"/>
                </a:lnTo>
                <a:lnTo>
                  <a:pt x="57227" y="820972"/>
                </a:lnTo>
                <a:lnTo>
                  <a:pt x="36977" y="778123"/>
                </a:lnTo>
                <a:lnTo>
                  <a:pt x="20997" y="733506"/>
                </a:lnTo>
                <a:lnTo>
                  <a:pt x="9420" y="687438"/>
                </a:lnTo>
                <a:lnTo>
                  <a:pt x="2377" y="640238"/>
                </a:lnTo>
                <a:lnTo>
                  <a:pt x="0" y="592225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6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2600324" y="0"/>
                </a:lnTo>
                <a:lnTo>
                  <a:pt x="2648337" y="2377"/>
                </a:lnTo>
                <a:lnTo>
                  <a:pt x="2695537" y="9420"/>
                </a:lnTo>
                <a:lnTo>
                  <a:pt x="2741605" y="20997"/>
                </a:lnTo>
                <a:lnTo>
                  <a:pt x="2786223" y="36977"/>
                </a:lnTo>
                <a:lnTo>
                  <a:pt x="2829072" y="57227"/>
                </a:lnTo>
                <a:lnTo>
                  <a:pt x="2869833" y="81616"/>
                </a:lnTo>
                <a:lnTo>
                  <a:pt x="2908189" y="110010"/>
                </a:lnTo>
                <a:lnTo>
                  <a:pt x="2943820" y="142280"/>
                </a:lnTo>
                <a:lnTo>
                  <a:pt x="2976089" y="177911"/>
                </a:lnTo>
                <a:lnTo>
                  <a:pt x="3004483" y="216266"/>
                </a:lnTo>
                <a:lnTo>
                  <a:pt x="3028872" y="257028"/>
                </a:lnTo>
                <a:lnTo>
                  <a:pt x="3049122" y="299876"/>
                </a:lnTo>
                <a:lnTo>
                  <a:pt x="3065101" y="344494"/>
                </a:lnTo>
                <a:lnTo>
                  <a:pt x="3076679" y="390562"/>
                </a:lnTo>
                <a:lnTo>
                  <a:pt x="3083722" y="437762"/>
                </a:lnTo>
                <a:lnTo>
                  <a:pt x="3086099" y="485774"/>
                </a:lnTo>
                <a:lnTo>
                  <a:pt x="3086099" y="592225"/>
                </a:lnTo>
                <a:lnTo>
                  <a:pt x="3083722" y="640238"/>
                </a:lnTo>
                <a:lnTo>
                  <a:pt x="3076679" y="687438"/>
                </a:lnTo>
                <a:lnTo>
                  <a:pt x="3065101" y="733506"/>
                </a:lnTo>
                <a:lnTo>
                  <a:pt x="3049122" y="778123"/>
                </a:lnTo>
                <a:lnTo>
                  <a:pt x="3028872" y="820972"/>
                </a:lnTo>
                <a:lnTo>
                  <a:pt x="3004483" y="861733"/>
                </a:lnTo>
                <a:lnTo>
                  <a:pt x="2976089" y="900089"/>
                </a:lnTo>
                <a:lnTo>
                  <a:pt x="2943820" y="935720"/>
                </a:lnTo>
                <a:lnTo>
                  <a:pt x="2908189" y="967989"/>
                </a:lnTo>
                <a:lnTo>
                  <a:pt x="2869833" y="996384"/>
                </a:lnTo>
                <a:lnTo>
                  <a:pt x="2829072" y="1020773"/>
                </a:lnTo>
                <a:lnTo>
                  <a:pt x="2786223" y="1041023"/>
                </a:lnTo>
                <a:lnTo>
                  <a:pt x="2741605" y="1057003"/>
                </a:lnTo>
                <a:lnTo>
                  <a:pt x="2695537" y="1068580"/>
                </a:lnTo>
                <a:lnTo>
                  <a:pt x="2648337" y="1075623"/>
                </a:lnTo>
                <a:lnTo>
                  <a:pt x="2600324" y="1078000"/>
                </a:lnTo>
                <a:close/>
              </a:path>
            </a:pathLst>
          </a:custGeom>
          <a:solidFill>
            <a:srgbClr val="2D8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42912" y="8526405"/>
            <a:ext cx="209994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Unstable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 Black"/>
                <a:cs typeface="Arial Black"/>
              </a:rPr>
              <a:t>Slope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51577" y="4132189"/>
            <a:ext cx="8983980" cy="1306830"/>
          </a:xfrm>
          <a:custGeom>
            <a:avLst/>
            <a:gdLst/>
            <a:ahLst/>
            <a:cxnLst/>
            <a:rect l="l" t="t" r="r" b="b"/>
            <a:pathLst>
              <a:path w="8983980" h="1306829">
                <a:moveTo>
                  <a:pt x="8499070" y="1306689"/>
                </a:moveTo>
                <a:lnTo>
                  <a:pt x="485774" y="1306689"/>
                </a:lnTo>
                <a:lnTo>
                  <a:pt x="437762" y="1304312"/>
                </a:lnTo>
                <a:lnTo>
                  <a:pt x="390562" y="1297269"/>
                </a:lnTo>
                <a:lnTo>
                  <a:pt x="344494" y="1285691"/>
                </a:lnTo>
                <a:lnTo>
                  <a:pt x="299876" y="1269712"/>
                </a:lnTo>
                <a:lnTo>
                  <a:pt x="257028" y="1249462"/>
                </a:lnTo>
                <a:lnTo>
                  <a:pt x="216266" y="1225073"/>
                </a:lnTo>
                <a:lnTo>
                  <a:pt x="177911" y="1196678"/>
                </a:lnTo>
                <a:lnTo>
                  <a:pt x="142280" y="1164409"/>
                </a:lnTo>
                <a:lnTo>
                  <a:pt x="110010" y="1128778"/>
                </a:lnTo>
                <a:lnTo>
                  <a:pt x="81615" y="1090422"/>
                </a:lnTo>
                <a:lnTo>
                  <a:pt x="57227" y="1049661"/>
                </a:lnTo>
                <a:lnTo>
                  <a:pt x="36977" y="1006812"/>
                </a:lnTo>
                <a:lnTo>
                  <a:pt x="20997" y="962194"/>
                </a:lnTo>
                <a:lnTo>
                  <a:pt x="9420" y="916127"/>
                </a:lnTo>
                <a:lnTo>
                  <a:pt x="2377" y="868927"/>
                </a:lnTo>
                <a:lnTo>
                  <a:pt x="0" y="820914"/>
                </a:lnTo>
                <a:lnTo>
                  <a:pt x="0" y="485775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6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8499070" y="0"/>
                </a:lnTo>
                <a:lnTo>
                  <a:pt x="8547083" y="2377"/>
                </a:lnTo>
                <a:lnTo>
                  <a:pt x="8594283" y="9420"/>
                </a:lnTo>
                <a:lnTo>
                  <a:pt x="8640351" y="20997"/>
                </a:lnTo>
                <a:lnTo>
                  <a:pt x="8684969" y="36977"/>
                </a:lnTo>
                <a:lnTo>
                  <a:pt x="8727817" y="57227"/>
                </a:lnTo>
                <a:lnTo>
                  <a:pt x="8768578" y="81615"/>
                </a:lnTo>
                <a:lnTo>
                  <a:pt x="8806934" y="110010"/>
                </a:lnTo>
                <a:lnTo>
                  <a:pt x="8842564" y="142280"/>
                </a:lnTo>
                <a:lnTo>
                  <a:pt x="8874834" y="177911"/>
                </a:lnTo>
                <a:lnTo>
                  <a:pt x="8903229" y="216266"/>
                </a:lnTo>
                <a:lnTo>
                  <a:pt x="8927618" y="257028"/>
                </a:lnTo>
                <a:lnTo>
                  <a:pt x="8947868" y="299876"/>
                </a:lnTo>
                <a:lnTo>
                  <a:pt x="8963848" y="344494"/>
                </a:lnTo>
                <a:lnTo>
                  <a:pt x="8975425" y="390562"/>
                </a:lnTo>
                <a:lnTo>
                  <a:pt x="8982468" y="437762"/>
                </a:lnTo>
                <a:lnTo>
                  <a:pt x="8983490" y="458387"/>
                </a:lnTo>
                <a:lnTo>
                  <a:pt x="8983490" y="848302"/>
                </a:lnTo>
                <a:lnTo>
                  <a:pt x="8975425" y="916127"/>
                </a:lnTo>
                <a:lnTo>
                  <a:pt x="8963848" y="962194"/>
                </a:lnTo>
                <a:lnTo>
                  <a:pt x="8947868" y="1006812"/>
                </a:lnTo>
                <a:lnTo>
                  <a:pt x="8927618" y="1049661"/>
                </a:lnTo>
                <a:lnTo>
                  <a:pt x="8903229" y="1090422"/>
                </a:lnTo>
                <a:lnTo>
                  <a:pt x="8874834" y="1128778"/>
                </a:lnTo>
                <a:lnTo>
                  <a:pt x="8842564" y="1164409"/>
                </a:lnTo>
                <a:lnTo>
                  <a:pt x="8806934" y="1196678"/>
                </a:lnTo>
                <a:lnTo>
                  <a:pt x="8768578" y="1225073"/>
                </a:lnTo>
                <a:lnTo>
                  <a:pt x="8727817" y="1249462"/>
                </a:lnTo>
                <a:lnTo>
                  <a:pt x="8684969" y="1269712"/>
                </a:lnTo>
                <a:lnTo>
                  <a:pt x="8640351" y="1285691"/>
                </a:lnTo>
                <a:lnTo>
                  <a:pt x="8594283" y="1297269"/>
                </a:lnTo>
                <a:lnTo>
                  <a:pt x="8547083" y="1304312"/>
                </a:lnTo>
                <a:lnTo>
                  <a:pt x="8499070" y="1306689"/>
                </a:lnTo>
                <a:close/>
              </a:path>
            </a:pathLst>
          </a:custGeom>
          <a:solidFill>
            <a:srgbClr val="98A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45105" y="2644507"/>
            <a:ext cx="4598035" cy="244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spc="-370" dirty="0">
                <a:solidFill>
                  <a:srgbClr val="FFFFFF"/>
                </a:solidFill>
                <a:latin typeface="Arial Black"/>
                <a:cs typeface="Arial Black"/>
              </a:rPr>
              <a:t>TDOT </a:t>
            </a:r>
            <a:r>
              <a:rPr sz="4000" spc="-225" dirty="0">
                <a:solidFill>
                  <a:srgbClr val="FFFFFF"/>
                </a:solidFill>
                <a:latin typeface="Arial Black"/>
                <a:cs typeface="Arial Black"/>
              </a:rPr>
              <a:t>10-</a:t>
            </a:r>
            <a:r>
              <a:rPr sz="4000" spc="-425" dirty="0">
                <a:solidFill>
                  <a:srgbClr val="FFFFFF"/>
                </a:solidFill>
                <a:latin typeface="Arial Black"/>
                <a:cs typeface="Arial Black"/>
              </a:rPr>
              <a:t>Year</a:t>
            </a:r>
            <a:r>
              <a:rPr sz="4000" spc="-3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150" dirty="0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endParaRPr sz="4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845"/>
              </a:spcBef>
            </a:pPr>
            <a:endParaRPr sz="4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4000" spc="-370" dirty="0">
                <a:solidFill>
                  <a:srgbClr val="FFFFFF"/>
                </a:solidFill>
                <a:latin typeface="Arial Black"/>
                <a:cs typeface="Arial Black"/>
              </a:rPr>
              <a:t>TDOT</a:t>
            </a:r>
            <a:r>
              <a:rPr sz="4000" spc="-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425" dirty="0">
                <a:solidFill>
                  <a:srgbClr val="FFFFFF"/>
                </a:solidFill>
                <a:latin typeface="Arial Black"/>
                <a:cs typeface="Arial Black"/>
              </a:rPr>
              <a:t>STIP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7805">
              <a:lnSpc>
                <a:spcPct val="100000"/>
              </a:lnSpc>
              <a:spcBef>
                <a:spcPts val="100"/>
              </a:spcBef>
            </a:pPr>
            <a:r>
              <a:rPr sz="6600" spc="95" dirty="0"/>
              <a:t>Document</a:t>
            </a:r>
            <a:r>
              <a:rPr sz="6600" spc="175" dirty="0"/>
              <a:t> </a:t>
            </a:r>
            <a:r>
              <a:rPr sz="6600" spc="70" dirty="0"/>
              <a:t>Statuses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12729201" y="3839874"/>
            <a:ext cx="406654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" marR="5080" indent="-8890">
              <a:lnSpc>
                <a:spcPct val="116700"/>
              </a:lnSpc>
              <a:spcBef>
                <a:spcPts val="95"/>
              </a:spcBef>
            </a:pPr>
            <a:r>
              <a:rPr sz="3000" spc="55" dirty="0">
                <a:latin typeface="Arial Narrow"/>
                <a:cs typeface="Arial Narrow"/>
              </a:rPr>
              <a:t>We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are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currently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operating </a:t>
            </a:r>
            <a:r>
              <a:rPr sz="3000" spc="125" dirty="0">
                <a:latin typeface="Arial Narrow"/>
                <a:cs typeface="Arial Narrow"/>
              </a:rPr>
              <a:t>under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2023-</a:t>
            </a:r>
            <a:r>
              <a:rPr sz="3000" spc="135" dirty="0">
                <a:latin typeface="Arial Narrow"/>
                <a:cs typeface="Arial Narrow"/>
              </a:rPr>
              <a:t>2026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-20" dirty="0">
                <a:latin typeface="Arial Narrow"/>
                <a:cs typeface="Arial Narrow"/>
              </a:rPr>
              <a:t>STIP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17121" y="5440074"/>
            <a:ext cx="4490720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spc="55" dirty="0">
                <a:latin typeface="Arial Narrow"/>
                <a:cs typeface="Arial Narrow"/>
              </a:rPr>
              <a:t>The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2026-</a:t>
            </a:r>
            <a:r>
              <a:rPr sz="3000" spc="135" dirty="0">
                <a:latin typeface="Arial Narrow"/>
                <a:cs typeface="Arial Narrow"/>
              </a:rPr>
              <a:t>2029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STIP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is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under development</a:t>
            </a:r>
            <a:r>
              <a:rPr sz="3000" spc="140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will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go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for </a:t>
            </a:r>
            <a:r>
              <a:rPr sz="3000" spc="80" dirty="0">
                <a:latin typeface="Arial Narrow"/>
                <a:cs typeface="Arial Narrow"/>
              </a:rPr>
              <a:t>approval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in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b="1" spc="55" dirty="0">
                <a:latin typeface="Arial Narrow"/>
                <a:cs typeface="Arial Narrow"/>
              </a:rPr>
              <a:t>early</a:t>
            </a:r>
            <a:r>
              <a:rPr sz="3000" b="1" spc="75" dirty="0">
                <a:latin typeface="Arial Narrow"/>
                <a:cs typeface="Arial Narrow"/>
              </a:rPr>
              <a:t> </a:t>
            </a:r>
            <a:r>
              <a:rPr sz="3000" b="1" spc="114" dirty="0">
                <a:latin typeface="Arial Narrow"/>
                <a:cs typeface="Arial Narrow"/>
              </a:rPr>
              <a:t>2026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46974" y="2306378"/>
            <a:ext cx="4993640" cy="1338580"/>
          </a:xfrm>
          <a:custGeom>
            <a:avLst/>
            <a:gdLst/>
            <a:ahLst/>
            <a:cxnLst/>
            <a:rect l="l" t="t" r="r" b="b"/>
            <a:pathLst>
              <a:path w="4993640" h="1338579">
                <a:moveTo>
                  <a:pt x="4508274" y="1338488"/>
                </a:moveTo>
                <a:lnTo>
                  <a:pt x="485775" y="1338488"/>
                </a:lnTo>
                <a:lnTo>
                  <a:pt x="437762" y="1336111"/>
                </a:lnTo>
                <a:lnTo>
                  <a:pt x="390562" y="1329068"/>
                </a:lnTo>
                <a:lnTo>
                  <a:pt x="344494" y="1317490"/>
                </a:lnTo>
                <a:lnTo>
                  <a:pt x="299877" y="1301511"/>
                </a:lnTo>
                <a:lnTo>
                  <a:pt x="257028" y="1281261"/>
                </a:lnTo>
                <a:lnTo>
                  <a:pt x="216266" y="1256872"/>
                </a:lnTo>
                <a:lnTo>
                  <a:pt x="177911" y="1228477"/>
                </a:lnTo>
                <a:lnTo>
                  <a:pt x="142280" y="1196208"/>
                </a:lnTo>
                <a:lnTo>
                  <a:pt x="110011" y="1160577"/>
                </a:lnTo>
                <a:lnTo>
                  <a:pt x="81616" y="1122221"/>
                </a:lnTo>
                <a:lnTo>
                  <a:pt x="57227" y="1081460"/>
                </a:lnTo>
                <a:lnTo>
                  <a:pt x="36977" y="1038611"/>
                </a:lnTo>
                <a:lnTo>
                  <a:pt x="20997" y="993994"/>
                </a:lnTo>
                <a:lnTo>
                  <a:pt x="9420" y="947926"/>
                </a:lnTo>
                <a:lnTo>
                  <a:pt x="2377" y="900726"/>
                </a:lnTo>
                <a:lnTo>
                  <a:pt x="0" y="852713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7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4508274" y="0"/>
                </a:lnTo>
                <a:lnTo>
                  <a:pt x="4556287" y="2377"/>
                </a:lnTo>
                <a:lnTo>
                  <a:pt x="4603487" y="9420"/>
                </a:lnTo>
                <a:lnTo>
                  <a:pt x="4649555" y="20997"/>
                </a:lnTo>
                <a:lnTo>
                  <a:pt x="4694172" y="36977"/>
                </a:lnTo>
                <a:lnTo>
                  <a:pt x="4737021" y="57227"/>
                </a:lnTo>
                <a:lnTo>
                  <a:pt x="4777783" y="81615"/>
                </a:lnTo>
                <a:lnTo>
                  <a:pt x="4816138" y="110010"/>
                </a:lnTo>
                <a:lnTo>
                  <a:pt x="4851769" y="142280"/>
                </a:lnTo>
                <a:lnTo>
                  <a:pt x="4884039" y="177911"/>
                </a:lnTo>
                <a:lnTo>
                  <a:pt x="4912434" y="216266"/>
                </a:lnTo>
                <a:lnTo>
                  <a:pt x="4936822" y="257028"/>
                </a:lnTo>
                <a:lnTo>
                  <a:pt x="4957072" y="299877"/>
                </a:lnTo>
                <a:lnTo>
                  <a:pt x="4973052" y="344494"/>
                </a:lnTo>
                <a:lnTo>
                  <a:pt x="4984629" y="390562"/>
                </a:lnTo>
                <a:lnTo>
                  <a:pt x="4991672" y="437762"/>
                </a:lnTo>
                <a:lnTo>
                  <a:pt x="4993189" y="468401"/>
                </a:lnTo>
                <a:lnTo>
                  <a:pt x="4993189" y="870086"/>
                </a:lnTo>
                <a:lnTo>
                  <a:pt x="4984629" y="947926"/>
                </a:lnTo>
                <a:lnTo>
                  <a:pt x="4973052" y="993994"/>
                </a:lnTo>
                <a:lnTo>
                  <a:pt x="4957072" y="1038611"/>
                </a:lnTo>
                <a:lnTo>
                  <a:pt x="4936822" y="1081460"/>
                </a:lnTo>
                <a:lnTo>
                  <a:pt x="4912434" y="1122221"/>
                </a:lnTo>
                <a:lnTo>
                  <a:pt x="4884039" y="1160577"/>
                </a:lnTo>
                <a:lnTo>
                  <a:pt x="4851769" y="1196208"/>
                </a:lnTo>
                <a:lnTo>
                  <a:pt x="4816138" y="1228477"/>
                </a:lnTo>
                <a:lnTo>
                  <a:pt x="4777783" y="1256872"/>
                </a:lnTo>
                <a:lnTo>
                  <a:pt x="4737021" y="1281261"/>
                </a:lnTo>
                <a:lnTo>
                  <a:pt x="4694172" y="1301511"/>
                </a:lnTo>
                <a:lnTo>
                  <a:pt x="4649555" y="1317490"/>
                </a:lnTo>
                <a:lnTo>
                  <a:pt x="4603487" y="1329068"/>
                </a:lnTo>
                <a:lnTo>
                  <a:pt x="4556287" y="1336111"/>
                </a:lnTo>
                <a:lnTo>
                  <a:pt x="4508274" y="1338488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45164" y="2642960"/>
            <a:ext cx="45980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70" dirty="0">
                <a:solidFill>
                  <a:srgbClr val="FFFFFF"/>
                </a:solidFill>
                <a:latin typeface="Arial Black"/>
                <a:cs typeface="Arial Black"/>
              </a:rPr>
              <a:t>TDOT </a:t>
            </a:r>
            <a:r>
              <a:rPr sz="4000" spc="-225" dirty="0">
                <a:solidFill>
                  <a:srgbClr val="FFFFFF"/>
                </a:solidFill>
                <a:latin typeface="Arial Black"/>
                <a:cs typeface="Arial Black"/>
              </a:rPr>
              <a:t>10-</a:t>
            </a:r>
            <a:r>
              <a:rPr sz="4000" spc="-425" dirty="0">
                <a:solidFill>
                  <a:srgbClr val="FFFFFF"/>
                </a:solidFill>
                <a:latin typeface="Arial Black"/>
                <a:cs typeface="Arial Black"/>
              </a:rPr>
              <a:t>Year</a:t>
            </a:r>
            <a:r>
              <a:rPr sz="4000" spc="-3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175" dirty="0">
                <a:solidFill>
                  <a:srgbClr val="FFFFFF"/>
                </a:solidFill>
                <a:latin typeface="Arial Black"/>
                <a:cs typeface="Arial Black"/>
              </a:rPr>
              <a:t>Plan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265249" y="2306378"/>
            <a:ext cx="4993640" cy="1338580"/>
          </a:xfrm>
          <a:custGeom>
            <a:avLst/>
            <a:gdLst/>
            <a:ahLst/>
            <a:cxnLst/>
            <a:rect l="l" t="t" r="r" b="b"/>
            <a:pathLst>
              <a:path w="4993640" h="1338579">
                <a:moveTo>
                  <a:pt x="4508274" y="1338488"/>
                </a:moveTo>
                <a:lnTo>
                  <a:pt x="485775" y="1338488"/>
                </a:lnTo>
                <a:lnTo>
                  <a:pt x="437762" y="1336111"/>
                </a:lnTo>
                <a:lnTo>
                  <a:pt x="390562" y="1329068"/>
                </a:lnTo>
                <a:lnTo>
                  <a:pt x="344494" y="1317490"/>
                </a:lnTo>
                <a:lnTo>
                  <a:pt x="299876" y="1301511"/>
                </a:lnTo>
                <a:lnTo>
                  <a:pt x="257028" y="1281261"/>
                </a:lnTo>
                <a:lnTo>
                  <a:pt x="216266" y="1256872"/>
                </a:lnTo>
                <a:lnTo>
                  <a:pt x="177911" y="1228477"/>
                </a:lnTo>
                <a:lnTo>
                  <a:pt x="142280" y="1196208"/>
                </a:lnTo>
                <a:lnTo>
                  <a:pt x="110011" y="1160577"/>
                </a:lnTo>
                <a:lnTo>
                  <a:pt x="81616" y="1122221"/>
                </a:lnTo>
                <a:lnTo>
                  <a:pt x="57227" y="1081460"/>
                </a:lnTo>
                <a:lnTo>
                  <a:pt x="36977" y="1038611"/>
                </a:lnTo>
                <a:lnTo>
                  <a:pt x="20997" y="993994"/>
                </a:lnTo>
                <a:lnTo>
                  <a:pt x="9420" y="947926"/>
                </a:lnTo>
                <a:lnTo>
                  <a:pt x="2377" y="900726"/>
                </a:lnTo>
                <a:lnTo>
                  <a:pt x="0" y="852713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6" y="216266"/>
                </a:lnTo>
                <a:lnTo>
                  <a:pt x="110011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5" y="0"/>
                </a:lnTo>
                <a:lnTo>
                  <a:pt x="4508274" y="0"/>
                </a:lnTo>
                <a:lnTo>
                  <a:pt x="4556287" y="2377"/>
                </a:lnTo>
                <a:lnTo>
                  <a:pt x="4603487" y="9420"/>
                </a:lnTo>
                <a:lnTo>
                  <a:pt x="4649555" y="20997"/>
                </a:lnTo>
                <a:lnTo>
                  <a:pt x="4694172" y="36977"/>
                </a:lnTo>
                <a:lnTo>
                  <a:pt x="4737021" y="57227"/>
                </a:lnTo>
                <a:lnTo>
                  <a:pt x="4777783" y="81615"/>
                </a:lnTo>
                <a:lnTo>
                  <a:pt x="4816138" y="110010"/>
                </a:lnTo>
                <a:lnTo>
                  <a:pt x="4851769" y="142280"/>
                </a:lnTo>
                <a:lnTo>
                  <a:pt x="4884039" y="177911"/>
                </a:lnTo>
                <a:lnTo>
                  <a:pt x="4912434" y="216266"/>
                </a:lnTo>
                <a:lnTo>
                  <a:pt x="4936822" y="257028"/>
                </a:lnTo>
                <a:lnTo>
                  <a:pt x="4957072" y="299877"/>
                </a:lnTo>
                <a:lnTo>
                  <a:pt x="4973052" y="344494"/>
                </a:lnTo>
                <a:lnTo>
                  <a:pt x="4984629" y="390562"/>
                </a:lnTo>
                <a:lnTo>
                  <a:pt x="4991672" y="437762"/>
                </a:lnTo>
                <a:lnTo>
                  <a:pt x="4993189" y="468400"/>
                </a:lnTo>
                <a:lnTo>
                  <a:pt x="4993189" y="870088"/>
                </a:lnTo>
                <a:lnTo>
                  <a:pt x="4984629" y="947926"/>
                </a:lnTo>
                <a:lnTo>
                  <a:pt x="4973052" y="993994"/>
                </a:lnTo>
                <a:lnTo>
                  <a:pt x="4957072" y="1038611"/>
                </a:lnTo>
                <a:lnTo>
                  <a:pt x="4936822" y="1081460"/>
                </a:lnTo>
                <a:lnTo>
                  <a:pt x="4912434" y="1122221"/>
                </a:lnTo>
                <a:lnTo>
                  <a:pt x="4884039" y="1160577"/>
                </a:lnTo>
                <a:lnTo>
                  <a:pt x="4851769" y="1196208"/>
                </a:lnTo>
                <a:lnTo>
                  <a:pt x="4816138" y="1228477"/>
                </a:lnTo>
                <a:lnTo>
                  <a:pt x="4777783" y="1256872"/>
                </a:lnTo>
                <a:lnTo>
                  <a:pt x="4737021" y="1281261"/>
                </a:lnTo>
                <a:lnTo>
                  <a:pt x="4694172" y="1301511"/>
                </a:lnTo>
                <a:lnTo>
                  <a:pt x="4649555" y="1317490"/>
                </a:lnTo>
                <a:lnTo>
                  <a:pt x="4603487" y="1329068"/>
                </a:lnTo>
                <a:lnTo>
                  <a:pt x="4556287" y="1336111"/>
                </a:lnTo>
                <a:lnTo>
                  <a:pt x="4508274" y="1338488"/>
                </a:lnTo>
                <a:close/>
              </a:path>
            </a:pathLst>
          </a:custGeom>
          <a:solidFill>
            <a:srgbClr val="98A3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449127" y="2642960"/>
            <a:ext cx="26263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70" dirty="0">
                <a:solidFill>
                  <a:srgbClr val="FFFFFF"/>
                </a:solidFill>
                <a:latin typeface="Arial Black"/>
                <a:cs typeface="Arial Black"/>
              </a:rPr>
              <a:t>TDOT</a:t>
            </a:r>
            <a:r>
              <a:rPr sz="4000" spc="-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425" dirty="0">
                <a:solidFill>
                  <a:srgbClr val="FFFFFF"/>
                </a:solidFill>
                <a:latin typeface="Arial Black"/>
                <a:cs typeface="Arial Black"/>
              </a:rPr>
              <a:t>STIP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8699" y="2306378"/>
            <a:ext cx="4993640" cy="1338580"/>
          </a:xfrm>
          <a:custGeom>
            <a:avLst/>
            <a:gdLst/>
            <a:ahLst/>
            <a:cxnLst/>
            <a:rect l="l" t="t" r="r" b="b"/>
            <a:pathLst>
              <a:path w="4993640" h="1338579">
                <a:moveTo>
                  <a:pt x="4508274" y="1338488"/>
                </a:moveTo>
                <a:lnTo>
                  <a:pt x="485774" y="1338488"/>
                </a:lnTo>
                <a:lnTo>
                  <a:pt x="437762" y="1336111"/>
                </a:lnTo>
                <a:lnTo>
                  <a:pt x="390562" y="1329068"/>
                </a:lnTo>
                <a:lnTo>
                  <a:pt x="344494" y="1317490"/>
                </a:lnTo>
                <a:lnTo>
                  <a:pt x="299876" y="1301511"/>
                </a:lnTo>
                <a:lnTo>
                  <a:pt x="257028" y="1281261"/>
                </a:lnTo>
                <a:lnTo>
                  <a:pt x="216266" y="1256872"/>
                </a:lnTo>
                <a:lnTo>
                  <a:pt x="177911" y="1228477"/>
                </a:lnTo>
                <a:lnTo>
                  <a:pt x="142280" y="1196208"/>
                </a:lnTo>
                <a:lnTo>
                  <a:pt x="110010" y="1160577"/>
                </a:lnTo>
                <a:lnTo>
                  <a:pt x="81615" y="1122221"/>
                </a:lnTo>
                <a:lnTo>
                  <a:pt x="57227" y="1081460"/>
                </a:lnTo>
                <a:lnTo>
                  <a:pt x="36977" y="1038611"/>
                </a:lnTo>
                <a:lnTo>
                  <a:pt x="20997" y="993994"/>
                </a:lnTo>
                <a:lnTo>
                  <a:pt x="9420" y="947926"/>
                </a:lnTo>
                <a:lnTo>
                  <a:pt x="2377" y="900726"/>
                </a:lnTo>
                <a:lnTo>
                  <a:pt x="0" y="852713"/>
                </a:lnTo>
                <a:lnTo>
                  <a:pt x="0" y="485774"/>
                </a:lnTo>
                <a:lnTo>
                  <a:pt x="2377" y="437762"/>
                </a:lnTo>
                <a:lnTo>
                  <a:pt x="9420" y="390562"/>
                </a:lnTo>
                <a:lnTo>
                  <a:pt x="20997" y="344494"/>
                </a:lnTo>
                <a:lnTo>
                  <a:pt x="36977" y="299877"/>
                </a:lnTo>
                <a:lnTo>
                  <a:pt x="57227" y="257028"/>
                </a:lnTo>
                <a:lnTo>
                  <a:pt x="81615" y="216266"/>
                </a:lnTo>
                <a:lnTo>
                  <a:pt x="110010" y="177911"/>
                </a:lnTo>
                <a:lnTo>
                  <a:pt x="142280" y="142280"/>
                </a:lnTo>
                <a:lnTo>
                  <a:pt x="177911" y="110010"/>
                </a:lnTo>
                <a:lnTo>
                  <a:pt x="216266" y="81615"/>
                </a:lnTo>
                <a:lnTo>
                  <a:pt x="257028" y="57227"/>
                </a:lnTo>
                <a:lnTo>
                  <a:pt x="299876" y="36977"/>
                </a:lnTo>
                <a:lnTo>
                  <a:pt x="344494" y="20997"/>
                </a:lnTo>
                <a:lnTo>
                  <a:pt x="390562" y="9420"/>
                </a:lnTo>
                <a:lnTo>
                  <a:pt x="437762" y="2377"/>
                </a:lnTo>
                <a:lnTo>
                  <a:pt x="485774" y="0"/>
                </a:lnTo>
                <a:lnTo>
                  <a:pt x="4508274" y="0"/>
                </a:lnTo>
                <a:lnTo>
                  <a:pt x="4556287" y="2377"/>
                </a:lnTo>
                <a:lnTo>
                  <a:pt x="4603487" y="9420"/>
                </a:lnTo>
                <a:lnTo>
                  <a:pt x="4649555" y="20997"/>
                </a:lnTo>
                <a:lnTo>
                  <a:pt x="4694172" y="36977"/>
                </a:lnTo>
                <a:lnTo>
                  <a:pt x="4737021" y="57227"/>
                </a:lnTo>
                <a:lnTo>
                  <a:pt x="4777782" y="81615"/>
                </a:lnTo>
                <a:lnTo>
                  <a:pt x="4816138" y="110010"/>
                </a:lnTo>
                <a:lnTo>
                  <a:pt x="4851769" y="142280"/>
                </a:lnTo>
                <a:lnTo>
                  <a:pt x="4884038" y="177911"/>
                </a:lnTo>
                <a:lnTo>
                  <a:pt x="4912433" y="216266"/>
                </a:lnTo>
                <a:lnTo>
                  <a:pt x="4936822" y="257028"/>
                </a:lnTo>
                <a:lnTo>
                  <a:pt x="4957072" y="299877"/>
                </a:lnTo>
                <a:lnTo>
                  <a:pt x="4973051" y="344494"/>
                </a:lnTo>
                <a:lnTo>
                  <a:pt x="4984629" y="390562"/>
                </a:lnTo>
                <a:lnTo>
                  <a:pt x="4991672" y="437762"/>
                </a:lnTo>
                <a:lnTo>
                  <a:pt x="4993189" y="468397"/>
                </a:lnTo>
                <a:lnTo>
                  <a:pt x="4993189" y="870091"/>
                </a:lnTo>
                <a:lnTo>
                  <a:pt x="4984629" y="947926"/>
                </a:lnTo>
                <a:lnTo>
                  <a:pt x="4973051" y="993994"/>
                </a:lnTo>
                <a:lnTo>
                  <a:pt x="4957072" y="1038611"/>
                </a:lnTo>
                <a:lnTo>
                  <a:pt x="4936822" y="1081460"/>
                </a:lnTo>
                <a:lnTo>
                  <a:pt x="4912433" y="1122221"/>
                </a:lnTo>
                <a:lnTo>
                  <a:pt x="4884038" y="1160577"/>
                </a:lnTo>
                <a:lnTo>
                  <a:pt x="4851769" y="1196208"/>
                </a:lnTo>
                <a:lnTo>
                  <a:pt x="4816138" y="1228477"/>
                </a:lnTo>
                <a:lnTo>
                  <a:pt x="4777782" y="1256872"/>
                </a:lnTo>
                <a:lnTo>
                  <a:pt x="4737021" y="1281261"/>
                </a:lnTo>
                <a:lnTo>
                  <a:pt x="4694172" y="1301511"/>
                </a:lnTo>
                <a:lnTo>
                  <a:pt x="4649555" y="1317490"/>
                </a:lnTo>
                <a:lnTo>
                  <a:pt x="4603487" y="1329068"/>
                </a:lnTo>
                <a:lnTo>
                  <a:pt x="4556287" y="1336111"/>
                </a:lnTo>
                <a:lnTo>
                  <a:pt x="4508274" y="1338488"/>
                </a:lnTo>
                <a:close/>
              </a:path>
            </a:pathLst>
          </a:custGeom>
          <a:solidFill>
            <a:srgbClr val="2D8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35187" y="2642960"/>
            <a:ext cx="2781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70" dirty="0">
                <a:solidFill>
                  <a:srgbClr val="FFFFFF"/>
                </a:solidFill>
                <a:latin typeface="Arial Black"/>
                <a:cs typeface="Arial Black"/>
              </a:rPr>
              <a:t>TDOT</a:t>
            </a:r>
            <a:r>
              <a:rPr sz="4000" spc="-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000" spc="-455" dirty="0">
                <a:solidFill>
                  <a:srgbClr val="FFFFFF"/>
                </a:solidFill>
                <a:latin typeface="Arial Black"/>
                <a:cs typeface="Arial Black"/>
              </a:rPr>
              <a:t>LRTP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40219" y="3839874"/>
            <a:ext cx="440753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0180">
              <a:lnSpc>
                <a:spcPct val="116700"/>
              </a:lnSpc>
              <a:spcBef>
                <a:spcPts val="95"/>
              </a:spcBef>
            </a:pPr>
            <a:r>
              <a:rPr sz="3000" spc="55" dirty="0">
                <a:latin typeface="Arial Narrow"/>
                <a:cs typeface="Arial Narrow"/>
              </a:rPr>
              <a:t>We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are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currently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operating </a:t>
            </a:r>
            <a:r>
              <a:rPr sz="3000" spc="125" dirty="0">
                <a:latin typeface="Arial Narrow"/>
                <a:cs typeface="Arial Narrow"/>
              </a:rPr>
              <a:t>under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2025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10-</a:t>
            </a:r>
            <a:r>
              <a:rPr sz="3000" spc="90" dirty="0">
                <a:latin typeface="Arial Narrow"/>
                <a:cs typeface="Arial Narrow"/>
              </a:rPr>
              <a:t>Year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-20" dirty="0">
                <a:latin typeface="Arial Narrow"/>
                <a:cs typeface="Arial Narrow"/>
              </a:rPr>
              <a:t>Plan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2727" y="5440074"/>
            <a:ext cx="4282440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3000" spc="55" dirty="0">
                <a:latin typeface="Arial Narrow"/>
                <a:cs typeface="Arial Narrow"/>
              </a:rPr>
              <a:t>The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2026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will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be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70" dirty="0">
                <a:latin typeface="Arial Narrow"/>
                <a:cs typeface="Arial Narrow"/>
              </a:rPr>
              <a:t>released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in</a:t>
            </a:r>
            <a:endParaRPr sz="3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3000" b="1" dirty="0">
                <a:latin typeface="Arial Narrow"/>
                <a:cs typeface="Arial Narrow"/>
              </a:rPr>
              <a:t>Spring</a:t>
            </a:r>
            <a:r>
              <a:rPr sz="3000" b="1" spc="295" dirty="0">
                <a:latin typeface="Arial Narrow"/>
                <a:cs typeface="Arial Narrow"/>
              </a:rPr>
              <a:t> </a:t>
            </a:r>
            <a:r>
              <a:rPr sz="3000" b="1" spc="114" dirty="0">
                <a:latin typeface="Arial Narrow"/>
                <a:cs typeface="Arial Narrow"/>
              </a:rPr>
              <a:t>2026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1099" y="3839874"/>
            <a:ext cx="4129404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700"/>
              </a:lnSpc>
              <a:spcBef>
                <a:spcPts val="95"/>
              </a:spcBef>
            </a:pPr>
            <a:r>
              <a:rPr sz="3000" spc="55" dirty="0">
                <a:latin typeface="Arial Narrow"/>
                <a:cs typeface="Arial Narrow"/>
              </a:rPr>
              <a:t>We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are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currently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operating </a:t>
            </a:r>
            <a:r>
              <a:rPr sz="3000" spc="125" dirty="0">
                <a:latin typeface="Arial Narrow"/>
                <a:cs typeface="Arial Narrow"/>
              </a:rPr>
              <a:t>under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25-</a:t>
            </a:r>
            <a:r>
              <a:rPr sz="3000" spc="90" dirty="0">
                <a:latin typeface="Arial Narrow"/>
                <a:cs typeface="Arial Narrow"/>
              </a:rPr>
              <a:t>Year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Long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-10" dirty="0">
                <a:latin typeface="Arial Narrow"/>
                <a:cs typeface="Arial Narrow"/>
              </a:rPr>
              <a:t>Range </a:t>
            </a:r>
            <a:r>
              <a:rPr sz="3000" spc="100" dirty="0">
                <a:latin typeface="Arial Narrow"/>
                <a:cs typeface="Arial Narrow"/>
              </a:rPr>
              <a:t>Transportation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Policy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60" dirty="0">
                <a:latin typeface="Arial Narrow"/>
                <a:cs typeface="Arial Narrow"/>
              </a:rPr>
              <a:t>plan, </a:t>
            </a:r>
            <a:r>
              <a:rPr sz="3000" spc="100" dirty="0">
                <a:latin typeface="Arial Narrow"/>
                <a:cs typeface="Arial Narrow"/>
              </a:rPr>
              <a:t>updated</a:t>
            </a:r>
            <a:r>
              <a:rPr sz="3000" spc="14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in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2021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6473" y="6506874"/>
            <a:ext cx="433832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3000" spc="55" dirty="0">
                <a:latin typeface="Arial Narrow"/>
                <a:cs typeface="Arial Narrow"/>
              </a:rPr>
              <a:t>The</a:t>
            </a:r>
            <a:r>
              <a:rPr sz="3000" spc="190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2055</a:t>
            </a:r>
            <a:r>
              <a:rPr sz="3000" spc="195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Policy</a:t>
            </a:r>
            <a:r>
              <a:rPr sz="3000" spc="19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Plan</a:t>
            </a:r>
            <a:r>
              <a:rPr sz="3000" spc="195" dirty="0">
                <a:latin typeface="Arial Narrow"/>
                <a:cs typeface="Arial Narrow"/>
              </a:rPr>
              <a:t> </a:t>
            </a:r>
            <a:r>
              <a:rPr sz="3000" spc="60" dirty="0">
                <a:latin typeface="Arial Narrow"/>
                <a:cs typeface="Arial Narrow"/>
              </a:rPr>
              <a:t>is </a:t>
            </a:r>
            <a:r>
              <a:rPr sz="3000" spc="125" dirty="0">
                <a:latin typeface="Arial Narrow"/>
                <a:cs typeface="Arial Narrow"/>
              </a:rPr>
              <a:t>under</a:t>
            </a:r>
            <a:r>
              <a:rPr sz="3000" spc="140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development</a:t>
            </a:r>
            <a:r>
              <a:rPr sz="3000" spc="140" dirty="0">
                <a:latin typeface="Arial Narrow"/>
                <a:cs typeface="Arial Narrow"/>
              </a:rPr>
              <a:t> </a:t>
            </a:r>
            <a:r>
              <a:rPr sz="3000" spc="120" dirty="0">
                <a:latin typeface="Arial Narrow"/>
                <a:cs typeface="Arial Narrow"/>
              </a:rPr>
              <a:t>now, </a:t>
            </a:r>
            <a:r>
              <a:rPr sz="3000" spc="140" dirty="0">
                <a:latin typeface="Arial Narrow"/>
                <a:cs typeface="Arial Narrow"/>
              </a:rPr>
              <a:t>with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a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larger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update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75" dirty="0">
                <a:latin typeface="Arial Narrow"/>
                <a:cs typeface="Arial Narrow"/>
              </a:rPr>
              <a:t>planned </a:t>
            </a:r>
            <a:r>
              <a:rPr sz="3000" spc="150" dirty="0">
                <a:latin typeface="Arial Narrow"/>
                <a:cs typeface="Arial Narrow"/>
              </a:rPr>
              <a:t>for </a:t>
            </a:r>
            <a:r>
              <a:rPr sz="3000" b="1" spc="160" dirty="0">
                <a:latin typeface="Arial Narrow"/>
                <a:cs typeface="Arial Narrow"/>
              </a:rPr>
              <a:t>2026.</a:t>
            </a:r>
            <a:endParaRPr sz="3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91871"/>
            <a:ext cx="18288000" cy="3695700"/>
          </a:xfrm>
          <a:custGeom>
            <a:avLst/>
            <a:gdLst/>
            <a:ahLst/>
            <a:cxnLst/>
            <a:rect l="l" t="t" r="r" b="b"/>
            <a:pathLst>
              <a:path w="18288000" h="3695700">
                <a:moveTo>
                  <a:pt x="18288000" y="0"/>
                </a:moveTo>
                <a:lnTo>
                  <a:pt x="0" y="0"/>
                </a:lnTo>
                <a:lnTo>
                  <a:pt x="0" y="3695128"/>
                </a:lnTo>
                <a:lnTo>
                  <a:pt x="18288000" y="3695128"/>
                </a:lnTo>
                <a:lnTo>
                  <a:pt x="18288000" y="0"/>
                </a:lnTo>
                <a:close/>
              </a:path>
            </a:pathLst>
          </a:custGeom>
          <a:solidFill>
            <a:srgbClr val="1F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8964" y="2235364"/>
            <a:ext cx="3312344" cy="14477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542" y="4197499"/>
            <a:ext cx="9464901" cy="1273415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7708920" y="7523504"/>
            <a:ext cx="2867660" cy="1222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000" b="0" spc="-175" dirty="0">
                <a:latin typeface="Arial"/>
                <a:cs typeface="Arial"/>
              </a:rPr>
              <a:t>RPO</a:t>
            </a:r>
            <a:r>
              <a:rPr sz="3000" b="0" spc="-65" dirty="0">
                <a:latin typeface="Arial"/>
                <a:cs typeface="Arial"/>
              </a:rPr>
              <a:t> </a:t>
            </a:r>
            <a:r>
              <a:rPr sz="3000" b="0" spc="60" dirty="0">
                <a:latin typeface="Arial"/>
                <a:cs typeface="Arial"/>
              </a:rPr>
              <a:t>Updates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15"/>
              </a:spcBef>
            </a:pPr>
            <a:r>
              <a:rPr sz="3000" b="0" spc="105" dirty="0">
                <a:latin typeface="Arial"/>
                <a:cs typeface="Arial"/>
              </a:rPr>
              <a:t>November</a:t>
            </a:r>
            <a:r>
              <a:rPr sz="3000" b="0" spc="-55" dirty="0">
                <a:latin typeface="Arial"/>
                <a:cs typeface="Arial"/>
              </a:rPr>
              <a:t> </a:t>
            </a:r>
            <a:r>
              <a:rPr sz="3000" b="0" spc="-20" dirty="0">
                <a:latin typeface="Arial"/>
                <a:cs typeface="Arial"/>
              </a:rPr>
              <a:t>2025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743200"/>
          </a:xfrm>
          <a:custGeom>
            <a:avLst/>
            <a:gdLst/>
            <a:ahLst/>
            <a:cxnLst/>
            <a:rect l="l" t="t" r="r" b="b"/>
            <a:pathLst>
              <a:path w="18288000" h="2743200">
                <a:moveTo>
                  <a:pt x="18288000" y="0"/>
                </a:moveTo>
                <a:lnTo>
                  <a:pt x="0" y="0"/>
                </a:lnTo>
                <a:lnTo>
                  <a:pt x="0" y="2743200"/>
                </a:lnTo>
                <a:lnTo>
                  <a:pt x="18288000" y="27432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F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24134" y="9157526"/>
            <a:ext cx="3770629" cy="1097280"/>
            <a:chOff x="7024134" y="9157526"/>
            <a:chExt cx="3770629" cy="1097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0771" y="9157526"/>
              <a:ext cx="989620" cy="4325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4134" y="9610667"/>
              <a:ext cx="3770033" cy="644137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39574" y="757682"/>
            <a:ext cx="87477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470" dirty="0">
                <a:latin typeface="Arial Black"/>
                <a:cs typeface="Arial Black"/>
              </a:rPr>
              <a:t>2055</a:t>
            </a:r>
            <a:r>
              <a:rPr sz="5400" b="0" spc="-375" dirty="0">
                <a:latin typeface="Arial Black"/>
                <a:cs typeface="Arial Black"/>
              </a:rPr>
              <a:t> </a:t>
            </a:r>
            <a:r>
              <a:rPr sz="5400" b="0" spc="-260" dirty="0">
                <a:latin typeface="Arial Black"/>
                <a:cs typeface="Arial Black"/>
              </a:rPr>
              <a:t>Policy</a:t>
            </a:r>
            <a:r>
              <a:rPr sz="5400" b="0" spc="-380" dirty="0">
                <a:latin typeface="Arial Black"/>
                <a:cs typeface="Arial Black"/>
              </a:rPr>
              <a:t> </a:t>
            </a:r>
            <a:r>
              <a:rPr sz="5400" b="0" spc="-225" dirty="0">
                <a:latin typeface="Arial Black"/>
                <a:cs typeface="Arial Black"/>
              </a:rPr>
              <a:t>Plan</a:t>
            </a:r>
            <a:r>
              <a:rPr sz="5400" b="0" spc="-395" dirty="0">
                <a:latin typeface="Arial Black"/>
                <a:cs typeface="Arial Black"/>
              </a:rPr>
              <a:t> </a:t>
            </a:r>
            <a:r>
              <a:rPr sz="5400" b="0" spc="-160" dirty="0">
                <a:latin typeface="Arial Black"/>
                <a:cs typeface="Arial Black"/>
              </a:rPr>
              <a:t>Updates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224915" indent="-342900">
              <a:lnSpc>
                <a:spcPct val="12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pc="-204" dirty="0"/>
              <a:t>Development</a:t>
            </a:r>
            <a:r>
              <a:rPr spc="-195" dirty="0"/>
              <a:t> </a:t>
            </a:r>
            <a:r>
              <a:rPr spc="-225" dirty="0"/>
              <a:t>District</a:t>
            </a:r>
            <a:r>
              <a:rPr spc="-210" dirty="0"/>
              <a:t> </a:t>
            </a:r>
            <a:r>
              <a:rPr spc="-175" dirty="0"/>
              <a:t>and</a:t>
            </a:r>
            <a:r>
              <a:rPr spc="-160" dirty="0"/>
              <a:t> </a:t>
            </a:r>
            <a:r>
              <a:rPr spc="-300" dirty="0"/>
              <a:t>RPO</a:t>
            </a:r>
            <a:r>
              <a:rPr spc="-210" dirty="0"/>
              <a:t> </a:t>
            </a:r>
            <a:r>
              <a:rPr spc="-170" dirty="0"/>
              <a:t>1-</a:t>
            </a:r>
            <a:r>
              <a:rPr spc="-114" dirty="0"/>
              <a:t>on-</a:t>
            </a:r>
            <a:r>
              <a:rPr spc="-385" dirty="0"/>
              <a:t>1s </a:t>
            </a:r>
            <a:r>
              <a:rPr spc="-114" dirty="0"/>
              <a:t>completed</a:t>
            </a:r>
          </a:p>
          <a:p>
            <a:pPr marL="354965" marR="105410" indent="-342900">
              <a:lnSpc>
                <a:spcPct val="120000"/>
              </a:lnSpc>
              <a:spcBef>
                <a:spcPts val="1495"/>
              </a:spcBef>
              <a:buFont typeface="Arial"/>
              <a:buChar char="•"/>
              <a:tabLst>
                <a:tab pos="354965" algn="l"/>
              </a:tabLst>
            </a:pPr>
            <a:r>
              <a:rPr spc="-229" dirty="0"/>
              <a:t>Conducted</a:t>
            </a:r>
            <a:r>
              <a:rPr spc="-200" dirty="0"/>
              <a:t> </a:t>
            </a:r>
            <a:r>
              <a:rPr spc="-240" dirty="0"/>
              <a:t>meetings</a:t>
            </a:r>
            <a:r>
              <a:rPr spc="-215" dirty="0"/>
              <a:t> with</a:t>
            </a:r>
            <a:r>
              <a:rPr spc="-175" dirty="0"/>
              <a:t> </a:t>
            </a:r>
            <a:r>
              <a:rPr spc="-250" dirty="0"/>
              <a:t>MPOs</a:t>
            </a:r>
            <a:r>
              <a:rPr spc="-175" dirty="0"/>
              <a:t> and </a:t>
            </a:r>
            <a:r>
              <a:rPr spc="-150" dirty="0"/>
              <a:t>various </a:t>
            </a:r>
            <a:r>
              <a:rPr spc="-165" dirty="0"/>
              <a:t>internal</a:t>
            </a:r>
            <a:r>
              <a:rPr spc="-200" dirty="0"/>
              <a:t> </a:t>
            </a:r>
            <a:r>
              <a:rPr spc="-340" dirty="0"/>
              <a:t>TDOT</a:t>
            </a:r>
            <a:r>
              <a:rPr spc="-200" dirty="0"/>
              <a:t> </a:t>
            </a:r>
            <a:r>
              <a:rPr spc="-95" dirty="0"/>
              <a:t>Divisions</a:t>
            </a:r>
          </a:p>
          <a:p>
            <a:pPr marL="354965" marR="5080" indent="-342900">
              <a:lnSpc>
                <a:spcPct val="120000"/>
              </a:lnSpc>
              <a:spcBef>
                <a:spcPts val="1515"/>
              </a:spcBef>
              <a:buFont typeface="Arial"/>
              <a:buChar char="•"/>
              <a:tabLst>
                <a:tab pos="354965" algn="l"/>
              </a:tabLst>
            </a:pPr>
            <a:r>
              <a:rPr spc="-265" dirty="0"/>
              <a:t>Policy</a:t>
            </a:r>
            <a:r>
              <a:rPr spc="-215" dirty="0"/>
              <a:t> </a:t>
            </a:r>
            <a:r>
              <a:rPr spc="-220" dirty="0"/>
              <a:t>Plan</a:t>
            </a:r>
            <a:r>
              <a:rPr spc="-225" dirty="0"/>
              <a:t> </a:t>
            </a:r>
            <a:r>
              <a:rPr spc="-175" dirty="0"/>
              <a:t>to</a:t>
            </a:r>
            <a:r>
              <a:rPr spc="-180" dirty="0"/>
              <a:t> </a:t>
            </a:r>
            <a:r>
              <a:rPr spc="-260" dirty="0"/>
              <a:t>go</a:t>
            </a:r>
            <a:r>
              <a:rPr spc="-204" dirty="0"/>
              <a:t> </a:t>
            </a:r>
            <a:r>
              <a:rPr spc="-155" dirty="0"/>
              <a:t>out</a:t>
            </a:r>
            <a:r>
              <a:rPr spc="-180" dirty="0"/>
              <a:t> </a:t>
            </a:r>
            <a:r>
              <a:rPr spc="-105" dirty="0"/>
              <a:t>for</a:t>
            </a:r>
            <a:r>
              <a:rPr spc="-204" dirty="0"/>
              <a:t> </a:t>
            </a:r>
            <a:r>
              <a:rPr spc="-215" dirty="0"/>
              <a:t>public</a:t>
            </a:r>
            <a:r>
              <a:rPr spc="-180" dirty="0"/>
              <a:t> </a:t>
            </a:r>
            <a:r>
              <a:rPr spc="-225" dirty="0"/>
              <a:t>comment</a:t>
            </a:r>
            <a:r>
              <a:rPr spc="-235" dirty="0"/>
              <a:t> </a:t>
            </a:r>
            <a:r>
              <a:rPr spc="-105" dirty="0"/>
              <a:t>this </a:t>
            </a:r>
            <a:r>
              <a:rPr spc="-10" dirty="0"/>
              <a:t>month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0769347" y="3282695"/>
            <a:ext cx="7306309" cy="5683250"/>
            <a:chOff x="10769347" y="3282695"/>
            <a:chExt cx="7306309" cy="56832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9347" y="3282695"/>
              <a:ext cx="7306055" cy="56829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9827" y="3321919"/>
              <a:ext cx="7144988" cy="5524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743200"/>
          </a:xfrm>
          <a:custGeom>
            <a:avLst/>
            <a:gdLst/>
            <a:ahLst/>
            <a:cxnLst/>
            <a:rect l="l" t="t" r="r" b="b"/>
            <a:pathLst>
              <a:path w="18288000" h="2743200">
                <a:moveTo>
                  <a:pt x="18288000" y="0"/>
                </a:moveTo>
                <a:lnTo>
                  <a:pt x="0" y="0"/>
                </a:lnTo>
                <a:lnTo>
                  <a:pt x="0" y="2743200"/>
                </a:lnTo>
                <a:lnTo>
                  <a:pt x="18288000" y="27432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F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243262" y="2770022"/>
            <a:ext cx="11801475" cy="7485380"/>
            <a:chOff x="3243262" y="2770022"/>
            <a:chExt cx="11801475" cy="74853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0771" y="9157526"/>
              <a:ext cx="989620" cy="4325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4135" y="9610667"/>
              <a:ext cx="3770033" cy="6441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3262" y="2770022"/>
              <a:ext cx="11801474" cy="7404982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416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5400" b="0" spc="-220" dirty="0">
                <a:latin typeface="Arial Black"/>
                <a:cs typeface="Arial Black"/>
              </a:rPr>
              <a:t>Update</a:t>
            </a:r>
            <a:r>
              <a:rPr sz="5400" b="0" spc="-409" dirty="0">
                <a:latin typeface="Arial Black"/>
                <a:cs typeface="Arial Black"/>
              </a:rPr>
              <a:t> </a:t>
            </a:r>
            <a:r>
              <a:rPr sz="5400" b="0" spc="-375" dirty="0">
                <a:latin typeface="Arial Black"/>
                <a:cs typeface="Arial Black"/>
              </a:rPr>
              <a:t>Process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17624" y="3804456"/>
            <a:ext cx="3716654" cy="6007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0960" rIns="0" bIns="0" rtlCol="0">
            <a:spAutoFit/>
          </a:bodyPr>
          <a:lstStyle/>
          <a:p>
            <a:pPr marL="394970" indent="-2584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4970" algn="l"/>
              </a:tabLst>
            </a:pPr>
            <a:r>
              <a:rPr sz="1500" dirty="0">
                <a:latin typeface="Century Gothic"/>
                <a:cs typeface="Century Gothic"/>
              </a:rPr>
              <a:t>Horizon</a:t>
            </a:r>
            <a:r>
              <a:rPr sz="1500" spc="70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Year</a:t>
            </a:r>
            <a:endParaRPr sz="1500">
              <a:latin typeface="Century Gothic"/>
              <a:cs typeface="Century Gothic"/>
            </a:endParaRPr>
          </a:p>
          <a:p>
            <a:pPr marL="394970" indent="-258445">
              <a:lnSpc>
                <a:spcPct val="100000"/>
              </a:lnSpc>
              <a:buFont typeface="Arial"/>
              <a:buChar char="•"/>
              <a:tabLst>
                <a:tab pos="394970" algn="l"/>
              </a:tabLst>
            </a:pPr>
            <a:r>
              <a:rPr sz="1500" spc="-40" dirty="0">
                <a:latin typeface="Century Gothic"/>
                <a:cs typeface="Century Gothic"/>
              </a:rPr>
              <a:t>Planning</a:t>
            </a:r>
            <a:r>
              <a:rPr sz="1500" spc="-4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Assumptions</a:t>
            </a:r>
            <a:r>
              <a:rPr sz="1500" spc="15" dirty="0">
                <a:latin typeface="Century Gothic"/>
                <a:cs typeface="Century Gothic"/>
              </a:rPr>
              <a:t> </a:t>
            </a:r>
            <a:r>
              <a:rPr sz="1500" spc="-140" dirty="0">
                <a:latin typeface="Century Gothic"/>
                <a:cs typeface="Century Gothic"/>
              </a:rPr>
              <a:t>and</a:t>
            </a:r>
            <a:r>
              <a:rPr sz="1500" spc="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Analysis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17624" y="5334056"/>
            <a:ext cx="4003675" cy="17545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0960" rIns="0" bIns="0" rtlCol="0">
            <a:spAutoFit/>
          </a:bodyPr>
          <a:lstStyle/>
          <a:p>
            <a:pPr marL="394970" marR="609600" indent="-2584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4970" algn="l"/>
              </a:tabLst>
            </a:pPr>
            <a:r>
              <a:rPr sz="1500" dirty="0">
                <a:latin typeface="Century Gothic"/>
                <a:cs typeface="Century Gothic"/>
              </a:rPr>
              <a:t>Transportation</a:t>
            </a:r>
            <a:r>
              <a:rPr sz="1500" spc="-25" dirty="0">
                <a:latin typeface="Century Gothic"/>
                <a:cs typeface="Century Gothic"/>
              </a:rPr>
              <a:t> </a:t>
            </a:r>
            <a:r>
              <a:rPr sz="1500" spc="-45" dirty="0">
                <a:latin typeface="Century Gothic"/>
                <a:cs typeface="Century Gothic"/>
              </a:rPr>
              <a:t>Modernization</a:t>
            </a:r>
            <a:r>
              <a:rPr sz="1500" spc="-20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Act </a:t>
            </a:r>
            <a:r>
              <a:rPr sz="1500" spc="-10" dirty="0">
                <a:latin typeface="Century Gothic"/>
                <a:cs typeface="Century Gothic"/>
              </a:rPr>
              <a:t>(TMA)</a:t>
            </a:r>
            <a:endParaRPr sz="1500">
              <a:latin typeface="Century Gothic"/>
              <a:cs typeface="Century Gothic"/>
            </a:endParaRPr>
          </a:p>
          <a:p>
            <a:pPr marL="394970" indent="-258445">
              <a:lnSpc>
                <a:spcPct val="100000"/>
              </a:lnSpc>
              <a:buFont typeface="Arial"/>
              <a:buChar char="•"/>
              <a:tabLst>
                <a:tab pos="394970" algn="l"/>
              </a:tabLst>
            </a:pPr>
            <a:r>
              <a:rPr sz="1500" dirty="0">
                <a:latin typeface="Century Gothic"/>
                <a:cs typeface="Century Gothic"/>
              </a:rPr>
              <a:t>IMPROVE</a:t>
            </a:r>
            <a:r>
              <a:rPr sz="1500" spc="220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Act</a:t>
            </a:r>
            <a:endParaRPr sz="1500">
              <a:latin typeface="Century Gothic"/>
              <a:cs typeface="Century Gothic"/>
            </a:endParaRPr>
          </a:p>
          <a:p>
            <a:pPr marL="394970" indent="-258445">
              <a:lnSpc>
                <a:spcPct val="100000"/>
              </a:lnSpc>
              <a:buFont typeface="Arial"/>
              <a:buChar char="•"/>
              <a:tabLst>
                <a:tab pos="394970" algn="l"/>
              </a:tabLst>
            </a:pPr>
            <a:r>
              <a:rPr sz="1500" spc="-25" dirty="0">
                <a:latin typeface="Century Gothic"/>
                <a:cs typeface="Century Gothic"/>
              </a:rPr>
              <a:t>10-</a:t>
            </a:r>
            <a:r>
              <a:rPr sz="1500" dirty="0">
                <a:latin typeface="Century Gothic"/>
                <a:cs typeface="Century Gothic"/>
              </a:rPr>
              <a:t>Year</a:t>
            </a:r>
            <a:r>
              <a:rPr sz="1500" spc="-8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Project</a:t>
            </a:r>
            <a:r>
              <a:rPr sz="1500" spc="-55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Plan</a:t>
            </a:r>
            <a:endParaRPr sz="1500">
              <a:latin typeface="Century Gothic"/>
              <a:cs typeface="Century Gothic"/>
            </a:endParaRPr>
          </a:p>
          <a:p>
            <a:pPr marL="394970" indent="-258445">
              <a:lnSpc>
                <a:spcPct val="100000"/>
              </a:lnSpc>
              <a:buFont typeface="Arial"/>
              <a:buChar char="•"/>
              <a:tabLst>
                <a:tab pos="394970" algn="l"/>
              </a:tabLst>
            </a:pPr>
            <a:r>
              <a:rPr sz="1500" spc="-10" dirty="0">
                <a:latin typeface="Century Gothic"/>
                <a:cs typeface="Century Gothic"/>
              </a:rPr>
              <a:t>Project</a:t>
            </a:r>
            <a:r>
              <a:rPr sz="1500" spc="-30" dirty="0">
                <a:latin typeface="Century Gothic"/>
                <a:cs typeface="Century Gothic"/>
              </a:rPr>
              <a:t> </a:t>
            </a:r>
            <a:r>
              <a:rPr sz="1500" spc="-25" dirty="0">
                <a:latin typeface="Century Gothic"/>
                <a:cs typeface="Century Gothic"/>
              </a:rPr>
              <a:t>Delivery</a:t>
            </a:r>
            <a:r>
              <a:rPr sz="1500" spc="-60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Network</a:t>
            </a:r>
            <a:r>
              <a:rPr sz="1500" spc="-70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(PDN)</a:t>
            </a:r>
            <a:endParaRPr sz="1500">
              <a:latin typeface="Century Gothic"/>
              <a:cs typeface="Century Gothic"/>
            </a:endParaRPr>
          </a:p>
          <a:p>
            <a:pPr marL="394970" indent="-258445">
              <a:lnSpc>
                <a:spcPct val="100000"/>
              </a:lnSpc>
              <a:buFont typeface="Arial"/>
              <a:buChar char="•"/>
              <a:tabLst>
                <a:tab pos="394970" algn="l"/>
              </a:tabLst>
            </a:pPr>
            <a:r>
              <a:rPr sz="1500" spc="-45" dirty="0">
                <a:latin typeface="Century Gothic"/>
                <a:cs typeface="Century Gothic"/>
              </a:rPr>
              <a:t>Alternative</a:t>
            </a:r>
            <a:r>
              <a:rPr sz="1500" spc="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Delivery</a:t>
            </a:r>
            <a:endParaRPr sz="1500">
              <a:latin typeface="Century Gothic"/>
              <a:cs typeface="Century Gothic"/>
            </a:endParaRPr>
          </a:p>
          <a:p>
            <a:pPr marL="394970" indent="-258445">
              <a:lnSpc>
                <a:spcPct val="100000"/>
              </a:lnSpc>
              <a:buFont typeface="Arial"/>
              <a:buChar char="•"/>
              <a:tabLst>
                <a:tab pos="394970" algn="l"/>
              </a:tabLst>
            </a:pPr>
            <a:r>
              <a:rPr sz="1500" dirty="0">
                <a:latin typeface="Century Gothic"/>
                <a:cs typeface="Century Gothic"/>
              </a:rPr>
              <a:t>Key</a:t>
            </a:r>
            <a:r>
              <a:rPr sz="1500" spc="-3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Plans</a:t>
            </a:r>
            <a:r>
              <a:rPr sz="1500" spc="-30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from</a:t>
            </a:r>
            <a:r>
              <a:rPr sz="1500" spc="-25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Other</a:t>
            </a:r>
            <a:r>
              <a:rPr sz="1500" spc="-30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Divisions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17624" y="8031536"/>
            <a:ext cx="3716654" cy="6007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0960" rIns="0" bIns="0" rtlCol="0">
            <a:spAutoFit/>
          </a:bodyPr>
          <a:lstStyle/>
          <a:p>
            <a:pPr marL="394970" indent="-25844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94970" algn="l"/>
              </a:tabLst>
            </a:pPr>
            <a:r>
              <a:rPr sz="1500" spc="-10" dirty="0">
                <a:latin typeface="Century Gothic"/>
                <a:cs typeface="Century Gothic"/>
              </a:rPr>
              <a:t>Goals</a:t>
            </a:r>
            <a:endParaRPr sz="1500">
              <a:latin typeface="Century Gothic"/>
              <a:cs typeface="Century Gothic"/>
            </a:endParaRPr>
          </a:p>
          <a:p>
            <a:pPr marL="394970" indent="-258445">
              <a:lnSpc>
                <a:spcPct val="100000"/>
              </a:lnSpc>
              <a:buFont typeface="Arial"/>
              <a:buChar char="•"/>
              <a:tabLst>
                <a:tab pos="394970" algn="l"/>
              </a:tabLst>
            </a:pPr>
            <a:r>
              <a:rPr sz="1500" spc="-20" dirty="0">
                <a:latin typeface="Century Gothic"/>
                <a:cs typeface="Century Gothic"/>
              </a:rPr>
              <a:t>Strategic</a:t>
            </a:r>
            <a:r>
              <a:rPr sz="1500" spc="1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Emphasis</a:t>
            </a:r>
            <a:r>
              <a:rPr sz="1500" spc="40" dirty="0">
                <a:latin typeface="Century Gothic"/>
                <a:cs typeface="Century Gothic"/>
              </a:rPr>
              <a:t> </a:t>
            </a:r>
            <a:r>
              <a:rPr sz="1500" spc="-20" dirty="0">
                <a:latin typeface="Century Gothic"/>
                <a:cs typeface="Century Gothic"/>
              </a:rPr>
              <a:t>Areas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743200"/>
          </a:xfrm>
          <a:custGeom>
            <a:avLst/>
            <a:gdLst/>
            <a:ahLst/>
            <a:cxnLst/>
            <a:rect l="l" t="t" r="r" b="b"/>
            <a:pathLst>
              <a:path w="18288000" h="2743200">
                <a:moveTo>
                  <a:pt x="18288000" y="0"/>
                </a:moveTo>
                <a:lnTo>
                  <a:pt x="0" y="0"/>
                </a:lnTo>
                <a:lnTo>
                  <a:pt x="0" y="2743200"/>
                </a:lnTo>
                <a:lnTo>
                  <a:pt x="18288000" y="27432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F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24134" y="8807900"/>
            <a:ext cx="7172325" cy="1447165"/>
            <a:chOff x="7024134" y="8807900"/>
            <a:chExt cx="7172325" cy="14471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0771" y="9157526"/>
              <a:ext cx="989620" cy="4325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4134" y="9610667"/>
              <a:ext cx="3770033" cy="64413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75067" y="8807900"/>
              <a:ext cx="6720840" cy="739140"/>
            </a:xfrm>
            <a:custGeom>
              <a:avLst/>
              <a:gdLst/>
              <a:ahLst/>
              <a:cxnLst/>
              <a:rect l="l" t="t" r="r" b="b"/>
              <a:pathLst>
                <a:path w="6720840" h="739140">
                  <a:moveTo>
                    <a:pt x="6720840" y="0"/>
                  </a:moveTo>
                  <a:lnTo>
                    <a:pt x="0" y="0"/>
                  </a:lnTo>
                  <a:lnTo>
                    <a:pt x="0" y="738663"/>
                  </a:lnTo>
                  <a:lnTo>
                    <a:pt x="6720840" y="738663"/>
                  </a:lnTo>
                  <a:lnTo>
                    <a:pt x="6720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416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5400" b="0" spc="-470" dirty="0">
                <a:latin typeface="Arial Black"/>
                <a:cs typeface="Arial Black"/>
              </a:rPr>
              <a:t>2055</a:t>
            </a:r>
            <a:r>
              <a:rPr sz="5400" b="0" spc="-375" dirty="0">
                <a:latin typeface="Arial Black"/>
                <a:cs typeface="Arial Black"/>
              </a:rPr>
              <a:t> </a:t>
            </a:r>
            <a:r>
              <a:rPr sz="5400" b="0" spc="-260" dirty="0">
                <a:latin typeface="Arial Black"/>
                <a:cs typeface="Arial Black"/>
              </a:rPr>
              <a:t>Policy</a:t>
            </a:r>
            <a:r>
              <a:rPr sz="5400" b="0" spc="-380" dirty="0">
                <a:latin typeface="Arial Black"/>
                <a:cs typeface="Arial Black"/>
              </a:rPr>
              <a:t> </a:t>
            </a:r>
            <a:r>
              <a:rPr sz="5400" b="0" spc="-225" dirty="0">
                <a:latin typeface="Arial Black"/>
                <a:cs typeface="Arial Black"/>
              </a:rPr>
              <a:t>Plan</a:t>
            </a:r>
            <a:r>
              <a:rPr sz="5400" b="0" spc="-395" dirty="0">
                <a:latin typeface="Arial Black"/>
                <a:cs typeface="Arial Black"/>
              </a:rPr>
              <a:t> </a:t>
            </a:r>
            <a:r>
              <a:rPr sz="5400" b="0" spc="-320" dirty="0">
                <a:latin typeface="Arial Black"/>
                <a:cs typeface="Arial Black"/>
              </a:rPr>
              <a:t>Goals</a:t>
            </a:r>
            <a:endParaRPr sz="540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6040" y="3580944"/>
            <a:ext cx="2891783" cy="50239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543818" y="4109780"/>
            <a:ext cx="4438650" cy="1470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950" b="1" spc="140" dirty="0">
                <a:solidFill>
                  <a:srgbClr val="0D2B70"/>
                </a:solidFill>
                <a:latin typeface="Calibri"/>
                <a:cs typeface="Calibri"/>
              </a:rPr>
              <a:t>PRESERVE</a:t>
            </a:r>
            <a:r>
              <a:rPr sz="1950" b="1" spc="6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85" dirty="0">
                <a:solidFill>
                  <a:srgbClr val="0D2B70"/>
                </a:solidFill>
                <a:latin typeface="Calibri"/>
                <a:cs typeface="Calibri"/>
              </a:rPr>
              <a:t>AND</a:t>
            </a:r>
            <a:r>
              <a:rPr sz="1950" b="1" spc="50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dirty="0">
                <a:solidFill>
                  <a:srgbClr val="0D2B70"/>
                </a:solidFill>
                <a:latin typeface="Calibri"/>
                <a:cs typeface="Calibri"/>
              </a:rPr>
              <a:t>MANAGE</a:t>
            </a:r>
            <a:r>
              <a:rPr sz="1950" b="1" spc="1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20" dirty="0">
                <a:solidFill>
                  <a:srgbClr val="0D2B70"/>
                </a:solidFill>
                <a:latin typeface="Calibri"/>
                <a:cs typeface="Calibri"/>
              </a:rPr>
              <a:t>THE</a:t>
            </a:r>
            <a:r>
              <a:rPr sz="1950" b="1" spc="5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90" dirty="0">
                <a:solidFill>
                  <a:srgbClr val="0D2B70"/>
                </a:solidFill>
                <a:latin typeface="Calibri"/>
                <a:cs typeface="Calibri"/>
              </a:rPr>
              <a:t>EXISTING </a:t>
            </a:r>
            <a:r>
              <a:rPr sz="1950" b="1" spc="75" dirty="0">
                <a:solidFill>
                  <a:srgbClr val="0D2B70"/>
                </a:solidFill>
                <a:latin typeface="Calibri"/>
                <a:cs typeface="Calibri"/>
              </a:rPr>
              <a:t>SYSTEM</a:t>
            </a:r>
            <a:endParaRPr sz="1950">
              <a:latin typeface="Calibri"/>
              <a:cs typeface="Calibri"/>
            </a:endParaRPr>
          </a:p>
          <a:p>
            <a:pPr marL="149225" marR="59690">
              <a:lnSpc>
                <a:spcPct val="100000"/>
              </a:lnSpc>
              <a:spcBef>
                <a:spcPts val="1300"/>
              </a:spcBef>
            </a:pPr>
            <a:r>
              <a:rPr sz="1500" b="1" spc="60" dirty="0">
                <a:latin typeface="Calibri"/>
                <a:cs typeface="Calibri"/>
              </a:rPr>
              <a:t>Protect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existing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105" dirty="0">
                <a:latin typeface="Calibri"/>
                <a:cs typeface="Calibri"/>
              </a:rPr>
              <a:t>assets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and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maintain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efficiency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of </a:t>
            </a:r>
            <a:r>
              <a:rPr sz="1500" b="1" dirty="0">
                <a:latin typeface="Calibri"/>
                <a:cs typeface="Calibri"/>
              </a:rPr>
              <a:t>the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85" dirty="0">
                <a:latin typeface="Calibri"/>
                <a:cs typeface="Calibri"/>
              </a:rPr>
              <a:t>system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through</a:t>
            </a:r>
            <a:r>
              <a:rPr sz="1500" b="1" spc="125" dirty="0">
                <a:latin typeface="Calibri"/>
                <a:cs typeface="Calibri"/>
              </a:rPr>
              <a:t> </a:t>
            </a:r>
            <a:r>
              <a:rPr sz="1500" b="1" spc="90" dirty="0">
                <a:latin typeface="Calibri"/>
                <a:cs typeface="Calibri"/>
              </a:rPr>
              <a:t>cost-</a:t>
            </a:r>
            <a:r>
              <a:rPr sz="1500" b="1" spc="55" dirty="0">
                <a:latin typeface="Calibri"/>
                <a:cs typeface="Calibri"/>
              </a:rPr>
              <a:t>effective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management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new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technologies.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6520" y="3607898"/>
            <a:ext cx="4526280" cy="438784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1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1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13492" y="4155899"/>
            <a:ext cx="4384675" cy="16173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b="1" spc="110" dirty="0">
                <a:solidFill>
                  <a:srgbClr val="0D2B70"/>
                </a:solidFill>
                <a:latin typeface="Calibri"/>
                <a:cs typeface="Calibri"/>
              </a:rPr>
              <a:t>SUPPORT</a:t>
            </a:r>
            <a:r>
              <a:rPr sz="1950" b="1" spc="10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20" dirty="0">
                <a:solidFill>
                  <a:srgbClr val="0D2B70"/>
                </a:solidFill>
                <a:latin typeface="Calibri"/>
                <a:cs typeface="Calibri"/>
              </a:rPr>
              <a:t>THE</a:t>
            </a:r>
            <a:r>
              <a:rPr sz="1950" b="1" spc="-1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75" dirty="0">
                <a:solidFill>
                  <a:srgbClr val="0D2B70"/>
                </a:solidFill>
                <a:latin typeface="Calibri"/>
                <a:cs typeface="Calibri"/>
              </a:rPr>
              <a:t>STATE’S</a:t>
            </a:r>
            <a:r>
              <a:rPr sz="1950" b="1" spc="-4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05" dirty="0">
                <a:solidFill>
                  <a:srgbClr val="0D2B70"/>
                </a:solidFill>
                <a:latin typeface="Calibri"/>
                <a:cs typeface="Calibri"/>
              </a:rPr>
              <a:t>ECONOMY</a:t>
            </a:r>
            <a:endParaRPr sz="1950">
              <a:latin typeface="Calibri"/>
              <a:cs typeface="Calibri"/>
            </a:endParaRPr>
          </a:p>
          <a:p>
            <a:pPr marL="149225" marR="5080">
              <a:lnSpc>
                <a:spcPct val="100000"/>
              </a:lnSpc>
              <a:spcBef>
                <a:spcPts val="1205"/>
              </a:spcBef>
            </a:pPr>
            <a:r>
              <a:rPr sz="1500" b="1" dirty="0">
                <a:latin typeface="Calibri"/>
                <a:cs typeface="Calibri"/>
              </a:rPr>
              <a:t>Make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transportation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investments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that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support </a:t>
            </a:r>
            <a:r>
              <a:rPr sz="1500" b="1" spc="90" dirty="0">
                <a:latin typeface="Calibri"/>
                <a:cs typeface="Calibri"/>
              </a:rPr>
              <a:t>economic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growth,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competitiveness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spc="45" dirty="0">
                <a:latin typeface="Calibri"/>
                <a:cs typeface="Calibri"/>
              </a:rPr>
              <a:t>tourism; </a:t>
            </a:r>
            <a:r>
              <a:rPr sz="1500" b="1" spc="60" dirty="0">
                <a:latin typeface="Calibri"/>
                <a:cs typeface="Calibri"/>
              </a:rPr>
              <a:t>build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partnerships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with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75" dirty="0">
                <a:latin typeface="Calibri"/>
                <a:cs typeface="Calibri"/>
              </a:rPr>
              <a:t>communities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regions </a:t>
            </a:r>
            <a:r>
              <a:rPr sz="1500" b="1" dirty="0">
                <a:latin typeface="Calibri"/>
                <a:cs typeface="Calibri"/>
              </a:rPr>
              <a:t>to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link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employment,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commercial/retail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areas,</a:t>
            </a:r>
            <a:r>
              <a:rPr sz="1500" b="1" spc="50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other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key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activity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centers.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26189" y="3654018"/>
            <a:ext cx="4526280" cy="438784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1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1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483167" y="4030779"/>
            <a:ext cx="4326890" cy="145669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950" b="1" dirty="0">
                <a:solidFill>
                  <a:srgbClr val="0D2B70"/>
                </a:solidFill>
                <a:latin typeface="Calibri"/>
                <a:cs typeface="Calibri"/>
              </a:rPr>
              <a:t>MAXIMIZE</a:t>
            </a:r>
            <a:r>
              <a:rPr sz="1950" b="1" spc="4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10" dirty="0">
                <a:solidFill>
                  <a:srgbClr val="0D2B70"/>
                </a:solidFill>
                <a:latin typeface="Calibri"/>
                <a:cs typeface="Calibri"/>
              </a:rPr>
              <a:t>SAFETY</a:t>
            </a:r>
            <a:r>
              <a:rPr sz="1950" b="1" spc="40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85" dirty="0">
                <a:solidFill>
                  <a:srgbClr val="0D2B70"/>
                </a:solidFill>
                <a:latin typeface="Calibri"/>
                <a:cs typeface="Calibri"/>
              </a:rPr>
              <a:t>AND</a:t>
            </a:r>
            <a:r>
              <a:rPr sz="1950" b="1" spc="60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25" dirty="0">
                <a:solidFill>
                  <a:srgbClr val="0D2B70"/>
                </a:solidFill>
                <a:latin typeface="Calibri"/>
                <a:cs typeface="Calibri"/>
              </a:rPr>
              <a:t>SECURITY</a:t>
            </a:r>
            <a:endParaRPr sz="1950">
              <a:latin typeface="Calibri"/>
              <a:cs typeface="Calibri"/>
            </a:endParaRPr>
          </a:p>
          <a:p>
            <a:pPr marL="149225" marR="5080">
              <a:lnSpc>
                <a:spcPct val="100000"/>
              </a:lnSpc>
              <a:spcBef>
                <a:spcPts val="750"/>
              </a:spcBef>
            </a:pPr>
            <a:r>
              <a:rPr sz="1500" b="1" spc="95" dirty="0">
                <a:latin typeface="Calibri"/>
                <a:cs typeface="Calibri"/>
              </a:rPr>
              <a:t>Reduce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injuries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fatalities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75" dirty="0">
                <a:latin typeface="Calibri"/>
                <a:cs typeface="Calibri"/>
              </a:rPr>
              <a:t>all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90" dirty="0">
                <a:latin typeface="Calibri"/>
                <a:cs typeface="Calibri"/>
              </a:rPr>
              <a:t>modes</a:t>
            </a:r>
            <a:r>
              <a:rPr sz="1500" b="1" spc="-25" dirty="0">
                <a:latin typeface="Calibri"/>
                <a:cs typeface="Calibri"/>
              </a:rPr>
              <a:t> of </a:t>
            </a:r>
            <a:r>
              <a:rPr sz="1500" b="1" spc="45" dirty="0">
                <a:latin typeface="Calibri"/>
                <a:cs typeface="Calibri"/>
              </a:rPr>
              <a:t>transportation;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minimize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construction-</a:t>
            </a:r>
            <a:r>
              <a:rPr sz="1500" b="1" spc="45" dirty="0">
                <a:latin typeface="Calibri"/>
                <a:cs typeface="Calibri"/>
              </a:rPr>
              <a:t>related </a:t>
            </a:r>
            <a:r>
              <a:rPr sz="1500" b="1" spc="60" dirty="0">
                <a:latin typeface="Calibri"/>
                <a:cs typeface="Calibri"/>
              </a:rPr>
              <a:t>safety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incidents;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improve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75" dirty="0">
                <a:latin typeface="Calibri"/>
                <a:cs typeface="Calibri"/>
              </a:rPr>
              <a:t>disaster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preparedness and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incident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response.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95858" y="3654018"/>
            <a:ext cx="4526280" cy="438784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1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1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04324" y="6451551"/>
            <a:ext cx="4546600" cy="17392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95275">
              <a:lnSpc>
                <a:spcPct val="100000"/>
              </a:lnSpc>
              <a:spcBef>
                <a:spcPts val="90"/>
              </a:spcBef>
            </a:pPr>
            <a:r>
              <a:rPr sz="1950" b="1" spc="95" dirty="0">
                <a:solidFill>
                  <a:srgbClr val="0D2B70"/>
                </a:solidFill>
                <a:latin typeface="Calibri"/>
                <a:cs typeface="Calibri"/>
              </a:rPr>
              <a:t>PROVIDE</a:t>
            </a:r>
            <a:r>
              <a:rPr sz="1950" b="1" spc="2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20" dirty="0">
                <a:solidFill>
                  <a:srgbClr val="0D2B70"/>
                </a:solidFill>
                <a:latin typeface="Calibri"/>
                <a:cs typeface="Calibri"/>
              </a:rPr>
              <a:t>FOR</a:t>
            </a:r>
            <a:r>
              <a:rPr sz="1950" b="1" spc="-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20" dirty="0">
                <a:solidFill>
                  <a:srgbClr val="0D2B70"/>
                </a:solidFill>
                <a:latin typeface="Calibri"/>
                <a:cs typeface="Calibri"/>
              </a:rPr>
              <a:t>THE</a:t>
            </a:r>
            <a:r>
              <a:rPr sz="1950" b="1" spc="-1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10" dirty="0">
                <a:solidFill>
                  <a:srgbClr val="0D2B70"/>
                </a:solidFill>
                <a:latin typeface="Calibri"/>
                <a:cs typeface="Calibri"/>
              </a:rPr>
              <a:t>EFFICIENT </a:t>
            </a:r>
            <a:r>
              <a:rPr sz="1950" b="1" spc="45" dirty="0">
                <a:solidFill>
                  <a:srgbClr val="0D2B70"/>
                </a:solidFill>
                <a:latin typeface="Calibri"/>
                <a:cs typeface="Calibri"/>
              </a:rPr>
              <a:t>MOVEMENT</a:t>
            </a:r>
            <a:r>
              <a:rPr sz="1950" b="1" spc="-30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25" dirty="0">
                <a:solidFill>
                  <a:srgbClr val="0D2B70"/>
                </a:solidFill>
                <a:latin typeface="Calibri"/>
                <a:cs typeface="Calibri"/>
              </a:rPr>
              <a:t>OF</a:t>
            </a:r>
            <a:r>
              <a:rPr sz="1950" b="1" spc="-20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35" dirty="0">
                <a:solidFill>
                  <a:srgbClr val="0D2B70"/>
                </a:solidFill>
                <a:latin typeface="Calibri"/>
                <a:cs typeface="Calibri"/>
              </a:rPr>
              <a:t>PEOPLE</a:t>
            </a:r>
            <a:r>
              <a:rPr sz="1950" b="1" spc="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85" dirty="0">
                <a:solidFill>
                  <a:srgbClr val="0D2B70"/>
                </a:solidFill>
                <a:latin typeface="Calibri"/>
                <a:cs typeface="Calibri"/>
              </a:rPr>
              <a:t>AND</a:t>
            </a:r>
            <a:r>
              <a:rPr sz="1950" b="1" spc="-2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05" dirty="0">
                <a:solidFill>
                  <a:srgbClr val="0D2B70"/>
                </a:solidFill>
                <a:latin typeface="Calibri"/>
                <a:cs typeface="Calibri"/>
              </a:rPr>
              <a:t>FREIGHT</a:t>
            </a:r>
            <a:endParaRPr sz="1950">
              <a:latin typeface="Calibri"/>
              <a:cs typeface="Calibri"/>
            </a:endParaRPr>
          </a:p>
          <a:p>
            <a:pPr marL="149225" marR="5080">
              <a:lnSpc>
                <a:spcPct val="100000"/>
              </a:lnSpc>
              <a:spcBef>
                <a:spcPts val="1620"/>
              </a:spcBef>
            </a:pPr>
            <a:r>
              <a:rPr sz="1500" b="1" spc="60" dirty="0">
                <a:latin typeface="Calibri"/>
                <a:cs typeface="Calibri"/>
              </a:rPr>
              <a:t>Optimize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the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movement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people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75" dirty="0">
                <a:latin typeface="Calibri"/>
                <a:cs typeface="Calibri"/>
              </a:rPr>
              <a:t>goods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by </a:t>
            </a:r>
            <a:r>
              <a:rPr sz="1500" b="1" spc="45" dirty="0">
                <a:latin typeface="Calibri"/>
                <a:cs typeface="Calibri"/>
              </a:rPr>
              <a:t>providing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greater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145" dirty="0">
                <a:latin typeface="Calibri"/>
                <a:cs typeface="Calibri"/>
              </a:rPr>
              <a:t>access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to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transportation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spc="80" dirty="0">
                <a:latin typeface="Calibri"/>
                <a:cs typeface="Calibri"/>
              </a:rPr>
              <a:t>services </a:t>
            </a:r>
            <a:r>
              <a:rPr sz="1500" b="1" dirty="0">
                <a:latin typeface="Calibri"/>
                <a:cs typeface="Calibri"/>
              </a:rPr>
              <a:t>for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75" dirty="0">
                <a:latin typeface="Calibri"/>
                <a:cs typeface="Calibri"/>
              </a:rPr>
              <a:t>all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people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by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building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better </a:t>
            </a:r>
            <a:r>
              <a:rPr sz="1500" b="1" spc="70" dirty="0">
                <a:latin typeface="Calibri"/>
                <a:cs typeface="Calibri"/>
              </a:rPr>
              <a:t>connections </a:t>
            </a:r>
            <a:r>
              <a:rPr sz="1500" b="1" spc="65" dirty="0">
                <a:latin typeface="Calibri"/>
                <a:cs typeface="Calibri"/>
              </a:rPr>
              <a:t>among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different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90" dirty="0">
                <a:latin typeface="Calibri"/>
                <a:cs typeface="Calibri"/>
              </a:rPr>
              <a:t>modes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of</a:t>
            </a:r>
            <a:r>
              <a:rPr sz="1500" b="1" spc="35" dirty="0">
                <a:latin typeface="Calibri"/>
                <a:cs typeface="Calibri"/>
              </a:rPr>
              <a:t> transportation.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17029" y="5949676"/>
            <a:ext cx="4526280" cy="438784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1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1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39265" y="6432076"/>
            <a:ext cx="4672330" cy="17583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020" marR="5080">
              <a:lnSpc>
                <a:spcPct val="100000"/>
              </a:lnSpc>
              <a:spcBef>
                <a:spcPts val="90"/>
              </a:spcBef>
            </a:pPr>
            <a:r>
              <a:rPr sz="1950" b="1" spc="105" dirty="0">
                <a:solidFill>
                  <a:srgbClr val="0D2B70"/>
                </a:solidFill>
                <a:latin typeface="Calibri"/>
                <a:cs typeface="Calibri"/>
              </a:rPr>
              <a:t>BUILD</a:t>
            </a:r>
            <a:r>
              <a:rPr sz="1950" b="1" spc="-20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10" dirty="0">
                <a:solidFill>
                  <a:srgbClr val="0D2B70"/>
                </a:solidFill>
                <a:latin typeface="Calibri"/>
                <a:cs typeface="Calibri"/>
              </a:rPr>
              <a:t>PARTNERSHIPS</a:t>
            </a:r>
            <a:r>
              <a:rPr sz="1950" b="1" spc="3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20" dirty="0">
                <a:solidFill>
                  <a:srgbClr val="0D2B70"/>
                </a:solidFill>
                <a:latin typeface="Calibri"/>
                <a:cs typeface="Calibri"/>
              </a:rPr>
              <a:t>FOR</a:t>
            </a:r>
            <a:r>
              <a:rPr sz="1950" b="1" spc="-1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80" dirty="0">
                <a:solidFill>
                  <a:srgbClr val="0D2B70"/>
                </a:solidFill>
                <a:latin typeface="Calibri"/>
                <a:cs typeface="Calibri"/>
              </a:rPr>
              <a:t>SUSTAINABLE </a:t>
            </a:r>
            <a:r>
              <a:rPr sz="1950" b="1" spc="85" dirty="0">
                <a:solidFill>
                  <a:srgbClr val="0D2B70"/>
                </a:solidFill>
                <a:latin typeface="Calibri"/>
                <a:cs typeface="Calibri"/>
              </a:rPr>
              <a:t>AND</a:t>
            </a:r>
            <a:r>
              <a:rPr sz="1950" b="1" spc="-1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80" dirty="0">
                <a:solidFill>
                  <a:srgbClr val="0D2B70"/>
                </a:solidFill>
                <a:latin typeface="Calibri"/>
                <a:cs typeface="Calibri"/>
              </a:rPr>
              <a:t>LIVABLE</a:t>
            </a:r>
            <a:r>
              <a:rPr sz="1950" b="1" spc="-2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70" dirty="0">
                <a:solidFill>
                  <a:srgbClr val="0D2B70"/>
                </a:solidFill>
                <a:latin typeface="Calibri"/>
                <a:cs typeface="Calibri"/>
              </a:rPr>
              <a:t>COMMUNITIES</a:t>
            </a:r>
            <a:endParaRPr sz="1950">
              <a:latin typeface="Calibri"/>
              <a:cs typeface="Calibri"/>
            </a:endParaRPr>
          </a:p>
          <a:p>
            <a:pPr marL="12700" marR="403225">
              <a:lnSpc>
                <a:spcPct val="100000"/>
              </a:lnSpc>
              <a:spcBef>
                <a:spcPts val="1775"/>
              </a:spcBef>
            </a:pPr>
            <a:r>
              <a:rPr sz="1500" b="1" spc="50" dirty="0">
                <a:latin typeface="Calibri"/>
                <a:cs typeface="Calibri"/>
              </a:rPr>
              <a:t>Provide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early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45" dirty="0">
                <a:latin typeface="Calibri"/>
                <a:cs typeface="Calibri"/>
              </a:rPr>
              <a:t>ongoing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opportunities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45" dirty="0">
                <a:latin typeface="Calibri"/>
                <a:cs typeface="Calibri"/>
              </a:rPr>
              <a:t>broad </a:t>
            </a:r>
            <a:r>
              <a:rPr sz="1500" b="1" spc="85" dirty="0">
                <a:latin typeface="Calibri"/>
                <a:cs typeface="Calibri"/>
              </a:rPr>
              <a:t>public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input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on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90" dirty="0">
                <a:latin typeface="Calibri"/>
                <a:cs typeface="Calibri"/>
              </a:rPr>
              <a:t>plans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programs;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work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85" dirty="0">
                <a:latin typeface="Calibri"/>
                <a:cs typeface="Calibri"/>
              </a:rPr>
              <a:t>closely </a:t>
            </a:r>
            <a:r>
              <a:rPr sz="1500" b="1" spc="10" dirty="0">
                <a:latin typeface="Calibri"/>
                <a:cs typeface="Calibri"/>
              </a:rPr>
              <a:t>with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spc="90" dirty="0">
                <a:latin typeface="Calibri"/>
                <a:cs typeface="Calibri"/>
              </a:rPr>
              <a:t>local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85" dirty="0">
                <a:latin typeface="Calibri"/>
                <a:cs typeface="Calibri"/>
              </a:rPr>
              <a:t>public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private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planning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35" dirty="0">
                <a:latin typeface="Calibri"/>
                <a:cs typeface="Calibri"/>
              </a:rPr>
              <a:t>efforts; </a:t>
            </a:r>
            <a:r>
              <a:rPr sz="1500" b="1" spc="60" dirty="0">
                <a:latin typeface="Calibri"/>
                <a:cs typeface="Calibri"/>
              </a:rPr>
              <a:t>coordinate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land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100" dirty="0">
                <a:latin typeface="Calibri"/>
                <a:cs typeface="Calibri"/>
              </a:rPr>
              <a:t>use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and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transportation</a:t>
            </a:r>
            <a:r>
              <a:rPr sz="1500" b="1" spc="-80" dirty="0">
                <a:latin typeface="Calibri"/>
                <a:cs typeface="Calibri"/>
              </a:rPr>
              <a:t> </a:t>
            </a:r>
            <a:r>
              <a:rPr sz="1500" b="1" spc="45" dirty="0">
                <a:latin typeface="Calibri"/>
                <a:cs typeface="Calibri"/>
              </a:rPr>
              <a:t>planning.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72347" y="5930188"/>
            <a:ext cx="4526280" cy="438784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1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1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57428" y="6432076"/>
            <a:ext cx="4464050" cy="15297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28930">
              <a:lnSpc>
                <a:spcPct val="100000"/>
              </a:lnSpc>
              <a:spcBef>
                <a:spcPts val="90"/>
              </a:spcBef>
            </a:pPr>
            <a:r>
              <a:rPr sz="1950" b="1" spc="110" dirty="0">
                <a:solidFill>
                  <a:srgbClr val="0D2B70"/>
                </a:solidFill>
                <a:latin typeface="Calibri"/>
                <a:cs typeface="Calibri"/>
              </a:rPr>
              <a:t>PROTECT</a:t>
            </a:r>
            <a:r>
              <a:rPr sz="1950" b="1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60" dirty="0">
                <a:solidFill>
                  <a:srgbClr val="0D2B70"/>
                </a:solidFill>
                <a:latin typeface="Calibri"/>
                <a:cs typeface="Calibri"/>
              </a:rPr>
              <a:t>NATURAL,</a:t>
            </a:r>
            <a:r>
              <a:rPr sz="1950" b="1" spc="-2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95" dirty="0">
                <a:solidFill>
                  <a:srgbClr val="0D2B70"/>
                </a:solidFill>
                <a:latin typeface="Calibri"/>
                <a:cs typeface="Calibri"/>
              </a:rPr>
              <a:t>CULTURAL,</a:t>
            </a:r>
            <a:r>
              <a:rPr sz="1950" b="1" spc="-2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60" dirty="0">
                <a:solidFill>
                  <a:srgbClr val="0D2B70"/>
                </a:solidFill>
                <a:latin typeface="Calibri"/>
                <a:cs typeface="Calibri"/>
              </a:rPr>
              <a:t>AND </a:t>
            </a:r>
            <a:r>
              <a:rPr sz="1950" b="1" spc="70" dirty="0">
                <a:solidFill>
                  <a:srgbClr val="0D2B70"/>
                </a:solidFill>
                <a:latin typeface="Calibri"/>
                <a:cs typeface="Calibri"/>
              </a:rPr>
              <a:t>ENVIRONMENTAL</a:t>
            </a:r>
            <a:r>
              <a:rPr sz="1950" b="1" spc="3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55" dirty="0">
                <a:solidFill>
                  <a:srgbClr val="0D2B70"/>
                </a:solidFill>
                <a:latin typeface="Calibri"/>
                <a:cs typeface="Calibri"/>
              </a:rPr>
              <a:t>RESOURCES</a:t>
            </a: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775"/>
              </a:spcBef>
            </a:pPr>
            <a:r>
              <a:rPr sz="1500" b="1" spc="10" dirty="0">
                <a:latin typeface="Calibri"/>
                <a:cs typeface="Calibri"/>
              </a:rPr>
              <a:t>Maintain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the integrity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spc="10" dirty="0">
                <a:latin typeface="Calibri"/>
                <a:cs typeface="Calibri"/>
              </a:rPr>
              <a:t>of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spc="75" dirty="0">
                <a:latin typeface="Calibri"/>
                <a:cs typeface="Calibri"/>
              </a:rPr>
              <a:t>communities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and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historical </a:t>
            </a:r>
            <a:r>
              <a:rPr sz="1500" b="1" spc="80" dirty="0">
                <a:latin typeface="Calibri"/>
                <a:cs typeface="Calibri"/>
              </a:rPr>
              <a:t>sites;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minimize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90" dirty="0">
                <a:latin typeface="Calibri"/>
                <a:cs typeface="Calibri"/>
              </a:rPr>
              <a:t>impacts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on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55" dirty="0">
                <a:latin typeface="Calibri"/>
                <a:cs typeface="Calibri"/>
              </a:rPr>
              <a:t>natural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spc="90" dirty="0">
                <a:latin typeface="Calibri"/>
                <a:cs typeface="Calibri"/>
              </a:rPr>
              <a:t>resources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40" dirty="0">
                <a:latin typeface="Calibri"/>
                <a:cs typeface="Calibri"/>
              </a:rPr>
              <a:t>and </a:t>
            </a:r>
            <a:r>
              <a:rPr sz="1500" b="1" spc="80" dirty="0">
                <a:latin typeface="Calibri"/>
                <a:cs typeface="Calibri"/>
              </a:rPr>
              <a:t>conserve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35" dirty="0">
                <a:latin typeface="Calibri"/>
                <a:cs typeface="Calibri"/>
              </a:rPr>
              <a:t>energy.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495858" y="5930188"/>
            <a:ext cx="4526280" cy="438784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1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1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75067" y="8343613"/>
            <a:ext cx="6720840" cy="438784"/>
          </a:xfrm>
          <a:prstGeom prst="rect">
            <a:avLst/>
          </a:prstGeom>
          <a:solidFill>
            <a:srgbClr val="002C71"/>
          </a:solidFill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950" b="1" spc="100" dirty="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sz="195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50" b="1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9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75067" y="9177242"/>
            <a:ext cx="6720840" cy="1062355"/>
          </a:xfrm>
          <a:custGeom>
            <a:avLst/>
            <a:gdLst/>
            <a:ahLst/>
            <a:cxnLst/>
            <a:rect l="l" t="t" r="r" b="b"/>
            <a:pathLst>
              <a:path w="6720840" h="1062354">
                <a:moveTo>
                  <a:pt x="6720840" y="0"/>
                </a:moveTo>
                <a:lnTo>
                  <a:pt x="0" y="0"/>
                </a:lnTo>
                <a:lnTo>
                  <a:pt x="0" y="1061827"/>
                </a:lnTo>
                <a:lnTo>
                  <a:pt x="6720840" y="1061827"/>
                </a:lnTo>
                <a:lnTo>
                  <a:pt x="67208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62369" y="8737790"/>
            <a:ext cx="6090285" cy="14262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950" b="1" spc="100" dirty="0">
                <a:solidFill>
                  <a:srgbClr val="0D2B70"/>
                </a:solidFill>
                <a:latin typeface="Calibri"/>
                <a:cs typeface="Calibri"/>
              </a:rPr>
              <a:t>EMPHASIZE</a:t>
            </a:r>
            <a:r>
              <a:rPr sz="1950" b="1" spc="-10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05" dirty="0">
                <a:solidFill>
                  <a:srgbClr val="0D2B70"/>
                </a:solidFill>
                <a:latin typeface="Calibri"/>
                <a:cs typeface="Calibri"/>
              </a:rPr>
              <a:t>FINANCIAL</a:t>
            </a:r>
            <a:r>
              <a:rPr sz="1950" b="1" spc="-25" dirty="0">
                <a:solidFill>
                  <a:srgbClr val="0D2B70"/>
                </a:solidFill>
                <a:latin typeface="Calibri"/>
                <a:cs typeface="Calibri"/>
              </a:rPr>
              <a:t> </a:t>
            </a:r>
            <a:r>
              <a:rPr sz="1950" b="1" spc="105" dirty="0">
                <a:solidFill>
                  <a:srgbClr val="0D2B70"/>
                </a:solidFill>
                <a:latin typeface="Calibri"/>
                <a:cs typeface="Calibri"/>
              </a:rPr>
              <a:t>RESPONSIBILITY</a:t>
            </a:r>
            <a:endParaRPr sz="1950">
              <a:latin typeface="Calibri"/>
              <a:cs typeface="Calibri"/>
            </a:endParaRPr>
          </a:p>
          <a:p>
            <a:pPr marL="149225" marR="5080">
              <a:lnSpc>
                <a:spcPct val="100000"/>
              </a:lnSpc>
              <a:spcBef>
                <a:spcPts val="645"/>
              </a:spcBef>
            </a:pPr>
            <a:r>
              <a:rPr sz="1500" b="1" spc="50" dirty="0">
                <a:latin typeface="Calibri"/>
                <a:cs typeface="Calibri"/>
              </a:rPr>
              <a:t>Provide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accountability;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spc="65" dirty="0">
                <a:latin typeface="Calibri"/>
                <a:cs typeface="Calibri"/>
              </a:rPr>
              <a:t>maximize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85" dirty="0">
                <a:latin typeface="Calibri"/>
                <a:cs typeface="Calibri"/>
              </a:rPr>
              <a:t>Tennessee’s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75" dirty="0">
                <a:latin typeface="Calibri"/>
                <a:cs typeface="Calibri"/>
              </a:rPr>
              <a:t>share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federal transportation</a:t>
            </a:r>
            <a:r>
              <a:rPr sz="1500" b="1" spc="-70" dirty="0">
                <a:latin typeface="Calibri"/>
                <a:cs typeface="Calibri"/>
              </a:rPr>
              <a:t> </a:t>
            </a:r>
            <a:r>
              <a:rPr sz="1500" b="1" spc="45" dirty="0">
                <a:latin typeface="Calibri"/>
                <a:cs typeface="Calibri"/>
              </a:rPr>
              <a:t>funding;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develop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45" dirty="0">
                <a:latin typeface="Calibri"/>
                <a:cs typeface="Calibri"/>
              </a:rPr>
              <a:t>alternative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funding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strategies;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85" dirty="0">
                <a:latin typeface="Calibri"/>
                <a:cs typeface="Calibri"/>
              </a:rPr>
              <a:t>select </a:t>
            </a:r>
            <a:r>
              <a:rPr sz="1500" b="1" spc="70" dirty="0">
                <a:latin typeface="Calibri"/>
                <a:cs typeface="Calibri"/>
              </a:rPr>
              <a:t>projects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90" dirty="0">
                <a:latin typeface="Calibri"/>
                <a:cs typeface="Calibri"/>
              </a:rPr>
              <a:t>based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on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45" dirty="0">
                <a:latin typeface="Calibri"/>
                <a:cs typeface="Calibri"/>
              </a:rPr>
              <a:t>identified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50" dirty="0">
                <a:latin typeface="Calibri"/>
                <a:cs typeface="Calibri"/>
              </a:rPr>
              <a:t>regional</a:t>
            </a:r>
            <a:r>
              <a:rPr sz="1500" b="1" dirty="0">
                <a:latin typeface="Calibri"/>
                <a:cs typeface="Calibri"/>
              </a:rPr>
              <a:t> </a:t>
            </a:r>
            <a:r>
              <a:rPr sz="1500" b="1" spc="75" dirty="0">
                <a:latin typeface="Calibri"/>
                <a:cs typeface="Calibri"/>
              </a:rPr>
              <a:t>needs;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allow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45" dirty="0">
                <a:latin typeface="Calibri"/>
                <a:cs typeface="Calibri"/>
              </a:rPr>
              <a:t>flexibility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local </a:t>
            </a:r>
            <a:r>
              <a:rPr sz="1500" b="1" spc="65" dirty="0">
                <a:latin typeface="Calibri"/>
                <a:cs typeface="Calibri"/>
              </a:rPr>
              <a:t>management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of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spc="70" dirty="0">
                <a:latin typeface="Calibri"/>
                <a:cs typeface="Calibri"/>
              </a:rPr>
              <a:t>projects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where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spc="60" dirty="0">
                <a:latin typeface="Calibri"/>
                <a:cs typeface="Calibri"/>
              </a:rPr>
              <a:t>feasible.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743200"/>
          </a:xfrm>
          <a:custGeom>
            <a:avLst/>
            <a:gdLst/>
            <a:ahLst/>
            <a:cxnLst/>
            <a:rect l="l" t="t" r="r" b="b"/>
            <a:pathLst>
              <a:path w="18288000" h="2743200">
                <a:moveTo>
                  <a:pt x="18288000" y="0"/>
                </a:moveTo>
                <a:lnTo>
                  <a:pt x="0" y="0"/>
                </a:lnTo>
                <a:lnTo>
                  <a:pt x="0" y="2743200"/>
                </a:lnTo>
                <a:lnTo>
                  <a:pt x="18288000" y="27432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F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820405" y="2886741"/>
            <a:ext cx="13681710" cy="7400290"/>
            <a:chOff x="1820405" y="2886741"/>
            <a:chExt cx="13681710" cy="74002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0771" y="9157526"/>
              <a:ext cx="989620" cy="4325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4135" y="9610667"/>
              <a:ext cx="3770033" cy="64413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0405" y="2886741"/>
              <a:ext cx="13681646" cy="7400258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416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5400" b="0" spc="-470" dirty="0">
                <a:latin typeface="Arial Black"/>
                <a:cs typeface="Arial Black"/>
              </a:rPr>
              <a:t>2055</a:t>
            </a:r>
            <a:r>
              <a:rPr sz="5400" b="0" spc="-380" dirty="0">
                <a:latin typeface="Arial Black"/>
                <a:cs typeface="Arial Black"/>
              </a:rPr>
              <a:t> </a:t>
            </a:r>
            <a:r>
              <a:rPr sz="5400" b="0" spc="-260" dirty="0">
                <a:latin typeface="Arial Black"/>
                <a:cs typeface="Arial Black"/>
              </a:rPr>
              <a:t>Policy</a:t>
            </a:r>
            <a:r>
              <a:rPr sz="5400" b="0" spc="-385" dirty="0">
                <a:latin typeface="Arial Black"/>
                <a:cs typeface="Arial Black"/>
              </a:rPr>
              <a:t> </a:t>
            </a:r>
            <a:r>
              <a:rPr sz="5400" b="0" spc="-225" dirty="0">
                <a:latin typeface="Arial Black"/>
                <a:cs typeface="Arial Black"/>
              </a:rPr>
              <a:t>Plan</a:t>
            </a:r>
            <a:r>
              <a:rPr sz="5400" b="0" spc="-400" dirty="0">
                <a:latin typeface="Arial Black"/>
                <a:cs typeface="Arial Black"/>
              </a:rPr>
              <a:t> </a:t>
            </a:r>
            <a:r>
              <a:rPr sz="5400" b="0" spc="-260" dirty="0">
                <a:latin typeface="Arial Black"/>
                <a:cs typeface="Arial Black"/>
              </a:rPr>
              <a:t>Strategic</a:t>
            </a:r>
            <a:r>
              <a:rPr sz="5400" b="0" spc="-395" dirty="0">
                <a:latin typeface="Arial Black"/>
                <a:cs typeface="Arial Black"/>
              </a:rPr>
              <a:t> </a:t>
            </a:r>
            <a:r>
              <a:rPr sz="5400" b="0" spc="-285" dirty="0">
                <a:latin typeface="Arial Black"/>
                <a:cs typeface="Arial Black"/>
              </a:rPr>
              <a:t>Emphasis</a:t>
            </a:r>
            <a:r>
              <a:rPr sz="5400" b="0" spc="-395" dirty="0">
                <a:latin typeface="Arial Black"/>
                <a:cs typeface="Arial Black"/>
              </a:rPr>
              <a:t> </a:t>
            </a:r>
            <a:r>
              <a:rPr sz="5400" b="0" spc="-270" dirty="0">
                <a:latin typeface="Arial Black"/>
                <a:cs typeface="Arial Black"/>
              </a:rPr>
              <a:t>Areas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45886" y="3756602"/>
            <a:ext cx="3716654" cy="9601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0960" rIns="0" bIns="0" rtlCol="0">
            <a:spAutoFit/>
          </a:bodyPr>
          <a:lstStyle/>
          <a:p>
            <a:pPr marL="137160" marR="1407795">
              <a:lnSpc>
                <a:spcPct val="100000"/>
              </a:lnSpc>
              <a:spcBef>
                <a:spcPts val="480"/>
              </a:spcBef>
            </a:pPr>
            <a:r>
              <a:rPr sz="1500" spc="-10" dirty="0">
                <a:latin typeface="Century Gothic"/>
                <a:cs typeface="Century Gothic"/>
              </a:rPr>
              <a:t>Interstate</a:t>
            </a:r>
            <a:r>
              <a:rPr sz="1500" spc="-35" dirty="0">
                <a:latin typeface="Century Gothic"/>
                <a:cs typeface="Century Gothic"/>
              </a:rPr>
              <a:t> </a:t>
            </a:r>
            <a:r>
              <a:rPr sz="1500" spc="-45" dirty="0">
                <a:latin typeface="Century Gothic"/>
                <a:cs typeface="Century Gothic"/>
              </a:rPr>
              <a:t>Modernization </a:t>
            </a:r>
            <a:r>
              <a:rPr sz="1500" spc="-60" dirty="0">
                <a:latin typeface="Century Gothic"/>
                <a:cs typeface="Century Gothic"/>
              </a:rPr>
              <a:t>Multimodal</a:t>
            </a:r>
            <a:r>
              <a:rPr sz="1500" spc="-25" dirty="0">
                <a:latin typeface="Century Gothic"/>
                <a:cs typeface="Century Gothic"/>
              </a:rPr>
              <a:t> Connectivity</a:t>
            </a:r>
            <a:endParaRPr sz="1500">
              <a:latin typeface="Century Gothic"/>
              <a:cs typeface="Century Gothic"/>
            </a:endParaRPr>
          </a:p>
          <a:p>
            <a:pPr marL="137160">
              <a:lnSpc>
                <a:spcPct val="100000"/>
              </a:lnSpc>
            </a:pPr>
            <a:r>
              <a:rPr sz="1500" spc="-25" dirty="0">
                <a:latin typeface="Century Gothic"/>
                <a:cs typeface="Century Gothic"/>
              </a:rPr>
              <a:t>Intelligent</a:t>
            </a:r>
            <a:r>
              <a:rPr sz="1500" spc="-7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Transportation</a:t>
            </a:r>
            <a:r>
              <a:rPr sz="1500" spc="-40" dirty="0">
                <a:latin typeface="Century Gothic"/>
                <a:cs typeface="Century Gothic"/>
              </a:rPr>
              <a:t> </a:t>
            </a:r>
            <a:r>
              <a:rPr sz="1500" spc="35" dirty="0">
                <a:latin typeface="Century Gothic"/>
                <a:cs typeface="Century Gothic"/>
              </a:rPr>
              <a:t>Systems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62170" y="3756602"/>
            <a:ext cx="3716654" cy="685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0960" rIns="0" bIns="0" rtlCol="0">
            <a:spAutoFit/>
          </a:bodyPr>
          <a:lstStyle/>
          <a:p>
            <a:pPr marL="136525" marR="894080">
              <a:lnSpc>
                <a:spcPct val="100000"/>
              </a:lnSpc>
              <a:spcBef>
                <a:spcPts val="480"/>
              </a:spcBef>
            </a:pPr>
            <a:r>
              <a:rPr sz="1500" spc="-70" dirty="0">
                <a:latin typeface="Century Gothic"/>
                <a:cs typeface="Century Gothic"/>
              </a:rPr>
              <a:t>Maintain</a:t>
            </a:r>
            <a:r>
              <a:rPr sz="1500" spc="-35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State</a:t>
            </a:r>
            <a:r>
              <a:rPr sz="1500" spc="-4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of</a:t>
            </a:r>
            <a:r>
              <a:rPr sz="1500" spc="-35" dirty="0">
                <a:latin typeface="Century Gothic"/>
                <a:cs typeface="Century Gothic"/>
              </a:rPr>
              <a:t> </a:t>
            </a:r>
            <a:r>
              <a:rPr sz="1500" spc="-135" dirty="0">
                <a:latin typeface="Century Gothic"/>
                <a:cs typeface="Century Gothic"/>
              </a:rPr>
              <a:t>Good</a:t>
            </a:r>
            <a:r>
              <a:rPr sz="1500" spc="2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Repair </a:t>
            </a:r>
            <a:r>
              <a:rPr sz="1500" dirty="0">
                <a:latin typeface="Century Gothic"/>
                <a:cs typeface="Century Gothic"/>
              </a:rPr>
              <a:t>System</a:t>
            </a:r>
            <a:r>
              <a:rPr sz="1500" spc="15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Safety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18970" y="9264262"/>
            <a:ext cx="3716654" cy="8312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0960" rIns="0" bIns="0" rtlCol="0">
            <a:spAutoFit/>
          </a:bodyPr>
          <a:lstStyle/>
          <a:p>
            <a:pPr marL="136525" marR="1931670">
              <a:lnSpc>
                <a:spcPct val="100000"/>
              </a:lnSpc>
              <a:spcBef>
                <a:spcPts val="480"/>
              </a:spcBef>
            </a:pPr>
            <a:r>
              <a:rPr sz="1500" spc="-45" dirty="0">
                <a:latin typeface="Century Gothic"/>
                <a:cs typeface="Century Gothic"/>
              </a:rPr>
              <a:t>Urban</a:t>
            </a:r>
            <a:r>
              <a:rPr sz="1500" spc="-25" dirty="0">
                <a:latin typeface="Century Gothic"/>
                <a:cs typeface="Century Gothic"/>
              </a:rPr>
              <a:t> </a:t>
            </a:r>
            <a:r>
              <a:rPr sz="1500" spc="-45" dirty="0">
                <a:latin typeface="Century Gothic"/>
                <a:cs typeface="Century Gothic"/>
              </a:rPr>
              <a:t>Opportunity </a:t>
            </a:r>
            <a:r>
              <a:rPr sz="1500" dirty="0">
                <a:latin typeface="Century Gothic"/>
                <a:cs typeface="Century Gothic"/>
              </a:rPr>
              <a:t>Rural</a:t>
            </a:r>
            <a:r>
              <a:rPr sz="1500" spc="-10" dirty="0">
                <a:latin typeface="Century Gothic"/>
                <a:cs typeface="Century Gothic"/>
              </a:rPr>
              <a:t> Access</a:t>
            </a:r>
            <a:endParaRPr sz="1500">
              <a:latin typeface="Century Gothic"/>
              <a:cs typeface="Century Gothic"/>
            </a:endParaRPr>
          </a:p>
          <a:p>
            <a:pPr marL="136525">
              <a:lnSpc>
                <a:spcPct val="100000"/>
              </a:lnSpc>
            </a:pPr>
            <a:r>
              <a:rPr sz="1500" dirty="0">
                <a:latin typeface="Century Gothic"/>
                <a:cs typeface="Century Gothic"/>
              </a:rPr>
              <a:t>Primary</a:t>
            </a:r>
            <a:r>
              <a:rPr sz="1500" spc="-30" dirty="0">
                <a:latin typeface="Century Gothic"/>
                <a:cs typeface="Century Gothic"/>
              </a:rPr>
              <a:t> </a:t>
            </a:r>
            <a:r>
              <a:rPr sz="1500" dirty="0">
                <a:latin typeface="Century Gothic"/>
                <a:cs typeface="Century Gothic"/>
              </a:rPr>
              <a:t>Trade</a:t>
            </a:r>
            <a:r>
              <a:rPr sz="1500" spc="-45" dirty="0">
                <a:latin typeface="Century Gothic"/>
                <a:cs typeface="Century Gothic"/>
              </a:rPr>
              <a:t> </a:t>
            </a:r>
            <a:r>
              <a:rPr sz="1500" spc="-10" dirty="0">
                <a:latin typeface="Century Gothic"/>
                <a:cs typeface="Century Gothic"/>
              </a:rPr>
              <a:t>Corridors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2743200"/>
          </a:xfrm>
          <a:custGeom>
            <a:avLst/>
            <a:gdLst/>
            <a:ahLst/>
            <a:cxnLst/>
            <a:rect l="l" t="t" r="r" b="b"/>
            <a:pathLst>
              <a:path w="18288000" h="2743200">
                <a:moveTo>
                  <a:pt x="18288000" y="0"/>
                </a:moveTo>
                <a:lnTo>
                  <a:pt x="0" y="0"/>
                </a:lnTo>
                <a:lnTo>
                  <a:pt x="0" y="2743200"/>
                </a:lnTo>
                <a:lnTo>
                  <a:pt x="18288000" y="27432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F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024134" y="9157526"/>
            <a:ext cx="3770629" cy="1097280"/>
            <a:chOff x="7024134" y="9157526"/>
            <a:chExt cx="3770629" cy="10972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0771" y="9157526"/>
              <a:ext cx="989620" cy="4325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4134" y="9610667"/>
              <a:ext cx="3770033" cy="644137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2416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5400" b="0" spc="-145" dirty="0">
                <a:latin typeface="Arial Black"/>
                <a:cs typeface="Arial Black"/>
              </a:rPr>
              <a:t>Next</a:t>
            </a:r>
            <a:r>
              <a:rPr sz="5400" b="0" spc="-380" dirty="0">
                <a:latin typeface="Arial Black"/>
                <a:cs typeface="Arial Black"/>
              </a:rPr>
              <a:t> </a:t>
            </a:r>
            <a:r>
              <a:rPr sz="5400" b="0" spc="-325" dirty="0">
                <a:latin typeface="Arial Black"/>
                <a:cs typeface="Arial Black"/>
              </a:rPr>
              <a:t>Steps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430" y="3179032"/>
            <a:ext cx="7775575" cy="1791970"/>
          </a:xfrm>
          <a:prstGeom prst="rect">
            <a:avLst/>
          </a:prstGeom>
        </p:spPr>
        <p:txBody>
          <a:bodyPr vert="horz" wrap="square" lIns="0" tIns="2419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905"/>
              </a:spcBef>
              <a:buFont typeface="Arial"/>
              <a:buChar char="•"/>
              <a:tabLst>
                <a:tab pos="354965" algn="l"/>
              </a:tabLst>
            </a:pPr>
            <a:r>
              <a:rPr sz="3000" spc="-240" dirty="0">
                <a:solidFill>
                  <a:srgbClr val="002C71"/>
                </a:solidFill>
                <a:latin typeface="Arial Black"/>
                <a:cs typeface="Arial Black"/>
              </a:rPr>
              <a:t>Larger</a:t>
            </a:r>
            <a:r>
              <a:rPr sz="3000" spc="-220" dirty="0">
                <a:solidFill>
                  <a:srgbClr val="002C71"/>
                </a:solidFill>
                <a:latin typeface="Arial Black"/>
                <a:cs typeface="Arial Black"/>
              </a:rPr>
              <a:t> </a:t>
            </a:r>
            <a:r>
              <a:rPr sz="3000" spc="-185" dirty="0">
                <a:solidFill>
                  <a:srgbClr val="002C71"/>
                </a:solidFill>
                <a:latin typeface="Arial Black"/>
                <a:cs typeface="Arial Black"/>
              </a:rPr>
              <a:t>update</a:t>
            </a:r>
            <a:r>
              <a:rPr sz="3000" spc="-200" dirty="0">
                <a:solidFill>
                  <a:srgbClr val="002C71"/>
                </a:solidFill>
                <a:latin typeface="Arial Black"/>
                <a:cs typeface="Arial Black"/>
              </a:rPr>
              <a:t> </a:t>
            </a:r>
            <a:r>
              <a:rPr sz="3000" spc="-170" dirty="0">
                <a:solidFill>
                  <a:srgbClr val="002C71"/>
                </a:solidFill>
                <a:latin typeface="Arial Black"/>
                <a:cs typeface="Arial Black"/>
              </a:rPr>
              <a:t>planned</a:t>
            </a:r>
            <a:r>
              <a:rPr sz="3000" spc="-200" dirty="0">
                <a:solidFill>
                  <a:srgbClr val="002C71"/>
                </a:solidFill>
                <a:latin typeface="Arial Black"/>
                <a:cs typeface="Arial Black"/>
              </a:rPr>
              <a:t> </a:t>
            </a:r>
            <a:r>
              <a:rPr sz="3000" spc="-105" dirty="0">
                <a:solidFill>
                  <a:srgbClr val="002C71"/>
                </a:solidFill>
                <a:latin typeface="Arial Black"/>
                <a:cs typeface="Arial Black"/>
              </a:rPr>
              <a:t>for</a:t>
            </a:r>
            <a:r>
              <a:rPr sz="3000" spc="-215" dirty="0">
                <a:solidFill>
                  <a:srgbClr val="002C71"/>
                </a:solidFill>
                <a:latin typeface="Arial Black"/>
                <a:cs typeface="Arial Black"/>
              </a:rPr>
              <a:t> </a:t>
            </a:r>
            <a:r>
              <a:rPr sz="3000" spc="-330" dirty="0">
                <a:solidFill>
                  <a:srgbClr val="002C71"/>
                </a:solidFill>
                <a:latin typeface="Arial Black"/>
                <a:cs typeface="Arial Black"/>
              </a:rPr>
              <a:t>2026</a:t>
            </a:r>
            <a:endParaRPr sz="3000">
              <a:latin typeface="Arial Black"/>
              <a:cs typeface="Arial Black"/>
            </a:endParaRPr>
          </a:p>
          <a:p>
            <a:pPr marL="697865" lvl="1" indent="-342900">
              <a:lnSpc>
                <a:spcPct val="100000"/>
              </a:lnSpc>
              <a:spcBef>
                <a:spcPts val="1425"/>
              </a:spcBef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002C71"/>
                </a:solidFill>
                <a:latin typeface="Arial"/>
                <a:cs typeface="Arial"/>
              </a:rPr>
              <a:t>Technical</a:t>
            </a:r>
            <a:r>
              <a:rPr sz="2400" spc="-130" dirty="0">
                <a:solidFill>
                  <a:srgbClr val="002C7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2C71"/>
                </a:solidFill>
                <a:latin typeface="Arial"/>
                <a:cs typeface="Arial"/>
              </a:rPr>
              <a:t>analyses</a:t>
            </a:r>
            <a:endParaRPr sz="2400">
              <a:latin typeface="Arial"/>
              <a:cs typeface="Arial"/>
            </a:endParaRPr>
          </a:p>
          <a:p>
            <a:pPr marL="697865" lvl="1" indent="-342900">
              <a:lnSpc>
                <a:spcPct val="100000"/>
              </a:lnSpc>
              <a:spcBef>
                <a:spcPts val="1315"/>
              </a:spcBef>
              <a:buChar char="•"/>
              <a:tabLst>
                <a:tab pos="697865" algn="l"/>
              </a:tabLst>
            </a:pPr>
            <a:r>
              <a:rPr sz="2400" dirty="0">
                <a:solidFill>
                  <a:srgbClr val="002C71"/>
                </a:solidFill>
                <a:latin typeface="Arial"/>
                <a:cs typeface="Arial"/>
              </a:rPr>
              <a:t>Robust</a:t>
            </a:r>
            <a:r>
              <a:rPr sz="2400" spc="-15" dirty="0">
                <a:solidFill>
                  <a:srgbClr val="002C71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002C71"/>
                </a:solidFill>
                <a:latin typeface="Arial"/>
                <a:cs typeface="Arial"/>
              </a:rPr>
              <a:t>public</a:t>
            </a:r>
            <a:r>
              <a:rPr sz="2400" spc="-75" dirty="0">
                <a:solidFill>
                  <a:srgbClr val="002C7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02C71"/>
                </a:solidFill>
                <a:latin typeface="Arial"/>
                <a:cs typeface="Arial"/>
              </a:rPr>
              <a:t>engagement</a:t>
            </a:r>
            <a:r>
              <a:rPr sz="2400" spc="-15" dirty="0">
                <a:solidFill>
                  <a:srgbClr val="002C71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002C71"/>
                </a:solidFill>
                <a:latin typeface="Arial"/>
                <a:cs typeface="Arial"/>
              </a:rPr>
              <a:t>–</a:t>
            </a:r>
            <a:r>
              <a:rPr sz="2400" spc="-20" dirty="0">
                <a:solidFill>
                  <a:srgbClr val="002C7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02C71"/>
                </a:solidFill>
                <a:latin typeface="Arial"/>
                <a:cs typeface="Arial"/>
              </a:rPr>
              <a:t>We’ll</a:t>
            </a:r>
            <a:r>
              <a:rPr sz="2400" spc="-20" dirty="0">
                <a:solidFill>
                  <a:srgbClr val="002C71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002C71"/>
                </a:solidFill>
                <a:latin typeface="Arial"/>
                <a:cs typeface="Arial"/>
              </a:rPr>
              <a:t>need</a:t>
            </a:r>
            <a:r>
              <a:rPr sz="2400" spc="-25" dirty="0">
                <a:solidFill>
                  <a:srgbClr val="002C71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002C71"/>
                </a:solidFill>
                <a:latin typeface="Arial"/>
                <a:cs typeface="Arial"/>
              </a:rPr>
              <a:t>your</a:t>
            </a:r>
            <a:r>
              <a:rPr sz="2400" spc="-20" dirty="0">
                <a:solidFill>
                  <a:srgbClr val="002C71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002C71"/>
                </a:solidFill>
                <a:latin typeface="Arial"/>
                <a:cs typeface="Arial"/>
              </a:rPr>
              <a:t>help!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769347" y="3282695"/>
            <a:ext cx="7306309" cy="5683250"/>
            <a:chOff x="10769347" y="3282695"/>
            <a:chExt cx="7306309" cy="56832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9347" y="3282695"/>
              <a:ext cx="7306055" cy="56829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9827" y="3321919"/>
              <a:ext cx="7144988" cy="55240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010"/>
            <a:ext cx="18288000" cy="7424420"/>
          </a:xfrm>
          <a:custGeom>
            <a:avLst/>
            <a:gdLst/>
            <a:ahLst/>
            <a:cxnLst/>
            <a:rect l="l" t="t" r="r" b="b"/>
            <a:pathLst>
              <a:path w="18288000" h="7424420">
                <a:moveTo>
                  <a:pt x="18288000" y="7423993"/>
                </a:moveTo>
                <a:lnTo>
                  <a:pt x="0" y="7423993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74239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977300" y="1600573"/>
            <a:ext cx="14333855" cy="359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6599"/>
              </a:lnSpc>
              <a:spcBef>
                <a:spcPts val="100"/>
              </a:spcBef>
            </a:pPr>
            <a:r>
              <a:rPr sz="6700" spc="85" dirty="0"/>
              <a:t>Rural</a:t>
            </a:r>
            <a:r>
              <a:rPr sz="6700" spc="390" dirty="0"/>
              <a:t> </a:t>
            </a:r>
            <a:r>
              <a:rPr sz="6700" dirty="0"/>
              <a:t>Consultation</a:t>
            </a:r>
            <a:r>
              <a:rPr sz="6700" spc="395" dirty="0"/>
              <a:t> </a:t>
            </a:r>
            <a:r>
              <a:rPr sz="6700" spc="-10" dirty="0"/>
              <a:t>Process </a:t>
            </a:r>
            <a:r>
              <a:rPr sz="6700" spc="70" dirty="0"/>
              <a:t>Transportation</a:t>
            </a:r>
            <a:r>
              <a:rPr sz="6700" spc="170" dirty="0"/>
              <a:t> </a:t>
            </a:r>
            <a:r>
              <a:rPr sz="6700" spc="95" dirty="0"/>
              <a:t>Planning</a:t>
            </a:r>
            <a:r>
              <a:rPr sz="6700" spc="170" dirty="0"/>
              <a:t> </a:t>
            </a:r>
            <a:r>
              <a:rPr sz="6700" spc="50" dirty="0"/>
              <a:t>Grant</a:t>
            </a:r>
            <a:r>
              <a:rPr sz="6700" spc="170" dirty="0"/>
              <a:t> </a:t>
            </a:r>
            <a:r>
              <a:rPr sz="6700" spc="114" dirty="0"/>
              <a:t>Updates </a:t>
            </a:r>
            <a:r>
              <a:rPr sz="6700" dirty="0"/>
              <a:t>Long</a:t>
            </a:r>
            <a:r>
              <a:rPr sz="6700" spc="165" dirty="0"/>
              <a:t> </a:t>
            </a:r>
            <a:r>
              <a:rPr sz="6700" spc="110" dirty="0"/>
              <a:t>Range</a:t>
            </a:r>
            <a:r>
              <a:rPr sz="6700" spc="170" dirty="0"/>
              <a:t> </a:t>
            </a:r>
            <a:r>
              <a:rPr sz="6700" spc="70" dirty="0"/>
              <a:t>Transportation</a:t>
            </a:r>
            <a:r>
              <a:rPr sz="6700" spc="170" dirty="0"/>
              <a:t> </a:t>
            </a:r>
            <a:r>
              <a:rPr sz="6700" spc="114" dirty="0"/>
              <a:t>Plan</a:t>
            </a:r>
            <a:r>
              <a:rPr sz="6700" spc="170" dirty="0"/>
              <a:t> </a:t>
            </a:r>
            <a:r>
              <a:rPr sz="6700" spc="114" dirty="0"/>
              <a:t>Updates</a:t>
            </a:r>
            <a:endParaRPr sz="6700"/>
          </a:p>
        </p:txBody>
      </p:sp>
      <p:sp>
        <p:nvSpPr>
          <p:cNvPr id="4" name="object 4"/>
          <p:cNvSpPr txBox="1"/>
          <p:nvPr/>
        </p:nvSpPr>
        <p:spPr>
          <a:xfrm>
            <a:off x="6868090" y="5214358"/>
            <a:ext cx="4551680" cy="245427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sz="4600" b="1" dirty="0">
                <a:solidFill>
                  <a:srgbClr val="44C8F1"/>
                </a:solidFill>
                <a:latin typeface="Arial Narrow"/>
                <a:cs typeface="Arial Narrow"/>
              </a:rPr>
              <a:t>TDOT</a:t>
            </a:r>
            <a:r>
              <a:rPr sz="4600" b="1" spc="45" dirty="0">
                <a:solidFill>
                  <a:srgbClr val="44C8F1"/>
                </a:solidFill>
                <a:latin typeface="Arial Narrow"/>
                <a:cs typeface="Arial Narrow"/>
              </a:rPr>
              <a:t> </a:t>
            </a:r>
            <a:r>
              <a:rPr sz="4600" b="1" spc="-20" dirty="0">
                <a:solidFill>
                  <a:srgbClr val="44C8F1"/>
                </a:solidFill>
                <a:latin typeface="Arial Narrow"/>
                <a:cs typeface="Arial Narrow"/>
              </a:rPr>
              <a:t>LRTP</a:t>
            </a:r>
            <a:endParaRPr sz="4600">
              <a:latin typeface="Arial Narrow"/>
              <a:cs typeface="Arial Narrow"/>
            </a:endParaRPr>
          </a:p>
          <a:p>
            <a:pPr marL="12065" marR="5080" algn="ctr">
              <a:lnSpc>
                <a:spcPct val="115500"/>
              </a:lnSpc>
            </a:pPr>
            <a:r>
              <a:rPr sz="4600" b="1" dirty="0">
                <a:solidFill>
                  <a:srgbClr val="44C8F1"/>
                </a:solidFill>
                <a:latin typeface="Arial Narrow"/>
                <a:cs typeface="Arial Narrow"/>
              </a:rPr>
              <a:t>TDOT</a:t>
            </a:r>
            <a:r>
              <a:rPr sz="4600" b="1" spc="80" dirty="0">
                <a:solidFill>
                  <a:srgbClr val="44C8F1"/>
                </a:solidFill>
                <a:latin typeface="Arial Narrow"/>
                <a:cs typeface="Arial Narrow"/>
              </a:rPr>
              <a:t> </a:t>
            </a:r>
            <a:r>
              <a:rPr sz="4600" b="1" spc="210" dirty="0">
                <a:solidFill>
                  <a:srgbClr val="44C8F1"/>
                </a:solidFill>
                <a:latin typeface="Arial Narrow"/>
                <a:cs typeface="Arial Narrow"/>
              </a:rPr>
              <a:t>10-</a:t>
            </a:r>
            <a:r>
              <a:rPr sz="4600" b="1" spc="95" dirty="0">
                <a:solidFill>
                  <a:srgbClr val="44C8F1"/>
                </a:solidFill>
                <a:latin typeface="Arial Narrow"/>
                <a:cs typeface="Arial Narrow"/>
              </a:rPr>
              <a:t>Year</a:t>
            </a:r>
            <a:r>
              <a:rPr sz="4600" b="1" spc="85" dirty="0">
                <a:solidFill>
                  <a:srgbClr val="44C8F1"/>
                </a:solidFill>
                <a:latin typeface="Arial Narrow"/>
                <a:cs typeface="Arial Narrow"/>
              </a:rPr>
              <a:t> </a:t>
            </a:r>
            <a:r>
              <a:rPr sz="4600" b="1" spc="60" dirty="0">
                <a:solidFill>
                  <a:srgbClr val="44C8F1"/>
                </a:solidFill>
                <a:latin typeface="Arial Narrow"/>
                <a:cs typeface="Arial Narrow"/>
              </a:rPr>
              <a:t>Plan </a:t>
            </a:r>
            <a:r>
              <a:rPr sz="4600" b="1" dirty="0">
                <a:solidFill>
                  <a:srgbClr val="44C8F1"/>
                </a:solidFill>
                <a:latin typeface="Arial Narrow"/>
                <a:cs typeface="Arial Narrow"/>
              </a:rPr>
              <a:t>TDOT</a:t>
            </a:r>
            <a:r>
              <a:rPr sz="4600" b="1" spc="45" dirty="0">
                <a:solidFill>
                  <a:srgbClr val="44C8F1"/>
                </a:solidFill>
                <a:latin typeface="Arial Narrow"/>
                <a:cs typeface="Arial Narrow"/>
              </a:rPr>
              <a:t> </a:t>
            </a:r>
            <a:r>
              <a:rPr sz="4600" b="1" spc="55" dirty="0">
                <a:solidFill>
                  <a:srgbClr val="44C8F1"/>
                </a:solidFill>
                <a:latin typeface="Arial Narrow"/>
                <a:cs typeface="Arial Narrow"/>
              </a:rPr>
              <a:t>STIP</a:t>
            </a:r>
            <a:endParaRPr sz="4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91871"/>
            <a:ext cx="18288000" cy="3695700"/>
          </a:xfrm>
          <a:custGeom>
            <a:avLst/>
            <a:gdLst/>
            <a:ahLst/>
            <a:cxnLst/>
            <a:rect l="l" t="t" r="r" b="b"/>
            <a:pathLst>
              <a:path w="18288000" h="3695700">
                <a:moveTo>
                  <a:pt x="18288000" y="0"/>
                </a:moveTo>
                <a:lnTo>
                  <a:pt x="0" y="0"/>
                </a:lnTo>
                <a:lnTo>
                  <a:pt x="0" y="3695128"/>
                </a:lnTo>
                <a:lnTo>
                  <a:pt x="18288000" y="3695128"/>
                </a:lnTo>
                <a:lnTo>
                  <a:pt x="18288000" y="0"/>
                </a:lnTo>
                <a:close/>
              </a:path>
            </a:pathLst>
          </a:custGeom>
          <a:solidFill>
            <a:srgbClr val="1F3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8964" y="2235364"/>
            <a:ext cx="3312344" cy="144770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542" y="4197499"/>
            <a:ext cx="9464901" cy="12734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37040" y="6691181"/>
            <a:ext cx="341249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200" spc="-365" dirty="0">
                <a:solidFill>
                  <a:srgbClr val="FFFFFF"/>
                </a:solidFill>
                <a:latin typeface="Arial Black"/>
                <a:cs typeface="Arial Black"/>
              </a:rPr>
              <a:t>THANK</a:t>
            </a:r>
            <a:r>
              <a:rPr sz="4200" spc="-2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4200" spc="-350" dirty="0">
                <a:solidFill>
                  <a:srgbClr val="FFFFFF"/>
                </a:solidFill>
                <a:latin typeface="Arial Black"/>
                <a:cs typeface="Arial Black"/>
              </a:rPr>
              <a:t>YOU!</a:t>
            </a:r>
            <a:endParaRPr sz="4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3883" y="7707693"/>
            <a:ext cx="4398645" cy="187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700" spc="-229" dirty="0">
                <a:solidFill>
                  <a:srgbClr val="FFFFFF"/>
                </a:solidFill>
                <a:latin typeface="Arial Black"/>
                <a:cs typeface="Arial Black"/>
              </a:rPr>
              <a:t>Jaret</a:t>
            </a:r>
            <a:r>
              <a:rPr sz="270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Black"/>
                <a:cs typeface="Arial Black"/>
              </a:rPr>
              <a:t>Shaffer</a:t>
            </a:r>
            <a:endParaRPr sz="2700">
              <a:latin typeface="Arial Black"/>
              <a:cs typeface="Arial Black"/>
            </a:endParaRPr>
          </a:p>
          <a:p>
            <a:pPr marL="1270" algn="ctr">
              <a:lnSpc>
                <a:spcPct val="100000"/>
              </a:lnSpc>
              <a:spcBef>
                <a:spcPts val="4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jaret.shaffer@tn.gov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700" dirty="0">
                <a:solidFill>
                  <a:srgbClr val="FFFFFF"/>
                </a:solidFill>
                <a:latin typeface="Arial Black"/>
                <a:cs typeface="Arial Black"/>
              </a:rPr>
              <a:t>Mary</a:t>
            </a:r>
            <a:r>
              <a:rPr sz="27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Arial Black"/>
                <a:cs typeface="Arial Black"/>
              </a:rPr>
              <a:t>Connelly</a:t>
            </a:r>
            <a:endParaRPr sz="27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mary.connelly@greshamsmith.com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21878" y="1943811"/>
            <a:ext cx="5638799" cy="77628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797" y="4976864"/>
            <a:ext cx="9772649" cy="4733924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4915">
              <a:lnSpc>
                <a:spcPct val="100000"/>
              </a:lnSpc>
              <a:spcBef>
                <a:spcPts val="100"/>
              </a:spcBef>
            </a:pPr>
            <a:r>
              <a:rPr sz="6600" spc="220" dirty="0"/>
              <a:t>New</a:t>
            </a:r>
            <a:r>
              <a:rPr sz="6600" spc="110" dirty="0"/>
              <a:t> </a:t>
            </a:r>
            <a:r>
              <a:rPr sz="6600" dirty="0"/>
              <a:t>TDOT</a:t>
            </a:r>
            <a:r>
              <a:rPr sz="6600" spc="114" dirty="0"/>
              <a:t> </a:t>
            </a:r>
            <a:r>
              <a:rPr sz="6600" spc="90" dirty="0"/>
              <a:t>Commissioner:</a:t>
            </a:r>
            <a:r>
              <a:rPr sz="6600" spc="114" dirty="0"/>
              <a:t> </a:t>
            </a:r>
            <a:r>
              <a:rPr sz="6600" spc="215" dirty="0"/>
              <a:t>Will</a:t>
            </a:r>
            <a:r>
              <a:rPr sz="6600" spc="114" dirty="0"/>
              <a:t> </a:t>
            </a:r>
            <a:r>
              <a:rPr sz="6600" spc="125" dirty="0"/>
              <a:t>Reid</a:t>
            </a:r>
            <a:endParaRPr sz="6600"/>
          </a:p>
        </p:txBody>
      </p:sp>
      <p:sp>
        <p:nvSpPr>
          <p:cNvPr id="5" name="object 5"/>
          <p:cNvSpPr txBox="1"/>
          <p:nvPr/>
        </p:nvSpPr>
        <p:spPr>
          <a:xfrm>
            <a:off x="1016000" y="2157852"/>
            <a:ext cx="850455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95" dirty="0">
                <a:latin typeface="Arial Narrow"/>
                <a:cs typeface="Arial Narrow"/>
              </a:rPr>
              <a:t>Appointed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to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Commissioner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role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in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July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3000">
              <a:latin typeface="Arial Narrow"/>
              <a:cs typeface="Arial Narrow"/>
            </a:endParaRPr>
          </a:p>
          <a:p>
            <a:pPr marL="12700" marR="5080">
              <a:lnSpc>
                <a:spcPct val="116700"/>
              </a:lnSpc>
            </a:pPr>
            <a:r>
              <a:rPr sz="3000" spc="90" dirty="0">
                <a:latin typeface="Arial Narrow"/>
                <a:cs typeface="Arial Narrow"/>
              </a:rPr>
              <a:t>Previously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95" dirty="0">
                <a:latin typeface="Arial Narrow"/>
                <a:cs typeface="Arial Narrow"/>
              </a:rPr>
              <a:t>served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as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TDOT’s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Chief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70" dirty="0">
                <a:latin typeface="Arial Narrow"/>
                <a:cs typeface="Arial Narrow"/>
              </a:rPr>
              <a:t>Engineer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Deputy </a:t>
            </a:r>
            <a:r>
              <a:rPr sz="3000" spc="114" dirty="0">
                <a:latin typeface="Arial Narrow"/>
                <a:cs typeface="Arial Narrow"/>
              </a:rPr>
              <a:t>Commissioner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since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2022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850" y="2275340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4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850" y="3363659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4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154" y="5050599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154" y="2031933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154" y="6880606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2934" y="2748490"/>
            <a:ext cx="9124949" cy="5143499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5695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Transportation</a:t>
            </a:r>
            <a:r>
              <a:rPr spc="190" dirty="0"/>
              <a:t> </a:t>
            </a:r>
            <a:r>
              <a:rPr spc="65" dirty="0"/>
              <a:t>Funding</a:t>
            </a:r>
            <a:r>
              <a:rPr spc="190" dirty="0"/>
              <a:t> </a:t>
            </a:r>
            <a:r>
              <a:rPr spc="150" dirty="0"/>
              <a:t>Database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6000" y="1756778"/>
            <a:ext cx="7231380" cy="7226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57480">
              <a:lnSpc>
                <a:spcPct val="129099"/>
              </a:lnSpc>
              <a:spcBef>
                <a:spcPts val="90"/>
              </a:spcBef>
            </a:pPr>
            <a:r>
              <a:rPr sz="3050" spc="105" dirty="0">
                <a:latin typeface="Arial Narrow"/>
                <a:cs typeface="Arial Narrow"/>
              </a:rPr>
              <a:t>Currently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85" dirty="0">
                <a:latin typeface="Arial Narrow"/>
                <a:cs typeface="Arial Narrow"/>
              </a:rPr>
              <a:t>details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b="1" i="1" spc="150" dirty="0">
                <a:latin typeface="Arial Narrow"/>
                <a:cs typeface="Arial Narrow"/>
              </a:rPr>
              <a:t>55</a:t>
            </a:r>
            <a:r>
              <a:rPr sz="3050" b="1" i="1" spc="90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transportation-</a:t>
            </a:r>
            <a:r>
              <a:rPr sz="3050" spc="80" dirty="0">
                <a:latin typeface="Arial Narrow"/>
                <a:cs typeface="Arial Narrow"/>
              </a:rPr>
              <a:t>related </a:t>
            </a:r>
            <a:r>
              <a:rPr sz="3050" spc="140" dirty="0">
                <a:latin typeface="Arial Narrow"/>
                <a:cs typeface="Arial Narrow"/>
              </a:rPr>
              <a:t>funding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50" dirty="0">
                <a:latin typeface="Arial Narrow"/>
                <a:cs typeface="Arial Narrow"/>
              </a:rPr>
              <a:t>programs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95" dirty="0">
                <a:latin typeface="Arial Narrow"/>
                <a:cs typeface="Arial Narrow"/>
              </a:rPr>
              <a:t>from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the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50" dirty="0">
                <a:latin typeface="Arial Narrow"/>
                <a:cs typeface="Arial Narrow"/>
              </a:rPr>
              <a:t>Federal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and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55" dirty="0">
                <a:latin typeface="Arial Narrow"/>
                <a:cs typeface="Arial Narrow"/>
              </a:rPr>
              <a:t>State </a:t>
            </a:r>
            <a:r>
              <a:rPr sz="3050" spc="70" dirty="0">
                <a:latin typeface="Arial Narrow"/>
                <a:cs typeface="Arial Narrow"/>
              </a:rPr>
              <a:t>level,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50" dirty="0">
                <a:latin typeface="Arial Narrow"/>
                <a:cs typeface="Arial Narrow"/>
              </a:rPr>
              <a:t>as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well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50" dirty="0">
                <a:latin typeface="Arial Narrow"/>
                <a:cs typeface="Arial Narrow"/>
              </a:rPr>
              <a:t>as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non-</a:t>
            </a:r>
            <a:r>
              <a:rPr sz="3050" spc="110" dirty="0">
                <a:latin typeface="Arial Narrow"/>
                <a:cs typeface="Arial Narrow"/>
              </a:rPr>
              <a:t>governmental </a:t>
            </a:r>
            <a:r>
              <a:rPr sz="3050" spc="85" dirty="0">
                <a:latin typeface="Arial Narrow"/>
                <a:cs typeface="Arial Narrow"/>
              </a:rPr>
              <a:t>organizations</a:t>
            </a:r>
            <a:endParaRPr sz="30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050">
              <a:latin typeface="Arial Narrow"/>
              <a:cs typeface="Arial Narrow"/>
            </a:endParaRPr>
          </a:p>
          <a:p>
            <a:pPr marL="12700" marR="955675">
              <a:lnSpc>
                <a:spcPct val="129099"/>
              </a:lnSpc>
            </a:pPr>
            <a:r>
              <a:rPr sz="3050" dirty="0">
                <a:latin typeface="Arial Narrow"/>
                <a:cs typeface="Arial Narrow"/>
              </a:rPr>
              <a:t>A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living</a:t>
            </a:r>
            <a:r>
              <a:rPr sz="3050" spc="180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resource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that</a:t>
            </a:r>
            <a:r>
              <a:rPr sz="3050" spc="180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is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updated</a:t>
            </a:r>
            <a:r>
              <a:rPr sz="3050" spc="180" dirty="0">
                <a:latin typeface="Arial Narrow"/>
                <a:cs typeface="Arial Narrow"/>
              </a:rPr>
              <a:t> </a:t>
            </a:r>
            <a:r>
              <a:rPr sz="3050" spc="50" dirty="0">
                <a:latin typeface="Arial Narrow"/>
                <a:cs typeface="Arial Narrow"/>
              </a:rPr>
              <a:t>as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new </a:t>
            </a:r>
            <a:r>
              <a:rPr sz="3050" spc="140" dirty="0">
                <a:latin typeface="Arial Narrow"/>
                <a:cs typeface="Arial Narrow"/>
              </a:rPr>
              <a:t>funding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35" dirty="0">
                <a:latin typeface="Arial Narrow"/>
                <a:cs typeface="Arial Narrow"/>
              </a:rPr>
              <a:t>information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is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45" dirty="0">
                <a:latin typeface="Arial Narrow"/>
                <a:cs typeface="Arial Narrow"/>
              </a:rPr>
              <a:t>available</a:t>
            </a:r>
            <a:endParaRPr sz="30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050">
              <a:latin typeface="Arial Narrow"/>
              <a:cs typeface="Arial Narrow"/>
            </a:endParaRPr>
          </a:p>
          <a:p>
            <a:pPr marL="12700" marR="5080">
              <a:lnSpc>
                <a:spcPct val="129099"/>
              </a:lnSpc>
            </a:pPr>
            <a:r>
              <a:rPr sz="3050" spc="85" dirty="0">
                <a:latin typeface="Arial Narrow"/>
                <a:cs typeface="Arial Narrow"/>
              </a:rPr>
              <a:t>Contains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dirty="0">
                <a:latin typeface="Arial Narrow"/>
                <a:cs typeface="Arial Narrow"/>
              </a:rPr>
              <a:t>a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brief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description,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140" dirty="0">
                <a:latin typeface="Arial Narrow"/>
                <a:cs typeface="Arial Narrow"/>
              </a:rPr>
              <a:t>funding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amount, </a:t>
            </a:r>
            <a:r>
              <a:rPr sz="3050" spc="85" dirty="0">
                <a:latin typeface="Arial Narrow"/>
                <a:cs typeface="Arial Narrow"/>
              </a:rPr>
              <a:t>local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35" dirty="0">
                <a:latin typeface="Arial Narrow"/>
                <a:cs typeface="Arial Narrow"/>
              </a:rPr>
              <a:t>match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30" dirty="0">
                <a:latin typeface="Arial Narrow"/>
                <a:cs typeface="Arial Narrow"/>
              </a:rPr>
              <a:t>amount,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eligible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applicants,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65" dirty="0">
                <a:latin typeface="Arial Narrow"/>
                <a:cs typeface="Arial Narrow"/>
              </a:rPr>
              <a:t>and </a:t>
            </a:r>
            <a:r>
              <a:rPr sz="3050" spc="120" dirty="0">
                <a:latin typeface="Arial Narrow"/>
                <a:cs typeface="Arial Narrow"/>
              </a:rPr>
              <a:t>website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165" dirty="0">
                <a:latin typeface="Arial Narrow"/>
                <a:cs typeface="Arial Narrow"/>
              </a:rPr>
              <a:t>for </a:t>
            </a:r>
            <a:r>
              <a:rPr sz="3050" spc="75" dirty="0">
                <a:latin typeface="Arial Narrow"/>
                <a:cs typeface="Arial Narrow"/>
              </a:rPr>
              <a:t>each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40" dirty="0">
                <a:latin typeface="Arial Narrow"/>
                <a:cs typeface="Arial Narrow"/>
              </a:rPr>
              <a:t>program,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50" dirty="0">
                <a:latin typeface="Arial Narrow"/>
                <a:cs typeface="Arial Narrow"/>
              </a:rPr>
              <a:t>as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well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50" dirty="0">
                <a:latin typeface="Arial Narrow"/>
                <a:cs typeface="Arial Narrow"/>
              </a:rPr>
              <a:t>as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category </a:t>
            </a:r>
            <a:r>
              <a:rPr sz="3050" spc="95" dirty="0">
                <a:latin typeface="Arial Narrow"/>
                <a:cs typeface="Arial Narrow"/>
              </a:rPr>
              <a:t>tags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65" dirty="0">
                <a:latin typeface="Arial Narrow"/>
                <a:cs typeface="Arial Narrow"/>
              </a:rPr>
              <a:t>for </a:t>
            </a:r>
            <a:r>
              <a:rPr sz="3050" spc="65" dirty="0">
                <a:latin typeface="Arial Narrow"/>
                <a:cs typeface="Arial Narrow"/>
              </a:rPr>
              <a:t>easy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searching</a:t>
            </a:r>
            <a:endParaRPr sz="30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37605" y="5730757"/>
            <a:ext cx="42125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10" dirty="0">
                <a:solidFill>
                  <a:srgbClr val="FFFFFF"/>
                </a:solidFill>
                <a:latin typeface="Arial Narrow"/>
                <a:cs typeface="Arial Narrow"/>
              </a:rPr>
              <a:t>Questions?</a:t>
            </a:r>
            <a:endParaRPr sz="7200">
              <a:latin typeface="Arial Narrow"/>
              <a:cs typeface="Arial Narrow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5220" marR="5080" indent="-1113155">
              <a:lnSpc>
                <a:spcPct val="115100"/>
              </a:lnSpc>
              <a:spcBef>
                <a:spcPts val="100"/>
              </a:spcBef>
            </a:pPr>
            <a:r>
              <a:rPr sz="3150" b="0" u="heavy" spc="105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3"/>
              </a:rPr>
              <a:t>Transportation</a:t>
            </a:r>
            <a:r>
              <a:rPr sz="3150" b="0" u="heavy" spc="170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3150" b="0" u="heavy" spc="75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3"/>
              </a:rPr>
              <a:t>Fundin</a:t>
            </a:r>
            <a:r>
              <a:rPr sz="3150" b="0" u="none" spc="75" dirty="0">
                <a:solidFill>
                  <a:srgbClr val="121B20"/>
                </a:solidFill>
                <a:latin typeface="Arial Narrow"/>
                <a:cs typeface="Arial Narrow"/>
                <a:hlinkClick r:id="rId3"/>
              </a:rPr>
              <a:t>g</a:t>
            </a:r>
            <a:r>
              <a:rPr sz="3150" b="0" u="none" spc="75" dirty="0">
                <a:solidFill>
                  <a:srgbClr val="121B20"/>
                </a:solidFill>
                <a:latin typeface="Arial Narrow"/>
                <a:cs typeface="Arial Narrow"/>
              </a:rPr>
              <a:t> </a:t>
            </a:r>
            <a:r>
              <a:rPr sz="3150" b="0" u="heavy" spc="45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3"/>
              </a:rPr>
              <a:t>Database</a:t>
            </a:r>
            <a:endParaRPr sz="315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8184" y="417657"/>
            <a:ext cx="673100" cy="673100"/>
            <a:chOff x="1608184" y="417657"/>
            <a:chExt cx="673100" cy="673100"/>
          </a:xfrm>
        </p:grpSpPr>
        <p:sp>
          <p:nvSpPr>
            <p:cNvPr id="5" name="object 5"/>
            <p:cNvSpPr/>
            <p:nvPr/>
          </p:nvSpPr>
          <p:spPr>
            <a:xfrm>
              <a:off x="1608184" y="465712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8175" y="513777"/>
              <a:ext cx="673100" cy="480695"/>
            </a:xfrm>
            <a:custGeom>
              <a:avLst/>
              <a:gdLst/>
              <a:ahLst/>
              <a:cxnLst/>
              <a:rect l="l" t="t" r="r" b="b"/>
              <a:pathLst>
                <a:path w="673100" h="480694">
                  <a:moveTo>
                    <a:pt x="96113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0" y="192214"/>
                  </a:lnTo>
                  <a:lnTo>
                    <a:pt x="0" y="288328"/>
                  </a:lnTo>
                  <a:lnTo>
                    <a:pt x="0" y="384429"/>
                  </a:lnTo>
                  <a:lnTo>
                    <a:pt x="0" y="480542"/>
                  </a:lnTo>
                  <a:lnTo>
                    <a:pt x="96113" y="480542"/>
                  </a:lnTo>
                  <a:lnTo>
                    <a:pt x="96113" y="384429"/>
                  </a:lnTo>
                  <a:lnTo>
                    <a:pt x="96113" y="288328"/>
                  </a:lnTo>
                  <a:lnTo>
                    <a:pt x="96113" y="192214"/>
                  </a:lnTo>
                  <a:lnTo>
                    <a:pt x="96113" y="96100"/>
                  </a:lnTo>
                  <a:lnTo>
                    <a:pt x="96113" y="0"/>
                  </a:lnTo>
                  <a:close/>
                </a:path>
                <a:path w="673100" h="480694">
                  <a:moveTo>
                    <a:pt x="480555" y="96100"/>
                  </a:moveTo>
                  <a:lnTo>
                    <a:pt x="192227" y="96100"/>
                  </a:lnTo>
                  <a:lnTo>
                    <a:pt x="192227" y="192214"/>
                  </a:lnTo>
                  <a:lnTo>
                    <a:pt x="192227" y="288328"/>
                  </a:lnTo>
                  <a:lnTo>
                    <a:pt x="192227" y="384429"/>
                  </a:lnTo>
                  <a:lnTo>
                    <a:pt x="480555" y="384429"/>
                  </a:lnTo>
                  <a:lnTo>
                    <a:pt x="480555" y="288328"/>
                  </a:lnTo>
                  <a:lnTo>
                    <a:pt x="480555" y="192214"/>
                  </a:lnTo>
                  <a:lnTo>
                    <a:pt x="480555" y="96100"/>
                  </a:lnTo>
                  <a:close/>
                </a:path>
                <a:path w="673100" h="480694">
                  <a:moveTo>
                    <a:pt x="672769" y="0"/>
                  </a:moveTo>
                  <a:lnTo>
                    <a:pt x="576656" y="0"/>
                  </a:lnTo>
                  <a:lnTo>
                    <a:pt x="576656" y="96100"/>
                  </a:lnTo>
                  <a:lnTo>
                    <a:pt x="576656" y="192214"/>
                  </a:lnTo>
                  <a:lnTo>
                    <a:pt x="576656" y="288328"/>
                  </a:lnTo>
                  <a:lnTo>
                    <a:pt x="576656" y="384429"/>
                  </a:lnTo>
                  <a:lnTo>
                    <a:pt x="576656" y="480542"/>
                  </a:lnTo>
                  <a:lnTo>
                    <a:pt x="672769" y="480542"/>
                  </a:lnTo>
                  <a:lnTo>
                    <a:pt x="672769" y="384429"/>
                  </a:lnTo>
                  <a:lnTo>
                    <a:pt x="672769" y="288328"/>
                  </a:lnTo>
                  <a:lnTo>
                    <a:pt x="672769" y="192214"/>
                  </a:lnTo>
                  <a:lnTo>
                    <a:pt x="672769" y="96100"/>
                  </a:lnTo>
                  <a:lnTo>
                    <a:pt x="672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8184" y="1042370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08184" y="417657"/>
            <a:ext cx="2787650" cy="2787650"/>
            <a:chOff x="1608184" y="417657"/>
            <a:chExt cx="2787650" cy="2787650"/>
          </a:xfrm>
        </p:grpSpPr>
        <p:sp>
          <p:nvSpPr>
            <p:cNvPr id="9" name="object 9"/>
            <p:cNvSpPr/>
            <p:nvPr/>
          </p:nvSpPr>
          <p:spPr>
            <a:xfrm>
              <a:off x="2377062" y="465712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7059" y="417664"/>
              <a:ext cx="1249680" cy="384810"/>
            </a:xfrm>
            <a:custGeom>
              <a:avLst/>
              <a:gdLst/>
              <a:ahLst/>
              <a:cxnLst/>
              <a:rect l="l" t="t" r="r" b="b"/>
              <a:pathLst>
                <a:path w="1249679" h="384809">
                  <a:moveTo>
                    <a:pt x="96100" y="288328"/>
                  </a:moveTo>
                  <a:lnTo>
                    <a:pt x="0" y="288328"/>
                  </a:lnTo>
                  <a:lnTo>
                    <a:pt x="0" y="384441"/>
                  </a:lnTo>
                  <a:lnTo>
                    <a:pt x="96100" y="384441"/>
                  </a:lnTo>
                  <a:lnTo>
                    <a:pt x="96100" y="288328"/>
                  </a:lnTo>
                  <a:close/>
                </a:path>
                <a:path w="1249679" h="384809">
                  <a:moveTo>
                    <a:pt x="96100" y="96113"/>
                  </a:moveTo>
                  <a:lnTo>
                    <a:pt x="0" y="96113"/>
                  </a:lnTo>
                  <a:lnTo>
                    <a:pt x="0" y="192214"/>
                  </a:lnTo>
                  <a:lnTo>
                    <a:pt x="96100" y="192214"/>
                  </a:lnTo>
                  <a:lnTo>
                    <a:pt x="96100" y="96113"/>
                  </a:lnTo>
                  <a:close/>
                </a:path>
                <a:path w="1249679" h="384809">
                  <a:moveTo>
                    <a:pt x="192214" y="192214"/>
                  </a:moveTo>
                  <a:lnTo>
                    <a:pt x="96100" y="192214"/>
                  </a:lnTo>
                  <a:lnTo>
                    <a:pt x="96100" y="288328"/>
                  </a:lnTo>
                  <a:lnTo>
                    <a:pt x="192214" y="288328"/>
                  </a:lnTo>
                  <a:lnTo>
                    <a:pt x="192214" y="192214"/>
                  </a:lnTo>
                  <a:close/>
                </a:path>
                <a:path w="1249679" h="384809">
                  <a:moveTo>
                    <a:pt x="384441" y="96113"/>
                  </a:moveTo>
                  <a:lnTo>
                    <a:pt x="192214" y="96113"/>
                  </a:lnTo>
                  <a:lnTo>
                    <a:pt x="192214" y="192214"/>
                  </a:lnTo>
                  <a:lnTo>
                    <a:pt x="384441" y="192214"/>
                  </a:lnTo>
                  <a:lnTo>
                    <a:pt x="384441" y="96113"/>
                  </a:lnTo>
                  <a:close/>
                </a:path>
                <a:path w="1249679" h="384809">
                  <a:moveTo>
                    <a:pt x="576656" y="192214"/>
                  </a:moveTo>
                  <a:lnTo>
                    <a:pt x="480542" y="192214"/>
                  </a:lnTo>
                  <a:lnTo>
                    <a:pt x="480542" y="288328"/>
                  </a:lnTo>
                  <a:lnTo>
                    <a:pt x="576656" y="288328"/>
                  </a:lnTo>
                  <a:lnTo>
                    <a:pt x="576656" y="192214"/>
                  </a:lnTo>
                  <a:close/>
                </a:path>
                <a:path w="1249679" h="384809">
                  <a:moveTo>
                    <a:pt x="576656" y="0"/>
                  </a:moveTo>
                  <a:lnTo>
                    <a:pt x="384441" y="0"/>
                  </a:lnTo>
                  <a:lnTo>
                    <a:pt x="384441" y="96113"/>
                  </a:lnTo>
                  <a:lnTo>
                    <a:pt x="576656" y="96113"/>
                  </a:lnTo>
                  <a:lnTo>
                    <a:pt x="576656" y="0"/>
                  </a:lnTo>
                  <a:close/>
                </a:path>
                <a:path w="1249679" h="384809">
                  <a:moveTo>
                    <a:pt x="672769" y="96113"/>
                  </a:moveTo>
                  <a:lnTo>
                    <a:pt x="576656" y="96113"/>
                  </a:lnTo>
                  <a:lnTo>
                    <a:pt x="576656" y="192214"/>
                  </a:lnTo>
                  <a:lnTo>
                    <a:pt x="672769" y="192214"/>
                  </a:lnTo>
                  <a:lnTo>
                    <a:pt x="672769" y="96113"/>
                  </a:lnTo>
                  <a:close/>
                </a:path>
                <a:path w="1249679" h="384809">
                  <a:moveTo>
                    <a:pt x="768870" y="192214"/>
                  </a:moveTo>
                  <a:lnTo>
                    <a:pt x="672769" y="192214"/>
                  </a:lnTo>
                  <a:lnTo>
                    <a:pt x="672769" y="288328"/>
                  </a:lnTo>
                  <a:lnTo>
                    <a:pt x="768870" y="288328"/>
                  </a:lnTo>
                  <a:lnTo>
                    <a:pt x="768870" y="192214"/>
                  </a:lnTo>
                  <a:close/>
                </a:path>
                <a:path w="1249679" h="384809">
                  <a:moveTo>
                    <a:pt x="864984" y="0"/>
                  </a:moveTo>
                  <a:lnTo>
                    <a:pt x="768870" y="0"/>
                  </a:lnTo>
                  <a:lnTo>
                    <a:pt x="768870" y="96113"/>
                  </a:lnTo>
                  <a:lnTo>
                    <a:pt x="864984" y="96113"/>
                  </a:lnTo>
                  <a:lnTo>
                    <a:pt x="864984" y="0"/>
                  </a:lnTo>
                  <a:close/>
                </a:path>
                <a:path w="1249679" h="384809">
                  <a:moveTo>
                    <a:pt x="1057211" y="96113"/>
                  </a:moveTo>
                  <a:lnTo>
                    <a:pt x="864984" y="96113"/>
                  </a:lnTo>
                  <a:lnTo>
                    <a:pt x="864984" y="192214"/>
                  </a:lnTo>
                  <a:lnTo>
                    <a:pt x="1057211" y="192214"/>
                  </a:lnTo>
                  <a:lnTo>
                    <a:pt x="1057211" y="96113"/>
                  </a:lnTo>
                  <a:close/>
                </a:path>
                <a:path w="1249679" h="384809">
                  <a:moveTo>
                    <a:pt x="1249426" y="192214"/>
                  </a:moveTo>
                  <a:lnTo>
                    <a:pt x="1153312" y="192214"/>
                  </a:lnTo>
                  <a:lnTo>
                    <a:pt x="1153312" y="288328"/>
                  </a:lnTo>
                  <a:lnTo>
                    <a:pt x="1249426" y="288328"/>
                  </a:lnTo>
                  <a:lnTo>
                    <a:pt x="1249426" y="192214"/>
                  </a:lnTo>
                  <a:close/>
                </a:path>
                <a:path w="1249679" h="384809">
                  <a:moveTo>
                    <a:pt x="1249426" y="0"/>
                  </a:moveTo>
                  <a:lnTo>
                    <a:pt x="1057211" y="0"/>
                  </a:lnTo>
                  <a:lnTo>
                    <a:pt x="1057211" y="96113"/>
                  </a:lnTo>
                  <a:lnTo>
                    <a:pt x="1249426" y="96113"/>
                  </a:lnTo>
                  <a:lnTo>
                    <a:pt x="1249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61501" y="754041"/>
              <a:ext cx="768985" cy="0"/>
            </a:xfrm>
            <a:custGeom>
              <a:avLst/>
              <a:gdLst/>
              <a:ahLst/>
              <a:cxnLst/>
              <a:rect l="l" t="t" r="r" b="b"/>
              <a:pathLst>
                <a:path w="768985">
                  <a:moveTo>
                    <a:pt x="0" y="0"/>
                  </a:moveTo>
                  <a:lnTo>
                    <a:pt x="288329" y="0"/>
                  </a:lnTo>
                </a:path>
                <a:path w="768985">
                  <a:moveTo>
                    <a:pt x="480549" y="0"/>
                  </a:moveTo>
                  <a:lnTo>
                    <a:pt x="76887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1500" y="802105"/>
              <a:ext cx="768985" cy="192405"/>
            </a:xfrm>
            <a:custGeom>
              <a:avLst/>
              <a:gdLst/>
              <a:ahLst/>
              <a:cxnLst/>
              <a:rect l="l" t="t" r="r" b="b"/>
              <a:pathLst>
                <a:path w="768985" h="192405">
                  <a:moveTo>
                    <a:pt x="96100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96100" y="96100"/>
                  </a:lnTo>
                  <a:lnTo>
                    <a:pt x="96100" y="0"/>
                  </a:lnTo>
                  <a:close/>
                </a:path>
                <a:path w="768985" h="192405">
                  <a:moveTo>
                    <a:pt x="288328" y="96100"/>
                  </a:moveTo>
                  <a:lnTo>
                    <a:pt x="96100" y="96100"/>
                  </a:lnTo>
                  <a:lnTo>
                    <a:pt x="96100" y="192214"/>
                  </a:lnTo>
                  <a:lnTo>
                    <a:pt x="288328" y="192214"/>
                  </a:lnTo>
                  <a:lnTo>
                    <a:pt x="288328" y="96100"/>
                  </a:lnTo>
                  <a:close/>
                </a:path>
                <a:path w="768985" h="192405">
                  <a:moveTo>
                    <a:pt x="384429" y="0"/>
                  </a:moveTo>
                  <a:lnTo>
                    <a:pt x="288328" y="0"/>
                  </a:lnTo>
                  <a:lnTo>
                    <a:pt x="288328" y="96100"/>
                  </a:lnTo>
                  <a:lnTo>
                    <a:pt x="384429" y="96100"/>
                  </a:lnTo>
                  <a:lnTo>
                    <a:pt x="384429" y="0"/>
                  </a:lnTo>
                  <a:close/>
                </a:path>
                <a:path w="768985" h="192405">
                  <a:moveTo>
                    <a:pt x="768870" y="0"/>
                  </a:moveTo>
                  <a:lnTo>
                    <a:pt x="672769" y="0"/>
                  </a:lnTo>
                  <a:lnTo>
                    <a:pt x="672769" y="96100"/>
                  </a:lnTo>
                  <a:lnTo>
                    <a:pt x="768870" y="96100"/>
                  </a:lnTo>
                  <a:lnTo>
                    <a:pt x="768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42050" y="946261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8175" y="994320"/>
              <a:ext cx="2018664" cy="288925"/>
            </a:xfrm>
            <a:custGeom>
              <a:avLst/>
              <a:gdLst/>
              <a:ahLst/>
              <a:cxnLst/>
              <a:rect l="l" t="t" r="r" b="b"/>
              <a:pathLst>
                <a:path w="2018664" h="288925">
                  <a:moveTo>
                    <a:pt x="96113" y="192227"/>
                  </a:moveTo>
                  <a:lnTo>
                    <a:pt x="0" y="192227"/>
                  </a:lnTo>
                  <a:lnTo>
                    <a:pt x="0" y="288328"/>
                  </a:lnTo>
                  <a:lnTo>
                    <a:pt x="96113" y="288328"/>
                  </a:lnTo>
                  <a:lnTo>
                    <a:pt x="96113" y="192227"/>
                  </a:lnTo>
                  <a:close/>
                </a:path>
                <a:path w="2018664" h="288925">
                  <a:moveTo>
                    <a:pt x="384441" y="192227"/>
                  </a:moveTo>
                  <a:lnTo>
                    <a:pt x="192227" y="192227"/>
                  </a:lnTo>
                  <a:lnTo>
                    <a:pt x="192227" y="288328"/>
                  </a:lnTo>
                  <a:lnTo>
                    <a:pt x="384441" y="288328"/>
                  </a:lnTo>
                  <a:lnTo>
                    <a:pt x="384441" y="192227"/>
                  </a:lnTo>
                  <a:close/>
                </a:path>
                <a:path w="2018664" h="288925">
                  <a:moveTo>
                    <a:pt x="961097" y="96113"/>
                  </a:moveTo>
                  <a:lnTo>
                    <a:pt x="864984" y="96113"/>
                  </a:lnTo>
                  <a:lnTo>
                    <a:pt x="864984" y="0"/>
                  </a:lnTo>
                  <a:lnTo>
                    <a:pt x="768883" y="0"/>
                  </a:lnTo>
                  <a:lnTo>
                    <a:pt x="768883" y="96113"/>
                  </a:lnTo>
                  <a:lnTo>
                    <a:pt x="768883" y="192227"/>
                  </a:lnTo>
                  <a:lnTo>
                    <a:pt x="961097" y="192227"/>
                  </a:lnTo>
                  <a:lnTo>
                    <a:pt x="961097" y="96113"/>
                  </a:lnTo>
                  <a:close/>
                </a:path>
                <a:path w="2018664" h="288925">
                  <a:moveTo>
                    <a:pt x="1057211" y="0"/>
                  </a:moveTo>
                  <a:lnTo>
                    <a:pt x="961097" y="0"/>
                  </a:lnTo>
                  <a:lnTo>
                    <a:pt x="961097" y="96113"/>
                  </a:lnTo>
                  <a:lnTo>
                    <a:pt x="1057211" y="96113"/>
                  </a:lnTo>
                  <a:lnTo>
                    <a:pt x="1057211" y="0"/>
                  </a:lnTo>
                  <a:close/>
                </a:path>
                <a:path w="2018664" h="288925">
                  <a:moveTo>
                    <a:pt x="1249426" y="0"/>
                  </a:moveTo>
                  <a:lnTo>
                    <a:pt x="1153325" y="0"/>
                  </a:lnTo>
                  <a:lnTo>
                    <a:pt x="1153325" y="96113"/>
                  </a:lnTo>
                  <a:lnTo>
                    <a:pt x="1057211" y="96113"/>
                  </a:lnTo>
                  <a:lnTo>
                    <a:pt x="1057211" y="192227"/>
                  </a:lnTo>
                  <a:lnTo>
                    <a:pt x="1249426" y="192227"/>
                  </a:lnTo>
                  <a:lnTo>
                    <a:pt x="1249426" y="96113"/>
                  </a:lnTo>
                  <a:lnTo>
                    <a:pt x="1249426" y="0"/>
                  </a:lnTo>
                  <a:close/>
                </a:path>
                <a:path w="2018664" h="288925">
                  <a:moveTo>
                    <a:pt x="1537754" y="96113"/>
                  </a:moveTo>
                  <a:lnTo>
                    <a:pt x="1441653" y="96113"/>
                  </a:lnTo>
                  <a:lnTo>
                    <a:pt x="1441653" y="0"/>
                  </a:lnTo>
                  <a:lnTo>
                    <a:pt x="1345539" y="0"/>
                  </a:lnTo>
                  <a:lnTo>
                    <a:pt x="1345539" y="96113"/>
                  </a:lnTo>
                  <a:lnTo>
                    <a:pt x="1345539" y="192227"/>
                  </a:lnTo>
                  <a:lnTo>
                    <a:pt x="1537754" y="192227"/>
                  </a:lnTo>
                  <a:lnTo>
                    <a:pt x="1537754" y="96113"/>
                  </a:lnTo>
                  <a:close/>
                </a:path>
                <a:path w="2018664" h="288925">
                  <a:moveTo>
                    <a:pt x="1633867" y="0"/>
                  </a:moveTo>
                  <a:lnTo>
                    <a:pt x="1537754" y="0"/>
                  </a:lnTo>
                  <a:lnTo>
                    <a:pt x="1537754" y="96113"/>
                  </a:lnTo>
                  <a:lnTo>
                    <a:pt x="1633867" y="96113"/>
                  </a:lnTo>
                  <a:lnTo>
                    <a:pt x="1633867" y="0"/>
                  </a:lnTo>
                  <a:close/>
                </a:path>
                <a:path w="2018664" h="288925">
                  <a:moveTo>
                    <a:pt x="1826094" y="0"/>
                  </a:moveTo>
                  <a:lnTo>
                    <a:pt x="1729981" y="0"/>
                  </a:lnTo>
                  <a:lnTo>
                    <a:pt x="1729981" y="96113"/>
                  </a:lnTo>
                  <a:lnTo>
                    <a:pt x="1633867" y="96113"/>
                  </a:lnTo>
                  <a:lnTo>
                    <a:pt x="1633867" y="192227"/>
                  </a:lnTo>
                  <a:lnTo>
                    <a:pt x="1826094" y="192227"/>
                  </a:lnTo>
                  <a:lnTo>
                    <a:pt x="1826094" y="96113"/>
                  </a:lnTo>
                  <a:lnTo>
                    <a:pt x="1826094" y="0"/>
                  </a:lnTo>
                  <a:close/>
                </a:path>
                <a:path w="2018664" h="288925">
                  <a:moveTo>
                    <a:pt x="2018309" y="0"/>
                  </a:moveTo>
                  <a:lnTo>
                    <a:pt x="1922195" y="0"/>
                  </a:lnTo>
                  <a:lnTo>
                    <a:pt x="1922195" y="96113"/>
                  </a:lnTo>
                  <a:lnTo>
                    <a:pt x="2018309" y="96113"/>
                  </a:lnTo>
                  <a:lnTo>
                    <a:pt x="20183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88733" y="1234590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3159" y="1186547"/>
              <a:ext cx="577215" cy="96520"/>
            </a:xfrm>
            <a:custGeom>
              <a:avLst/>
              <a:gdLst/>
              <a:ahLst/>
              <a:cxnLst/>
              <a:rect l="l" t="t" r="r" b="b"/>
              <a:pathLst>
                <a:path w="577214" h="96519">
                  <a:moveTo>
                    <a:pt x="192227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192227" y="96100"/>
                  </a:lnTo>
                  <a:lnTo>
                    <a:pt x="192227" y="0"/>
                  </a:lnTo>
                  <a:close/>
                </a:path>
                <a:path w="577214" h="96519">
                  <a:moveTo>
                    <a:pt x="384441" y="0"/>
                  </a:moveTo>
                  <a:lnTo>
                    <a:pt x="288340" y="0"/>
                  </a:lnTo>
                  <a:lnTo>
                    <a:pt x="288340" y="96100"/>
                  </a:lnTo>
                  <a:lnTo>
                    <a:pt x="384441" y="96100"/>
                  </a:lnTo>
                  <a:lnTo>
                    <a:pt x="384441" y="0"/>
                  </a:lnTo>
                  <a:close/>
                </a:path>
                <a:path w="577214" h="96519">
                  <a:moveTo>
                    <a:pt x="576668" y="0"/>
                  </a:moveTo>
                  <a:lnTo>
                    <a:pt x="480555" y="0"/>
                  </a:lnTo>
                  <a:lnTo>
                    <a:pt x="480555" y="96100"/>
                  </a:lnTo>
                  <a:lnTo>
                    <a:pt x="576668" y="96100"/>
                  </a:lnTo>
                  <a:lnTo>
                    <a:pt x="576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42050" y="1234590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04289" y="1186547"/>
              <a:ext cx="2691130" cy="192405"/>
            </a:xfrm>
            <a:custGeom>
              <a:avLst/>
              <a:gdLst/>
              <a:ahLst/>
              <a:cxnLst/>
              <a:rect l="l" t="t" r="r" b="b"/>
              <a:pathLst>
                <a:path w="2691129" h="192405">
                  <a:moveTo>
                    <a:pt x="192214" y="96100"/>
                  </a:moveTo>
                  <a:lnTo>
                    <a:pt x="0" y="96100"/>
                  </a:lnTo>
                  <a:lnTo>
                    <a:pt x="0" y="192214"/>
                  </a:lnTo>
                  <a:lnTo>
                    <a:pt x="192214" y="192214"/>
                  </a:lnTo>
                  <a:lnTo>
                    <a:pt x="192214" y="96100"/>
                  </a:lnTo>
                  <a:close/>
                </a:path>
                <a:path w="2691129" h="192405">
                  <a:moveTo>
                    <a:pt x="480542" y="96100"/>
                  </a:moveTo>
                  <a:lnTo>
                    <a:pt x="288328" y="96100"/>
                  </a:lnTo>
                  <a:lnTo>
                    <a:pt x="288328" y="192214"/>
                  </a:lnTo>
                  <a:lnTo>
                    <a:pt x="480542" y="192214"/>
                  </a:lnTo>
                  <a:lnTo>
                    <a:pt x="480542" y="96100"/>
                  </a:lnTo>
                  <a:close/>
                </a:path>
                <a:path w="2691129" h="192405">
                  <a:moveTo>
                    <a:pt x="672769" y="96100"/>
                  </a:moveTo>
                  <a:lnTo>
                    <a:pt x="576656" y="96100"/>
                  </a:lnTo>
                  <a:lnTo>
                    <a:pt x="576656" y="192214"/>
                  </a:lnTo>
                  <a:lnTo>
                    <a:pt x="672769" y="192214"/>
                  </a:lnTo>
                  <a:lnTo>
                    <a:pt x="672769" y="96100"/>
                  </a:lnTo>
                  <a:close/>
                </a:path>
                <a:path w="2691129" h="192405">
                  <a:moveTo>
                    <a:pt x="864984" y="96100"/>
                  </a:moveTo>
                  <a:lnTo>
                    <a:pt x="768870" y="96100"/>
                  </a:lnTo>
                  <a:lnTo>
                    <a:pt x="768870" y="192214"/>
                  </a:lnTo>
                  <a:lnTo>
                    <a:pt x="864984" y="192214"/>
                  </a:lnTo>
                  <a:lnTo>
                    <a:pt x="864984" y="96100"/>
                  </a:lnTo>
                  <a:close/>
                </a:path>
                <a:path w="2691129" h="192405">
                  <a:moveTo>
                    <a:pt x="1249426" y="96100"/>
                  </a:moveTo>
                  <a:lnTo>
                    <a:pt x="1057211" y="96100"/>
                  </a:lnTo>
                  <a:lnTo>
                    <a:pt x="1057211" y="192214"/>
                  </a:lnTo>
                  <a:lnTo>
                    <a:pt x="1249426" y="192214"/>
                  </a:lnTo>
                  <a:lnTo>
                    <a:pt x="1249426" y="96100"/>
                  </a:lnTo>
                  <a:close/>
                </a:path>
                <a:path w="2691129" h="192405">
                  <a:moveTo>
                    <a:pt x="1537754" y="96100"/>
                  </a:moveTo>
                  <a:lnTo>
                    <a:pt x="1441640" y="96100"/>
                  </a:lnTo>
                  <a:lnTo>
                    <a:pt x="1441640" y="192214"/>
                  </a:lnTo>
                  <a:lnTo>
                    <a:pt x="1537754" y="192214"/>
                  </a:lnTo>
                  <a:lnTo>
                    <a:pt x="1537754" y="96100"/>
                  </a:lnTo>
                  <a:close/>
                </a:path>
                <a:path w="2691129" h="192405">
                  <a:moveTo>
                    <a:pt x="1922195" y="96100"/>
                  </a:moveTo>
                  <a:lnTo>
                    <a:pt x="1729981" y="96100"/>
                  </a:lnTo>
                  <a:lnTo>
                    <a:pt x="1729981" y="192214"/>
                  </a:lnTo>
                  <a:lnTo>
                    <a:pt x="1922195" y="192214"/>
                  </a:lnTo>
                  <a:lnTo>
                    <a:pt x="1922195" y="96100"/>
                  </a:lnTo>
                  <a:close/>
                </a:path>
                <a:path w="2691129" h="192405">
                  <a:moveTo>
                    <a:pt x="2114410" y="0"/>
                  </a:moveTo>
                  <a:lnTo>
                    <a:pt x="2018309" y="0"/>
                  </a:lnTo>
                  <a:lnTo>
                    <a:pt x="2018309" y="96100"/>
                  </a:lnTo>
                  <a:lnTo>
                    <a:pt x="2114410" y="96100"/>
                  </a:lnTo>
                  <a:lnTo>
                    <a:pt x="2114410" y="0"/>
                  </a:lnTo>
                  <a:close/>
                </a:path>
                <a:path w="2691129" h="192405">
                  <a:moveTo>
                    <a:pt x="2402738" y="0"/>
                  </a:moveTo>
                  <a:lnTo>
                    <a:pt x="2306637" y="0"/>
                  </a:lnTo>
                  <a:lnTo>
                    <a:pt x="2306637" y="96100"/>
                  </a:lnTo>
                  <a:lnTo>
                    <a:pt x="2402738" y="96100"/>
                  </a:lnTo>
                  <a:lnTo>
                    <a:pt x="2402738" y="0"/>
                  </a:lnTo>
                  <a:close/>
                </a:path>
                <a:path w="2691129" h="192405">
                  <a:moveTo>
                    <a:pt x="2691079" y="0"/>
                  </a:moveTo>
                  <a:lnTo>
                    <a:pt x="2498852" y="0"/>
                  </a:lnTo>
                  <a:lnTo>
                    <a:pt x="2498852" y="96100"/>
                  </a:lnTo>
                  <a:lnTo>
                    <a:pt x="2691079" y="96100"/>
                  </a:lnTo>
                  <a:lnTo>
                    <a:pt x="26910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22600" y="1330700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8175" y="1282648"/>
              <a:ext cx="2787650" cy="288925"/>
            </a:xfrm>
            <a:custGeom>
              <a:avLst/>
              <a:gdLst/>
              <a:ahLst/>
              <a:cxnLst/>
              <a:rect l="l" t="t" r="r" b="b"/>
              <a:pathLst>
                <a:path w="2787650" h="288925">
                  <a:moveTo>
                    <a:pt x="96113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13" y="192227"/>
                  </a:lnTo>
                  <a:lnTo>
                    <a:pt x="96113" y="96113"/>
                  </a:lnTo>
                  <a:close/>
                </a:path>
                <a:path w="2787650" h="288925">
                  <a:moveTo>
                    <a:pt x="480555" y="96113"/>
                  </a:moveTo>
                  <a:lnTo>
                    <a:pt x="384441" y="96113"/>
                  </a:lnTo>
                  <a:lnTo>
                    <a:pt x="384441" y="192227"/>
                  </a:lnTo>
                  <a:lnTo>
                    <a:pt x="288328" y="192227"/>
                  </a:lnTo>
                  <a:lnTo>
                    <a:pt x="288328" y="288328"/>
                  </a:lnTo>
                  <a:lnTo>
                    <a:pt x="480555" y="288328"/>
                  </a:lnTo>
                  <a:lnTo>
                    <a:pt x="480555" y="192227"/>
                  </a:lnTo>
                  <a:lnTo>
                    <a:pt x="480555" y="96113"/>
                  </a:lnTo>
                  <a:close/>
                </a:path>
                <a:path w="2787650" h="288925">
                  <a:moveTo>
                    <a:pt x="864984" y="192227"/>
                  </a:moveTo>
                  <a:lnTo>
                    <a:pt x="768883" y="192227"/>
                  </a:lnTo>
                  <a:lnTo>
                    <a:pt x="768883" y="96113"/>
                  </a:lnTo>
                  <a:lnTo>
                    <a:pt x="576656" y="96113"/>
                  </a:lnTo>
                  <a:lnTo>
                    <a:pt x="576656" y="192227"/>
                  </a:lnTo>
                  <a:lnTo>
                    <a:pt x="672769" y="192227"/>
                  </a:lnTo>
                  <a:lnTo>
                    <a:pt x="672769" y="288328"/>
                  </a:lnTo>
                  <a:lnTo>
                    <a:pt x="864984" y="288328"/>
                  </a:lnTo>
                  <a:lnTo>
                    <a:pt x="864984" y="192227"/>
                  </a:lnTo>
                  <a:close/>
                </a:path>
                <a:path w="2787650" h="288925">
                  <a:moveTo>
                    <a:pt x="961097" y="96113"/>
                  </a:moveTo>
                  <a:lnTo>
                    <a:pt x="864984" y="96113"/>
                  </a:lnTo>
                  <a:lnTo>
                    <a:pt x="864984" y="192227"/>
                  </a:lnTo>
                  <a:lnTo>
                    <a:pt x="961097" y="192227"/>
                  </a:lnTo>
                  <a:lnTo>
                    <a:pt x="961097" y="96113"/>
                  </a:lnTo>
                  <a:close/>
                </a:path>
                <a:path w="2787650" h="288925">
                  <a:moveTo>
                    <a:pt x="1057211" y="192227"/>
                  </a:moveTo>
                  <a:lnTo>
                    <a:pt x="961097" y="192227"/>
                  </a:lnTo>
                  <a:lnTo>
                    <a:pt x="961097" y="288328"/>
                  </a:lnTo>
                  <a:lnTo>
                    <a:pt x="1057211" y="288328"/>
                  </a:lnTo>
                  <a:lnTo>
                    <a:pt x="1057211" y="192227"/>
                  </a:lnTo>
                  <a:close/>
                </a:path>
                <a:path w="2787650" h="288925">
                  <a:moveTo>
                    <a:pt x="1249426" y="96113"/>
                  </a:moveTo>
                  <a:lnTo>
                    <a:pt x="1057211" y="96113"/>
                  </a:lnTo>
                  <a:lnTo>
                    <a:pt x="1057211" y="192227"/>
                  </a:lnTo>
                  <a:lnTo>
                    <a:pt x="1249426" y="192227"/>
                  </a:lnTo>
                  <a:lnTo>
                    <a:pt x="1249426" y="96113"/>
                  </a:lnTo>
                  <a:close/>
                </a:path>
                <a:path w="2787650" h="288925">
                  <a:moveTo>
                    <a:pt x="1441653" y="192227"/>
                  </a:moveTo>
                  <a:lnTo>
                    <a:pt x="1249426" y="192227"/>
                  </a:lnTo>
                  <a:lnTo>
                    <a:pt x="1249426" y="288328"/>
                  </a:lnTo>
                  <a:lnTo>
                    <a:pt x="1441653" y="288328"/>
                  </a:lnTo>
                  <a:lnTo>
                    <a:pt x="1441653" y="192227"/>
                  </a:lnTo>
                  <a:close/>
                </a:path>
                <a:path w="2787650" h="288925">
                  <a:moveTo>
                    <a:pt x="1729981" y="96113"/>
                  </a:moveTo>
                  <a:lnTo>
                    <a:pt x="1537754" y="96113"/>
                  </a:lnTo>
                  <a:lnTo>
                    <a:pt x="1537754" y="192227"/>
                  </a:lnTo>
                  <a:lnTo>
                    <a:pt x="1729981" y="192227"/>
                  </a:lnTo>
                  <a:lnTo>
                    <a:pt x="1729981" y="96113"/>
                  </a:lnTo>
                  <a:close/>
                </a:path>
                <a:path w="2787650" h="288925">
                  <a:moveTo>
                    <a:pt x="2114423" y="96113"/>
                  </a:moveTo>
                  <a:lnTo>
                    <a:pt x="1922195" y="96113"/>
                  </a:lnTo>
                  <a:lnTo>
                    <a:pt x="1922195" y="192227"/>
                  </a:lnTo>
                  <a:lnTo>
                    <a:pt x="1826094" y="192227"/>
                  </a:lnTo>
                  <a:lnTo>
                    <a:pt x="1826094" y="288328"/>
                  </a:lnTo>
                  <a:lnTo>
                    <a:pt x="2018309" y="288328"/>
                  </a:lnTo>
                  <a:lnTo>
                    <a:pt x="2018309" y="192227"/>
                  </a:lnTo>
                  <a:lnTo>
                    <a:pt x="2114423" y="192227"/>
                  </a:lnTo>
                  <a:lnTo>
                    <a:pt x="2114423" y="96113"/>
                  </a:lnTo>
                  <a:close/>
                </a:path>
                <a:path w="2787650" h="288925">
                  <a:moveTo>
                    <a:pt x="2402751" y="96113"/>
                  </a:moveTo>
                  <a:lnTo>
                    <a:pt x="2210524" y="96113"/>
                  </a:lnTo>
                  <a:lnTo>
                    <a:pt x="2210524" y="192227"/>
                  </a:lnTo>
                  <a:lnTo>
                    <a:pt x="2402751" y="192227"/>
                  </a:lnTo>
                  <a:lnTo>
                    <a:pt x="2402751" y="96113"/>
                  </a:lnTo>
                  <a:close/>
                </a:path>
                <a:path w="2787650" h="288925">
                  <a:moveTo>
                    <a:pt x="2691079" y="96113"/>
                  </a:moveTo>
                  <a:lnTo>
                    <a:pt x="2498852" y="96113"/>
                  </a:lnTo>
                  <a:lnTo>
                    <a:pt x="2498852" y="192227"/>
                  </a:lnTo>
                  <a:lnTo>
                    <a:pt x="2691079" y="192227"/>
                  </a:lnTo>
                  <a:lnTo>
                    <a:pt x="2691079" y="96113"/>
                  </a:lnTo>
                  <a:close/>
                </a:path>
                <a:path w="2787650" h="288925">
                  <a:moveTo>
                    <a:pt x="2787192" y="0"/>
                  </a:moveTo>
                  <a:lnTo>
                    <a:pt x="2691079" y="0"/>
                  </a:lnTo>
                  <a:lnTo>
                    <a:pt x="2691079" y="96113"/>
                  </a:lnTo>
                  <a:lnTo>
                    <a:pt x="2787192" y="96113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2600" y="1522920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08175" y="1474875"/>
              <a:ext cx="2787650" cy="192405"/>
            </a:xfrm>
            <a:custGeom>
              <a:avLst/>
              <a:gdLst/>
              <a:ahLst/>
              <a:cxnLst/>
              <a:rect l="l" t="t" r="r" b="b"/>
              <a:pathLst>
                <a:path w="2787650" h="192405">
                  <a:moveTo>
                    <a:pt x="96113" y="96100"/>
                  </a:moveTo>
                  <a:lnTo>
                    <a:pt x="0" y="96100"/>
                  </a:lnTo>
                  <a:lnTo>
                    <a:pt x="0" y="192214"/>
                  </a:lnTo>
                  <a:lnTo>
                    <a:pt x="96113" y="192214"/>
                  </a:lnTo>
                  <a:lnTo>
                    <a:pt x="96113" y="96100"/>
                  </a:lnTo>
                  <a:close/>
                </a:path>
                <a:path w="2787650" h="192405">
                  <a:moveTo>
                    <a:pt x="672769" y="96100"/>
                  </a:moveTo>
                  <a:lnTo>
                    <a:pt x="480555" y="96100"/>
                  </a:lnTo>
                  <a:lnTo>
                    <a:pt x="480555" y="192214"/>
                  </a:lnTo>
                  <a:lnTo>
                    <a:pt x="672769" y="192214"/>
                  </a:lnTo>
                  <a:lnTo>
                    <a:pt x="672769" y="96100"/>
                  </a:lnTo>
                  <a:close/>
                </a:path>
                <a:path w="2787650" h="192405">
                  <a:moveTo>
                    <a:pt x="864984" y="96100"/>
                  </a:moveTo>
                  <a:lnTo>
                    <a:pt x="768883" y="96100"/>
                  </a:lnTo>
                  <a:lnTo>
                    <a:pt x="768883" y="192214"/>
                  </a:lnTo>
                  <a:lnTo>
                    <a:pt x="864984" y="192214"/>
                  </a:lnTo>
                  <a:lnTo>
                    <a:pt x="864984" y="96100"/>
                  </a:lnTo>
                  <a:close/>
                </a:path>
                <a:path w="2787650" h="192405">
                  <a:moveTo>
                    <a:pt x="1153325" y="96100"/>
                  </a:moveTo>
                  <a:lnTo>
                    <a:pt x="961097" y="96100"/>
                  </a:lnTo>
                  <a:lnTo>
                    <a:pt x="961097" y="192214"/>
                  </a:lnTo>
                  <a:lnTo>
                    <a:pt x="1153325" y="192214"/>
                  </a:lnTo>
                  <a:lnTo>
                    <a:pt x="1153325" y="96100"/>
                  </a:lnTo>
                  <a:close/>
                </a:path>
                <a:path w="2787650" h="192405">
                  <a:moveTo>
                    <a:pt x="1441653" y="96100"/>
                  </a:moveTo>
                  <a:lnTo>
                    <a:pt x="1249426" y="96100"/>
                  </a:lnTo>
                  <a:lnTo>
                    <a:pt x="1249426" y="192214"/>
                  </a:lnTo>
                  <a:lnTo>
                    <a:pt x="1441653" y="192214"/>
                  </a:lnTo>
                  <a:lnTo>
                    <a:pt x="1441653" y="96100"/>
                  </a:lnTo>
                  <a:close/>
                </a:path>
                <a:path w="2787650" h="192405">
                  <a:moveTo>
                    <a:pt x="1729981" y="96100"/>
                  </a:moveTo>
                  <a:lnTo>
                    <a:pt x="1633867" y="96100"/>
                  </a:lnTo>
                  <a:lnTo>
                    <a:pt x="1633867" y="192214"/>
                  </a:lnTo>
                  <a:lnTo>
                    <a:pt x="1729981" y="192214"/>
                  </a:lnTo>
                  <a:lnTo>
                    <a:pt x="1729981" y="96100"/>
                  </a:lnTo>
                  <a:close/>
                </a:path>
                <a:path w="2787650" h="192405">
                  <a:moveTo>
                    <a:pt x="2018309" y="96100"/>
                  </a:moveTo>
                  <a:lnTo>
                    <a:pt x="1922195" y="96100"/>
                  </a:lnTo>
                  <a:lnTo>
                    <a:pt x="1922195" y="192214"/>
                  </a:lnTo>
                  <a:lnTo>
                    <a:pt x="2018309" y="192214"/>
                  </a:lnTo>
                  <a:lnTo>
                    <a:pt x="2018309" y="96100"/>
                  </a:lnTo>
                  <a:close/>
                </a:path>
                <a:path w="2787650" h="192405">
                  <a:moveTo>
                    <a:pt x="2594965" y="96100"/>
                  </a:moveTo>
                  <a:lnTo>
                    <a:pt x="2402751" y="96100"/>
                  </a:lnTo>
                  <a:lnTo>
                    <a:pt x="2402751" y="192214"/>
                  </a:lnTo>
                  <a:lnTo>
                    <a:pt x="2594965" y="192214"/>
                  </a:lnTo>
                  <a:lnTo>
                    <a:pt x="2594965" y="96100"/>
                  </a:lnTo>
                  <a:close/>
                </a:path>
                <a:path w="2787650" h="192405">
                  <a:moveTo>
                    <a:pt x="2787192" y="0"/>
                  </a:moveTo>
                  <a:lnTo>
                    <a:pt x="2691079" y="0"/>
                  </a:lnTo>
                  <a:lnTo>
                    <a:pt x="2691079" y="96100"/>
                  </a:lnTo>
                  <a:lnTo>
                    <a:pt x="2787192" y="96100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8184" y="1715139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92617" y="1667090"/>
              <a:ext cx="384810" cy="96520"/>
            </a:xfrm>
            <a:custGeom>
              <a:avLst/>
              <a:gdLst/>
              <a:ahLst/>
              <a:cxnLst/>
              <a:rect l="l" t="t" r="r" b="b"/>
              <a:pathLst>
                <a:path w="384810" h="96519">
                  <a:moveTo>
                    <a:pt x="96113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13" y="96113"/>
                  </a:lnTo>
                  <a:lnTo>
                    <a:pt x="96113" y="0"/>
                  </a:lnTo>
                  <a:close/>
                </a:path>
                <a:path w="384810" h="96519">
                  <a:moveTo>
                    <a:pt x="384441" y="0"/>
                  </a:moveTo>
                  <a:lnTo>
                    <a:pt x="288328" y="0"/>
                  </a:lnTo>
                  <a:lnTo>
                    <a:pt x="288328" y="96113"/>
                  </a:lnTo>
                  <a:lnTo>
                    <a:pt x="384441" y="96113"/>
                  </a:lnTo>
                  <a:lnTo>
                    <a:pt x="3844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69282" y="1715139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00402" y="1667090"/>
              <a:ext cx="2595245" cy="192405"/>
            </a:xfrm>
            <a:custGeom>
              <a:avLst/>
              <a:gdLst/>
              <a:ahLst/>
              <a:cxnLst/>
              <a:rect l="l" t="t" r="r" b="b"/>
              <a:pathLst>
                <a:path w="2595245" h="192405">
                  <a:moveTo>
                    <a:pt x="96100" y="96113"/>
                  </a:moveTo>
                  <a:lnTo>
                    <a:pt x="0" y="96113"/>
                  </a:lnTo>
                  <a:lnTo>
                    <a:pt x="0" y="192214"/>
                  </a:lnTo>
                  <a:lnTo>
                    <a:pt x="96100" y="192214"/>
                  </a:lnTo>
                  <a:lnTo>
                    <a:pt x="96100" y="96113"/>
                  </a:lnTo>
                  <a:close/>
                </a:path>
                <a:path w="2595245" h="192405">
                  <a:moveTo>
                    <a:pt x="480542" y="96113"/>
                  </a:moveTo>
                  <a:lnTo>
                    <a:pt x="288328" y="96113"/>
                  </a:lnTo>
                  <a:lnTo>
                    <a:pt x="288328" y="192214"/>
                  </a:lnTo>
                  <a:lnTo>
                    <a:pt x="480542" y="192214"/>
                  </a:lnTo>
                  <a:lnTo>
                    <a:pt x="480542" y="96113"/>
                  </a:lnTo>
                  <a:close/>
                </a:path>
                <a:path w="2595245" h="192405">
                  <a:moveTo>
                    <a:pt x="672757" y="96113"/>
                  </a:moveTo>
                  <a:lnTo>
                    <a:pt x="576656" y="96113"/>
                  </a:lnTo>
                  <a:lnTo>
                    <a:pt x="576656" y="192214"/>
                  </a:lnTo>
                  <a:lnTo>
                    <a:pt x="672757" y="192214"/>
                  </a:lnTo>
                  <a:lnTo>
                    <a:pt x="672757" y="96113"/>
                  </a:lnTo>
                  <a:close/>
                </a:path>
                <a:path w="2595245" h="192405">
                  <a:moveTo>
                    <a:pt x="1729968" y="0"/>
                  </a:moveTo>
                  <a:lnTo>
                    <a:pt x="1633867" y="0"/>
                  </a:lnTo>
                  <a:lnTo>
                    <a:pt x="1633867" y="96113"/>
                  </a:lnTo>
                  <a:lnTo>
                    <a:pt x="1729968" y="96113"/>
                  </a:lnTo>
                  <a:lnTo>
                    <a:pt x="1729968" y="0"/>
                  </a:lnTo>
                  <a:close/>
                </a:path>
                <a:path w="2595245" h="192405">
                  <a:moveTo>
                    <a:pt x="2114410" y="0"/>
                  </a:moveTo>
                  <a:lnTo>
                    <a:pt x="1922195" y="0"/>
                  </a:lnTo>
                  <a:lnTo>
                    <a:pt x="1922195" y="96113"/>
                  </a:lnTo>
                  <a:lnTo>
                    <a:pt x="2114410" y="96113"/>
                  </a:lnTo>
                  <a:lnTo>
                    <a:pt x="2114410" y="0"/>
                  </a:lnTo>
                  <a:close/>
                </a:path>
                <a:path w="2595245" h="192405">
                  <a:moveTo>
                    <a:pt x="2594965" y="0"/>
                  </a:moveTo>
                  <a:lnTo>
                    <a:pt x="2306624" y="0"/>
                  </a:lnTo>
                  <a:lnTo>
                    <a:pt x="2306624" y="96113"/>
                  </a:lnTo>
                  <a:lnTo>
                    <a:pt x="2594965" y="96113"/>
                  </a:lnTo>
                  <a:lnTo>
                    <a:pt x="25949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61501" y="1811249"/>
              <a:ext cx="961390" cy="0"/>
            </a:xfrm>
            <a:custGeom>
              <a:avLst/>
              <a:gdLst/>
              <a:ahLst/>
              <a:cxnLst/>
              <a:rect l="l" t="t" r="r" b="b"/>
              <a:pathLst>
                <a:path w="961389">
                  <a:moveTo>
                    <a:pt x="0" y="0"/>
                  </a:moveTo>
                  <a:lnTo>
                    <a:pt x="288329" y="0"/>
                  </a:lnTo>
                </a:path>
                <a:path w="961389">
                  <a:moveTo>
                    <a:pt x="576658" y="0"/>
                  </a:moveTo>
                  <a:lnTo>
                    <a:pt x="96109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18699" y="1763203"/>
              <a:ext cx="577215" cy="96520"/>
            </a:xfrm>
            <a:custGeom>
              <a:avLst/>
              <a:gdLst/>
              <a:ahLst/>
              <a:cxnLst/>
              <a:rect l="l" t="t" r="r" b="b"/>
              <a:pathLst>
                <a:path w="577214" h="96519">
                  <a:moveTo>
                    <a:pt x="192227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192227" y="96100"/>
                  </a:lnTo>
                  <a:lnTo>
                    <a:pt x="192227" y="0"/>
                  </a:lnTo>
                  <a:close/>
                </a:path>
                <a:path w="577214" h="96519">
                  <a:moveTo>
                    <a:pt x="576668" y="0"/>
                  </a:moveTo>
                  <a:lnTo>
                    <a:pt x="288328" y="0"/>
                  </a:lnTo>
                  <a:lnTo>
                    <a:pt x="288328" y="96100"/>
                  </a:lnTo>
                  <a:lnTo>
                    <a:pt x="576668" y="96100"/>
                  </a:lnTo>
                  <a:lnTo>
                    <a:pt x="576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00403" y="1907359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77059" y="1859304"/>
              <a:ext cx="768985" cy="96520"/>
            </a:xfrm>
            <a:custGeom>
              <a:avLst/>
              <a:gdLst/>
              <a:ahLst/>
              <a:cxnLst/>
              <a:rect l="l" t="t" r="r" b="b"/>
              <a:pathLst>
                <a:path w="768985" h="96519">
                  <a:moveTo>
                    <a:pt x="96100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00" y="96113"/>
                  </a:lnTo>
                  <a:lnTo>
                    <a:pt x="96100" y="0"/>
                  </a:lnTo>
                  <a:close/>
                </a:path>
                <a:path w="768985" h="96519">
                  <a:moveTo>
                    <a:pt x="384441" y="0"/>
                  </a:moveTo>
                  <a:lnTo>
                    <a:pt x="288328" y="0"/>
                  </a:lnTo>
                  <a:lnTo>
                    <a:pt x="288328" y="96113"/>
                  </a:lnTo>
                  <a:lnTo>
                    <a:pt x="384441" y="96113"/>
                  </a:lnTo>
                  <a:lnTo>
                    <a:pt x="384441" y="0"/>
                  </a:lnTo>
                  <a:close/>
                </a:path>
                <a:path w="768985" h="96519">
                  <a:moveTo>
                    <a:pt x="768870" y="0"/>
                  </a:moveTo>
                  <a:lnTo>
                    <a:pt x="672769" y="0"/>
                  </a:lnTo>
                  <a:lnTo>
                    <a:pt x="672769" y="96113"/>
                  </a:lnTo>
                  <a:lnTo>
                    <a:pt x="768870" y="96113"/>
                  </a:lnTo>
                  <a:lnTo>
                    <a:pt x="768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34270" y="1907359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4">
                  <a:moveTo>
                    <a:pt x="0" y="0"/>
                  </a:moveTo>
                  <a:lnTo>
                    <a:pt x="57665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04289" y="1859304"/>
              <a:ext cx="2595245" cy="192405"/>
            </a:xfrm>
            <a:custGeom>
              <a:avLst/>
              <a:gdLst/>
              <a:ahLst/>
              <a:cxnLst/>
              <a:rect l="l" t="t" r="r" b="b"/>
              <a:pathLst>
                <a:path w="2595245" h="192405">
                  <a:moveTo>
                    <a:pt x="96113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13" y="192227"/>
                  </a:lnTo>
                  <a:lnTo>
                    <a:pt x="96113" y="96113"/>
                  </a:lnTo>
                  <a:close/>
                </a:path>
                <a:path w="2595245" h="192405">
                  <a:moveTo>
                    <a:pt x="2594965" y="0"/>
                  </a:moveTo>
                  <a:lnTo>
                    <a:pt x="2498852" y="0"/>
                  </a:lnTo>
                  <a:lnTo>
                    <a:pt x="2498852" y="96113"/>
                  </a:lnTo>
                  <a:lnTo>
                    <a:pt x="2594965" y="96113"/>
                  </a:lnTo>
                  <a:lnTo>
                    <a:pt x="25949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92623" y="2003469"/>
              <a:ext cx="768985" cy="0"/>
            </a:xfrm>
            <a:custGeom>
              <a:avLst/>
              <a:gdLst/>
              <a:ahLst/>
              <a:cxnLst/>
              <a:rect l="l" t="t" r="r" b="b"/>
              <a:pathLst>
                <a:path w="768985">
                  <a:moveTo>
                    <a:pt x="0" y="0"/>
                  </a:moveTo>
                  <a:lnTo>
                    <a:pt x="384439" y="0"/>
                  </a:lnTo>
                </a:path>
                <a:path w="768985">
                  <a:moveTo>
                    <a:pt x="480549" y="0"/>
                  </a:moveTo>
                  <a:lnTo>
                    <a:pt x="76887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00402" y="1955418"/>
              <a:ext cx="2499360" cy="192405"/>
            </a:xfrm>
            <a:custGeom>
              <a:avLst/>
              <a:gdLst/>
              <a:ahLst/>
              <a:cxnLst/>
              <a:rect l="l" t="t" r="r" b="b"/>
              <a:pathLst>
                <a:path w="2499360" h="192405">
                  <a:moveTo>
                    <a:pt x="96100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00" y="192227"/>
                  </a:lnTo>
                  <a:lnTo>
                    <a:pt x="96100" y="96113"/>
                  </a:lnTo>
                  <a:close/>
                </a:path>
                <a:path w="2499360" h="192405">
                  <a:moveTo>
                    <a:pt x="384429" y="96113"/>
                  </a:moveTo>
                  <a:lnTo>
                    <a:pt x="192214" y="96113"/>
                  </a:lnTo>
                  <a:lnTo>
                    <a:pt x="192214" y="192227"/>
                  </a:lnTo>
                  <a:lnTo>
                    <a:pt x="384429" y="192227"/>
                  </a:lnTo>
                  <a:lnTo>
                    <a:pt x="384429" y="96113"/>
                  </a:lnTo>
                  <a:close/>
                </a:path>
                <a:path w="2499360" h="192405">
                  <a:moveTo>
                    <a:pt x="1249426" y="0"/>
                  </a:moveTo>
                  <a:lnTo>
                    <a:pt x="1153312" y="0"/>
                  </a:lnTo>
                  <a:lnTo>
                    <a:pt x="1153312" y="96113"/>
                  </a:lnTo>
                  <a:lnTo>
                    <a:pt x="1249426" y="96113"/>
                  </a:lnTo>
                  <a:lnTo>
                    <a:pt x="1249426" y="0"/>
                  </a:lnTo>
                  <a:close/>
                </a:path>
                <a:path w="2499360" h="192405">
                  <a:moveTo>
                    <a:pt x="1826082" y="0"/>
                  </a:moveTo>
                  <a:lnTo>
                    <a:pt x="1633867" y="0"/>
                  </a:lnTo>
                  <a:lnTo>
                    <a:pt x="1633867" y="96113"/>
                  </a:lnTo>
                  <a:lnTo>
                    <a:pt x="1826082" y="96113"/>
                  </a:lnTo>
                  <a:lnTo>
                    <a:pt x="1826082" y="0"/>
                  </a:lnTo>
                  <a:close/>
                </a:path>
                <a:path w="2499360" h="192405">
                  <a:moveTo>
                    <a:pt x="2306624" y="0"/>
                  </a:moveTo>
                  <a:lnTo>
                    <a:pt x="2114410" y="0"/>
                  </a:lnTo>
                  <a:lnTo>
                    <a:pt x="2114410" y="96113"/>
                  </a:lnTo>
                  <a:lnTo>
                    <a:pt x="2306624" y="96113"/>
                  </a:lnTo>
                  <a:lnTo>
                    <a:pt x="2306624" y="0"/>
                  </a:lnTo>
                  <a:close/>
                </a:path>
                <a:path w="2499360" h="192405">
                  <a:moveTo>
                    <a:pt x="2498852" y="0"/>
                  </a:moveTo>
                  <a:lnTo>
                    <a:pt x="2402738" y="0"/>
                  </a:lnTo>
                  <a:lnTo>
                    <a:pt x="2402738" y="96113"/>
                  </a:lnTo>
                  <a:lnTo>
                    <a:pt x="2498852" y="96113"/>
                  </a:lnTo>
                  <a:lnTo>
                    <a:pt x="2498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280952" y="209957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5387" y="2051532"/>
              <a:ext cx="1249680" cy="96520"/>
            </a:xfrm>
            <a:custGeom>
              <a:avLst/>
              <a:gdLst/>
              <a:ahLst/>
              <a:cxnLst/>
              <a:rect l="l" t="t" r="r" b="b"/>
              <a:pathLst>
                <a:path w="1249679" h="96519">
                  <a:moveTo>
                    <a:pt x="192214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192214" y="96113"/>
                  </a:lnTo>
                  <a:lnTo>
                    <a:pt x="192214" y="0"/>
                  </a:lnTo>
                  <a:close/>
                </a:path>
                <a:path w="1249679" h="96519">
                  <a:moveTo>
                    <a:pt x="480542" y="0"/>
                  </a:moveTo>
                  <a:lnTo>
                    <a:pt x="384441" y="0"/>
                  </a:lnTo>
                  <a:lnTo>
                    <a:pt x="384441" y="96113"/>
                  </a:lnTo>
                  <a:lnTo>
                    <a:pt x="480542" y="96113"/>
                  </a:lnTo>
                  <a:lnTo>
                    <a:pt x="480542" y="0"/>
                  </a:lnTo>
                  <a:close/>
                </a:path>
                <a:path w="1249679" h="96519">
                  <a:moveTo>
                    <a:pt x="672769" y="0"/>
                  </a:moveTo>
                  <a:lnTo>
                    <a:pt x="576656" y="0"/>
                  </a:lnTo>
                  <a:lnTo>
                    <a:pt x="576656" y="96113"/>
                  </a:lnTo>
                  <a:lnTo>
                    <a:pt x="672769" y="96113"/>
                  </a:lnTo>
                  <a:lnTo>
                    <a:pt x="672769" y="0"/>
                  </a:lnTo>
                  <a:close/>
                </a:path>
                <a:path w="1249679" h="96519">
                  <a:moveTo>
                    <a:pt x="1249426" y="0"/>
                  </a:moveTo>
                  <a:lnTo>
                    <a:pt x="1153312" y="0"/>
                  </a:lnTo>
                  <a:lnTo>
                    <a:pt x="1153312" y="96113"/>
                  </a:lnTo>
                  <a:lnTo>
                    <a:pt x="1249426" y="96113"/>
                  </a:lnTo>
                  <a:lnTo>
                    <a:pt x="1249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10929" y="209957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08175" y="2147645"/>
              <a:ext cx="2595245" cy="192405"/>
            </a:xfrm>
            <a:custGeom>
              <a:avLst/>
              <a:gdLst/>
              <a:ahLst/>
              <a:cxnLst/>
              <a:rect l="l" t="t" r="r" b="b"/>
              <a:pathLst>
                <a:path w="2595245" h="192405">
                  <a:moveTo>
                    <a:pt x="96113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96113" y="96100"/>
                  </a:lnTo>
                  <a:lnTo>
                    <a:pt x="96113" y="0"/>
                  </a:lnTo>
                  <a:close/>
                </a:path>
                <a:path w="2595245" h="192405">
                  <a:moveTo>
                    <a:pt x="384441" y="0"/>
                  </a:moveTo>
                  <a:lnTo>
                    <a:pt x="192227" y="0"/>
                  </a:lnTo>
                  <a:lnTo>
                    <a:pt x="192227" y="96100"/>
                  </a:lnTo>
                  <a:lnTo>
                    <a:pt x="192227" y="192214"/>
                  </a:lnTo>
                  <a:lnTo>
                    <a:pt x="384441" y="192214"/>
                  </a:lnTo>
                  <a:lnTo>
                    <a:pt x="384441" y="96100"/>
                  </a:lnTo>
                  <a:lnTo>
                    <a:pt x="384441" y="0"/>
                  </a:lnTo>
                  <a:close/>
                </a:path>
                <a:path w="2595245" h="192405">
                  <a:moveTo>
                    <a:pt x="672769" y="0"/>
                  </a:moveTo>
                  <a:lnTo>
                    <a:pt x="480555" y="0"/>
                  </a:lnTo>
                  <a:lnTo>
                    <a:pt x="480555" y="96100"/>
                  </a:lnTo>
                  <a:lnTo>
                    <a:pt x="672769" y="96100"/>
                  </a:lnTo>
                  <a:lnTo>
                    <a:pt x="672769" y="0"/>
                  </a:lnTo>
                  <a:close/>
                </a:path>
                <a:path w="2595245" h="192405">
                  <a:moveTo>
                    <a:pt x="864984" y="0"/>
                  </a:moveTo>
                  <a:lnTo>
                    <a:pt x="768883" y="0"/>
                  </a:lnTo>
                  <a:lnTo>
                    <a:pt x="768883" y="96100"/>
                  </a:lnTo>
                  <a:lnTo>
                    <a:pt x="672769" y="96100"/>
                  </a:lnTo>
                  <a:lnTo>
                    <a:pt x="672769" y="192214"/>
                  </a:lnTo>
                  <a:lnTo>
                    <a:pt x="864984" y="192214"/>
                  </a:lnTo>
                  <a:lnTo>
                    <a:pt x="864984" y="96100"/>
                  </a:lnTo>
                  <a:lnTo>
                    <a:pt x="864984" y="0"/>
                  </a:lnTo>
                  <a:close/>
                </a:path>
                <a:path w="2595245" h="192405">
                  <a:moveTo>
                    <a:pt x="1057211" y="0"/>
                  </a:moveTo>
                  <a:lnTo>
                    <a:pt x="961097" y="0"/>
                  </a:lnTo>
                  <a:lnTo>
                    <a:pt x="961097" y="96100"/>
                  </a:lnTo>
                  <a:lnTo>
                    <a:pt x="1057211" y="96100"/>
                  </a:lnTo>
                  <a:lnTo>
                    <a:pt x="1057211" y="0"/>
                  </a:lnTo>
                  <a:close/>
                </a:path>
                <a:path w="2595245" h="192405">
                  <a:moveTo>
                    <a:pt x="1537754" y="0"/>
                  </a:moveTo>
                  <a:lnTo>
                    <a:pt x="1153325" y="0"/>
                  </a:lnTo>
                  <a:lnTo>
                    <a:pt x="1153325" y="96100"/>
                  </a:lnTo>
                  <a:lnTo>
                    <a:pt x="1153325" y="192214"/>
                  </a:lnTo>
                  <a:lnTo>
                    <a:pt x="1537754" y="192214"/>
                  </a:lnTo>
                  <a:lnTo>
                    <a:pt x="1537754" y="96100"/>
                  </a:lnTo>
                  <a:lnTo>
                    <a:pt x="1537754" y="0"/>
                  </a:lnTo>
                  <a:close/>
                </a:path>
                <a:path w="2595245" h="192405">
                  <a:moveTo>
                    <a:pt x="1729981" y="0"/>
                  </a:moveTo>
                  <a:lnTo>
                    <a:pt x="1633867" y="0"/>
                  </a:lnTo>
                  <a:lnTo>
                    <a:pt x="1633867" y="96100"/>
                  </a:lnTo>
                  <a:lnTo>
                    <a:pt x="1729981" y="96100"/>
                  </a:lnTo>
                  <a:lnTo>
                    <a:pt x="1729981" y="0"/>
                  </a:lnTo>
                  <a:close/>
                </a:path>
                <a:path w="2595245" h="192405">
                  <a:moveTo>
                    <a:pt x="2306637" y="0"/>
                  </a:moveTo>
                  <a:lnTo>
                    <a:pt x="2114423" y="0"/>
                  </a:lnTo>
                  <a:lnTo>
                    <a:pt x="2114423" y="96100"/>
                  </a:lnTo>
                  <a:lnTo>
                    <a:pt x="2306637" y="96100"/>
                  </a:lnTo>
                  <a:lnTo>
                    <a:pt x="2306637" y="0"/>
                  </a:lnTo>
                  <a:close/>
                </a:path>
                <a:path w="2595245" h="192405">
                  <a:moveTo>
                    <a:pt x="2594965" y="0"/>
                  </a:moveTo>
                  <a:lnTo>
                    <a:pt x="2498852" y="0"/>
                  </a:lnTo>
                  <a:lnTo>
                    <a:pt x="2498852" y="96100"/>
                  </a:lnTo>
                  <a:lnTo>
                    <a:pt x="2594965" y="96100"/>
                  </a:lnTo>
                  <a:lnTo>
                    <a:pt x="25949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42050" y="229179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22598" y="2243746"/>
              <a:ext cx="480695" cy="96520"/>
            </a:xfrm>
            <a:custGeom>
              <a:avLst/>
              <a:gdLst/>
              <a:ahLst/>
              <a:cxnLst/>
              <a:rect l="l" t="t" r="r" b="b"/>
              <a:pathLst>
                <a:path w="480695" h="96519">
                  <a:moveTo>
                    <a:pt x="96100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00" y="96113"/>
                  </a:lnTo>
                  <a:lnTo>
                    <a:pt x="96100" y="0"/>
                  </a:lnTo>
                  <a:close/>
                </a:path>
                <a:path w="480695" h="96519">
                  <a:moveTo>
                    <a:pt x="480542" y="0"/>
                  </a:moveTo>
                  <a:lnTo>
                    <a:pt x="384429" y="0"/>
                  </a:lnTo>
                  <a:lnTo>
                    <a:pt x="384429" y="96113"/>
                  </a:lnTo>
                  <a:lnTo>
                    <a:pt x="480542" y="96113"/>
                  </a:lnTo>
                  <a:lnTo>
                    <a:pt x="4805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04294" y="238790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88733" y="2339853"/>
              <a:ext cx="192405" cy="96520"/>
            </a:xfrm>
            <a:custGeom>
              <a:avLst/>
              <a:gdLst/>
              <a:ahLst/>
              <a:cxnLst/>
              <a:rect l="l" t="t" r="r" b="b"/>
              <a:pathLst>
                <a:path w="192405" h="96519">
                  <a:moveTo>
                    <a:pt x="0" y="0"/>
                  </a:moveTo>
                  <a:lnTo>
                    <a:pt x="192219" y="0"/>
                  </a:lnTo>
                  <a:lnTo>
                    <a:pt x="19221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7062" y="2387908"/>
              <a:ext cx="1826260" cy="0"/>
            </a:xfrm>
            <a:custGeom>
              <a:avLst/>
              <a:gdLst/>
              <a:ahLst/>
              <a:cxnLst/>
              <a:rect l="l" t="t" r="r" b="b"/>
              <a:pathLst>
                <a:path w="1826260">
                  <a:moveTo>
                    <a:pt x="0" y="0"/>
                  </a:moveTo>
                  <a:lnTo>
                    <a:pt x="288329" y="0"/>
                  </a:lnTo>
                </a:path>
                <a:path w="1826260">
                  <a:moveTo>
                    <a:pt x="384439" y="0"/>
                  </a:moveTo>
                  <a:lnTo>
                    <a:pt x="672768" y="0"/>
                  </a:lnTo>
                </a:path>
                <a:path w="1826260">
                  <a:moveTo>
                    <a:pt x="864988" y="0"/>
                  </a:moveTo>
                  <a:lnTo>
                    <a:pt x="1826086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7059" y="2435973"/>
              <a:ext cx="1249680" cy="96520"/>
            </a:xfrm>
            <a:custGeom>
              <a:avLst/>
              <a:gdLst/>
              <a:ahLst/>
              <a:cxnLst/>
              <a:rect l="l" t="t" r="r" b="b"/>
              <a:pathLst>
                <a:path w="1249679" h="96519">
                  <a:moveTo>
                    <a:pt x="192214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192214" y="96100"/>
                  </a:lnTo>
                  <a:lnTo>
                    <a:pt x="192214" y="0"/>
                  </a:lnTo>
                  <a:close/>
                </a:path>
                <a:path w="1249679" h="96519">
                  <a:moveTo>
                    <a:pt x="384441" y="0"/>
                  </a:moveTo>
                  <a:lnTo>
                    <a:pt x="288328" y="0"/>
                  </a:lnTo>
                  <a:lnTo>
                    <a:pt x="288328" y="96100"/>
                  </a:lnTo>
                  <a:lnTo>
                    <a:pt x="384441" y="96100"/>
                  </a:lnTo>
                  <a:lnTo>
                    <a:pt x="384441" y="0"/>
                  </a:lnTo>
                  <a:close/>
                </a:path>
                <a:path w="1249679" h="96519">
                  <a:moveTo>
                    <a:pt x="864984" y="0"/>
                  </a:moveTo>
                  <a:lnTo>
                    <a:pt x="768870" y="0"/>
                  </a:lnTo>
                  <a:lnTo>
                    <a:pt x="768870" y="96100"/>
                  </a:lnTo>
                  <a:lnTo>
                    <a:pt x="864984" y="96100"/>
                  </a:lnTo>
                  <a:lnTo>
                    <a:pt x="864984" y="0"/>
                  </a:lnTo>
                  <a:close/>
                </a:path>
                <a:path w="1249679" h="96519">
                  <a:moveTo>
                    <a:pt x="1249426" y="0"/>
                  </a:moveTo>
                  <a:lnTo>
                    <a:pt x="1057211" y="0"/>
                  </a:lnTo>
                  <a:lnTo>
                    <a:pt x="1057211" y="96100"/>
                  </a:lnTo>
                  <a:lnTo>
                    <a:pt x="1249426" y="96100"/>
                  </a:lnTo>
                  <a:lnTo>
                    <a:pt x="1249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08184" y="2484018"/>
              <a:ext cx="2787650" cy="96520"/>
            </a:xfrm>
            <a:custGeom>
              <a:avLst/>
              <a:gdLst/>
              <a:ahLst/>
              <a:cxnLst/>
              <a:rect l="l" t="t" r="r" b="b"/>
              <a:pathLst>
                <a:path w="2787650" h="96519">
                  <a:moveTo>
                    <a:pt x="2306635" y="0"/>
                  </a:moveTo>
                  <a:lnTo>
                    <a:pt x="2787184" y="0"/>
                  </a:lnTo>
                </a:path>
                <a:path w="2787650" h="96519">
                  <a:moveTo>
                    <a:pt x="0" y="96109"/>
                  </a:moveTo>
                  <a:lnTo>
                    <a:pt x="672768" y="96109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08175" y="2532074"/>
              <a:ext cx="2691130" cy="192405"/>
            </a:xfrm>
            <a:custGeom>
              <a:avLst/>
              <a:gdLst/>
              <a:ahLst/>
              <a:cxnLst/>
              <a:rect l="l" t="t" r="r" b="b"/>
              <a:pathLst>
                <a:path w="2691129" h="192405">
                  <a:moveTo>
                    <a:pt x="96113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13" y="192227"/>
                  </a:lnTo>
                  <a:lnTo>
                    <a:pt x="96113" y="96113"/>
                  </a:lnTo>
                  <a:close/>
                </a:path>
                <a:path w="2691129" h="192405">
                  <a:moveTo>
                    <a:pt x="672769" y="96113"/>
                  </a:moveTo>
                  <a:lnTo>
                    <a:pt x="576656" y="96113"/>
                  </a:lnTo>
                  <a:lnTo>
                    <a:pt x="576656" y="192227"/>
                  </a:lnTo>
                  <a:lnTo>
                    <a:pt x="672769" y="192227"/>
                  </a:lnTo>
                  <a:lnTo>
                    <a:pt x="672769" y="96113"/>
                  </a:lnTo>
                  <a:close/>
                </a:path>
                <a:path w="2691129" h="192405">
                  <a:moveTo>
                    <a:pt x="961097" y="0"/>
                  </a:moveTo>
                  <a:lnTo>
                    <a:pt x="768883" y="0"/>
                  </a:lnTo>
                  <a:lnTo>
                    <a:pt x="768883" y="96113"/>
                  </a:lnTo>
                  <a:lnTo>
                    <a:pt x="768883" y="192227"/>
                  </a:lnTo>
                  <a:lnTo>
                    <a:pt x="864984" y="192227"/>
                  </a:lnTo>
                  <a:lnTo>
                    <a:pt x="864984" y="96113"/>
                  </a:lnTo>
                  <a:lnTo>
                    <a:pt x="961097" y="96113"/>
                  </a:lnTo>
                  <a:lnTo>
                    <a:pt x="961097" y="0"/>
                  </a:lnTo>
                  <a:close/>
                </a:path>
                <a:path w="2691129" h="192405">
                  <a:moveTo>
                    <a:pt x="1249426" y="0"/>
                  </a:moveTo>
                  <a:lnTo>
                    <a:pt x="1153325" y="0"/>
                  </a:lnTo>
                  <a:lnTo>
                    <a:pt x="1153325" y="96113"/>
                  </a:lnTo>
                  <a:lnTo>
                    <a:pt x="1249426" y="96113"/>
                  </a:lnTo>
                  <a:lnTo>
                    <a:pt x="1249426" y="0"/>
                  </a:lnTo>
                  <a:close/>
                </a:path>
                <a:path w="2691129" h="192405">
                  <a:moveTo>
                    <a:pt x="1441653" y="0"/>
                  </a:moveTo>
                  <a:lnTo>
                    <a:pt x="1345539" y="0"/>
                  </a:lnTo>
                  <a:lnTo>
                    <a:pt x="1345539" y="96113"/>
                  </a:lnTo>
                  <a:lnTo>
                    <a:pt x="1441653" y="96113"/>
                  </a:lnTo>
                  <a:lnTo>
                    <a:pt x="1441653" y="0"/>
                  </a:lnTo>
                  <a:close/>
                </a:path>
                <a:path w="2691129" h="192405">
                  <a:moveTo>
                    <a:pt x="1729981" y="0"/>
                  </a:moveTo>
                  <a:lnTo>
                    <a:pt x="1537754" y="0"/>
                  </a:lnTo>
                  <a:lnTo>
                    <a:pt x="1537754" y="96113"/>
                  </a:lnTo>
                  <a:lnTo>
                    <a:pt x="1729981" y="96113"/>
                  </a:lnTo>
                  <a:lnTo>
                    <a:pt x="1729981" y="0"/>
                  </a:lnTo>
                  <a:close/>
                </a:path>
                <a:path w="2691129" h="192405">
                  <a:moveTo>
                    <a:pt x="2018309" y="0"/>
                  </a:moveTo>
                  <a:lnTo>
                    <a:pt x="1826094" y="0"/>
                  </a:lnTo>
                  <a:lnTo>
                    <a:pt x="1826094" y="96113"/>
                  </a:lnTo>
                  <a:lnTo>
                    <a:pt x="2018309" y="96113"/>
                  </a:lnTo>
                  <a:lnTo>
                    <a:pt x="2018309" y="0"/>
                  </a:lnTo>
                  <a:close/>
                </a:path>
                <a:path w="2691129" h="192405">
                  <a:moveTo>
                    <a:pt x="2210524" y="0"/>
                  </a:moveTo>
                  <a:lnTo>
                    <a:pt x="2114423" y="0"/>
                  </a:lnTo>
                  <a:lnTo>
                    <a:pt x="2114423" y="96113"/>
                  </a:lnTo>
                  <a:lnTo>
                    <a:pt x="2210524" y="96113"/>
                  </a:lnTo>
                  <a:lnTo>
                    <a:pt x="2210524" y="0"/>
                  </a:lnTo>
                  <a:close/>
                </a:path>
                <a:path w="2691129" h="192405">
                  <a:moveTo>
                    <a:pt x="2498852" y="0"/>
                  </a:moveTo>
                  <a:lnTo>
                    <a:pt x="2306637" y="0"/>
                  </a:lnTo>
                  <a:lnTo>
                    <a:pt x="2306637" y="96113"/>
                  </a:lnTo>
                  <a:lnTo>
                    <a:pt x="2498852" y="96113"/>
                  </a:lnTo>
                  <a:lnTo>
                    <a:pt x="2498852" y="0"/>
                  </a:lnTo>
                  <a:close/>
                </a:path>
                <a:path w="2691129" h="192405">
                  <a:moveTo>
                    <a:pt x="2691079" y="0"/>
                  </a:moveTo>
                  <a:lnTo>
                    <a:pt x="2594965" y="0"/>
                  </a:lnTo>
                  <a:lnTo>
                    <a:pt x="2594965" y="96113"/>
                  </a:lnTo>
                  <a:lnTo>
                    <a:pt x="2691079" y="96113"/>
                  </a:lnTo>
                  <a:lnTo>
                    <a:pt x="26910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569282" y="2676237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4">
                  <a:moveTo>
                    <a:pt x="0" y="0"/>
                  </a:moveTo>
                  <a:lnTo>
                    <a:pt x="57665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08175" y="2628188"/>
              <a:ext cx="2787650" cy="192405"/>
            </a:xfrm>
            <a:custGeom>
              <a:avLst/>
              <a:gdLst/>
              <a:ahLst/>
              <a:cxnLst/>
              <a:rect l="l" t="t" r="r" b="b"/>
              <a:pathLst>
                <a:path w="2787650" h="192405">
                  <a:moveTo>
                    <a:pt x="96113" y="96113"/>
                  </a:moveTo>
                  <a:lnTo>
                    <a:pt x="0" y="96113"/>
                  </a:lnTo>
                  <a:lnTo>
                    <a:pt x="0" y="192214"/>
                  </a:lnTo>
                  <a:lnTo>
                    <a:pt x="96113" y="192214"/>
                  </a:lnTo>
                  <a:lnTo>
                    <a:pt x="96113" y="96113"/>
                  </a:lnTo>
                  <a:close/>
                </a:path>
                <a:path w="2787650" h="192405">
                  <a:moveTo>
                    <a:pt x="480555" y="96113"/>
                  </a:moveTo>
                  <a:lnTo>
                    <a:pt x="192227" y="96113"/>
                  </a:lnTo>
                  <a:lnTo>
                    <a:pt x="192227" y="192214"/>
                  </a:lnTo>
                  <a:lnTo>
                    <a:pt x="480555" y="192214"/>
                  </a:lnTo>
                  <a:lnTo>
                    <a:pt x="480555" y="96113"/>
                  </a:lnTo>
                  <a:close/>
                </a:path>
                <a:path w="2787650" h="192405">
                  <a:moveTo>
                    <a:pt x="672769" y="96113"/>
                  </a:moveTo>
                  <a:lnTo>
                    <a:pt x="576656" y="96113"/>
                  </a:lnTo>
                  <a:lnTo>
                    <a:pt x="576656" y="192214"/>
                  </a:lnTo>
                  <a:lnTo>
                    <a:pt x="672769" y="192214"/>
                  </a:lnTo>
                  <a:lnTo>
                    <a:pt x="672769" y="96113"/>
                  </a:lnTo>
                  <a:close/>
                </a:path>
                <a:path w="2787650" h="192405">
                  <a:moveTo>
                    <a:pt x="1057211" y="96113"/>
                  </a:moveTo>
                  <a:lnTo>
                    <a:pt x="961097" y="96113"/>
                  </a:lnTo>
                  <a:lnTo>
                    <a:pt x="961097" y="192214"/>
                  </a:lnTo>
                  <a:lnTo>
                    <a:pt x="1057211" y="192214"/>
                  </a:lnTo>
                  <a:lnTo>
                    <a:pt x="1057211" y="96113"/>
                  </a:lnTo>
                  <a:close/>
                </a:path>
                <a:path w="2787650" h="192405">
                  <a:moveTo>
                    <a:pt x="1537754" y="96113"/>
                  </a:moveTo>
                  <a:lnTo>
                    <a:pt x="1441653" y="96113"/>
                  </a:lnTo>
                  <a:lnTo>
                    <a:pt x="1441653" y="192214"/>
                  </a:lnTo>
                  <a:lnTo>
                    <a:pt x="1537754" y="192214"/>
                  </a:lnTo>
                  <a:lnTo>
                    <a:pt x="1537754" y="96113"/>
                  </a:lnTo>
                  <a:close/>
                </a:path>
                <a:path w="2787650" h="192405">
                  <a:moveTo>
                    <a:pt x="1729981" y="96113"/>
                  </a:moveTo>
                  <a:lnTo>
                    <a:pt x="1633867" y="96113"/>
                  </a:lnTo>
                  <a:lnTo>
                    <a:pt x="1633867" y="192214"/>
                  </a:lnTo>
                  <a:lnTo>
                    <a:pt x="1729981" y="192214"/>
                  </a:lnTo>
                  <a:lnTo>
                    <a:pt x="1729981" y="96113"/>
                  </a:lnTo>
                  <a:close/>
                </a:path>
                <a:path w="2787650" h="192405">
                  <a:moveTo>
                    <a:pt x="2018309" y="0"/>
                  </a:moveTo>
                  <a:lnTo>
                    <a:pt x="1922195" y="0"/>
                  </a:lnTo>
                  <a:lnTo>
                    <a:pt x="1922195" y="96113"/>
                  </a:lnTo>
                  <a:lnTo>
                    <a:pt x="2018309" y="96113"/>
                  </a:lnTo>
                  <a:lnTo>
                    <a:pt x="2018309" y="0"/>
                  </a:lnTo>
                  <a:close/>
                </a:path>
                <a:path w="2787650" h="192405">
                  <a:moveTo>
                    <a:pt x="2498852" y="0"/>
                  </a:moveTo>
                  <a:lnTo>
                    <a:pt x="2306637" y="0"/>
                  </a:lnTo>
                  <a:lnTo>
                    <a:pt x="2306637" y="96113"/>
                  </a:lnTo>
                  <a:lnTo>
                    <a:pt x="2498852" y="96113"/>
                  </a:lnTo>
                  <a:lnTo>
                    <a:pt x="2498852" y="0"/>
                  </a:lnTo>
                  <a:close/>
                </a:path>
                <a:path w="2787650" h="192405">
                  <a:moveTo>
                    <a:pt x="2787192" y="0"/>
                  </a:moveTo>
                  <a:lnTo>
                    <a:pt x="2691079" y="0"/>
                  </a:lnTo>
                  <a:lnTo>
                    <a:pt x="2691079" y="96113"/>
                  </a:lnTo>
                  <a:lnTo>
                    <a:pt x="2787192" y="96113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30380" y="2772347"/>
              <a:ext cx="865505" cy="0"/>
            </a:xfrm>
            <a:custGeom>
              <a:avLst/>
              <a:gdLst/>
              <a:ahLst/>
              <a:cxnLst/>
              <a:rect l="l" t="t" r="r" b="b"/>
              <a:pathLst>
                <a:path w="865504">
                  <a:moveTo>
                    <a:pt x="0" y="0"/>
                  </a:moveTo>
                  <a:lnTo>
                    <a:pt x="480549" y="0"/>
                  </a:lnTo>
                </a:path>
                <a:path w="865504">
                  <a:moveTo>
                    <a:pt x="576658" y="0"/>
                  </a:moveTo>
                  <a:lnTo>
                    <a:pt x="86498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08175" y="2820402"/>
              <a:ext cx="961390" cy="96520"/>
            </a:xfrm>
            <a:custGeom>
              <a:avLst/>
              <a:gdLst/>
              <a:ahLst/>
              <a:cxnLst/>
              <a:rect l="l" t="t" r="r" b="b"/>
              <a:pathLst>
                <a:path w="961389" h="96519">
                  <a:moveTo>
                    <a:pt x="96113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13" y="96113"/>
                  </a:lnTo>
                  <a:lnTo>
                    <a:pt x="96113" y="0"/>
                  </a:lnTo>
                  <a:close/>
                </a:path>
                <a:path w="961389" h="96519">
                  <a:moveTo>
                    <a:pt x="480555" y="0"/>
                  </a:moveTo>
                  <a:lnTo>
                    <a:pt x="192227" y="0"/>
                  </a:lnTo>
                  <a:lnTo>
                    <a:pt x="192227" y="96113"/>
                  </a:lnTo>
                  <a:lnTo>
                    <a:pt x="480555" y="96113"/>
                  </a:lnTo>
                  <a:lnTo>
                    <a:pt x="480555" y="0"/>
                  </a:lnTo>
                  <a:close/>
                </a:path>
                <a:path w="961389" h="96519">
                  <a:moveTo>
                    <a:pt x="672769" y="0"/>
                  </a:moveTo>
                  <a:lnTo>
                    <a:pt x="576656" y="0"/>
                  </a:lnTo>
                  <a:lnTo>
                    <a:pt x="576656" y="96113"/>
                  </a:lnTo>
                  <a:lnTo>
                    <a:pt x="672769" y="96113"/>
                  </a:lnTo>
                  <a:lnTo>
                    <a:pt x="672769" y="0"/>
                  </a:lnTo>
                  <a:close/>
                </a:path>
                <a:path w="961389" h="96519">
                  <a:moveTo>
                    <a:pt x="961097" y="0"/>
                  </a:moveTo>
                  <a:lnTo>
                    <a:pt x="768883" y="0"/>
                  </a:lnTo>
                  <a:lnTo>
                    <a:pt x="768883" y="96113"/>
                  </a:lnTo>
                  <a:lnTo>
                    <a:pt x="961097" y="96113"/>
                  </a:lnTo>
                  <a:lnTo>
                    <a:pt x="9610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665392" y="2868457"/>
              <a:ext cx="865505" cy="0"/>
            </a:xfrm>
            <a:custGeom>
              <a:avLst/>
              <a:gdLst/>
              <a:ahLst/>
              <a:cxnLst/>
              <a:rect l="l" t="t" r="r" b="b"/>
              <a:pathLst>
                <a:path w="865504">
                  <a:moveTo>
                    <a:pt x="0" y="0"/>
                  </a:moveTo>
                  <a:lnTo>
                    <a:pt x="288329" y="0"/>
                  </a:lnTo>
                </a:path>
                <a:path w="865504">
                  <a:moveTo>
                    <a:pt x="384439" y="0"/>
                  </a:moveTo>
                  <a:lnTo>
                    <a:pt x="86498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08175" y="2820402"/>
              <a:ext cx="2787650" cy="288925"/>
            </a:xfrm>
            <a:custGeom>
              <a:avLst/>
              <a:gdLst/>
              <a:ahLst/>
              <a:cxnLst/>
              <a:rect l="l" t="t" r="r" b="b"/>
              <a:pathLst>
                <a:path w="2787650" h="288925">
                  <a:moveTo>
                    <a:pt x="96113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0" y="288340"/>
                  </a:lnTo>
                  <a:lnTo>
                    <a:pt x="96113" y="288340"/>
                  </a:lnTo>
                  <a:lnTo>
                    <a:pt x="96113" y="192227"/>
                  </a:lnTo>
                  <a:lnTo>
                    <a:pt x="96113" y="96113"/>
                  </a:lnTo>
                  <a:close/>
                </a:path>
                <a:path w="2787650" h="288925">
                  <a:moveTo>
                    <a:pt x="480555" y="96113"/>
                  </a:moveTo>
                  <a:lnTo>
                    <a:pt x="192227" y="96113"/>
                  </a:lnTo>
                  <a:lnTo>
                    <a:pt x="192227" y="192227"/>
                  </a:lnTo>
                  <a:lnTo>
                    <a:pt x="480555" y="192227"/>
                  </a:lnTo>
                  <a:lnTo>
                    <a:pt x="480555" y="96113"/>
                  </a:lnTo>
                  <a:close/>
                </a:path>
                <a:path w="2787650" h="288925">
                  <a:moveTo>
                    <a:pt x="672769" y="96113"/>
                  </a:moveTo>
                  <a:lnTo>
                    <a:pt x="576656" y="96113"/>
                  </a:lnTo>
                  <a:lnTo>
                    <a:pt x="576656" y="192227"/>
                  </a:lnTo>
                  <a:lnTo>
                    <a:pt x="576656" y="288340"/>
                  </a:lnTo>
                  <a:lnTo>
                    <a:pt x="672769" y="288340"/>
                  </a:lnTo>
                  <a:lnTo>
                    <a:pt x="672769" y="192227"/>
                  </a:lnTo>
                  <a:lnTo>
                    <a:pt x="672769" y="96113"/>
                  </a:lnTo>
                  <a:close/>
                </a:path>
                <a:path w="2787650" h="288925">
                  <a:moveTo>
                    <a:pt x="864984" y="96113"/>
                  </a:moveTo>
                  <a:lnTo>
                    <a:pt x="768883" y="96113"/>
                  </a:lnTo>
                  <a:lnTo>
                    <a:pt x="768883" y="192227"/>
                  </a:lnTo>
                  <a:lnTo>
                    <a:pt x="864984" y="192227"/>
                  </a:lnTo>
                  <a:lnTo>
                    <a:pt x="864984" y="96113"/>
                  </a:lnTo>
                  <a:close/>
                </a:path>
                <a:path w="2787650" h="288925">
                  <a:moveTo>
                    <a:pt x="1345539" y="96113"/>
                  </a:moveTo>
                  <a:lnTo>
                    <a:pt x="1249426" y="96113"/>
                  </a:lnTo>
                  <a:lnTo>
                    <a:pt x="1249426" y="192227"/>
                  </a:lnTo>
                  <a:lnTo>
                    <a:pt x="1345539" y="192227"/>
                  </a:lnTo>
                  <a:lnTo>
                    <a:pt x="1345539" y="96113"/>
                  </a:lnTo>
                  <a:close/>
                </a:path>
                <a:path w="2787650" h="288925">
                  <a:moveTo>
                    <a:pt x="1729981" y="96113"/>
                  </a:moveTo>
                  <a:lnTo>
                    <a:pt x="1633867" y="96113"/>
                  </a:lnTo>
                  <a:lnTo>
                    <a:pt x="1633867" y="192227"/>
                  </a:lnTo>
                  <a:lnTo>
                    <a:pt x="1729981" y="192227"/>
                  </a:lnTo>
                  <a:lnTo>
                    <a:pt x="1729981" y="96113"/>
                  </a:lnTo>
                  <a:close/>
                </a:path>
                <a:path w="2787650" h="288925">
                  <a:moveTo>
                    <a:pt x="2018309" y="96113"/>
                  </a:moveTo>
                  <a:lnTo>
                    <a:pt x="1922195" y="96113"/>
                  </a:lnTo>
                  <a:lnTo>
                    <a:pt x="1922195" y="192227"/>
                  </a:lnTo>
                  <a:lnTo>
                    <a:pt x="2018309" y="192227"/>
                  </a:lnTo>
                  <a:lnTo>
                    <a:pt x="2018309" y="96113"/>
                  </a:lnTo>
                  <a:close/>
                </a:path>
                <a:path w="2787650" h="288925">
                  <a:moveTo>
                    <a:pt x="2114423" y="0"/>
                  </a:moveTo>
                  <a:lnTo>
                    <a:pt x="2018309" y="0"/>
                  </a:lnTo>
                  <a:lnTo>
                    <a:pt x="2018309" y="96113"/>
                  </a:lnTo>
                  <a:lnTo>
                    <a:pt x="2114423" y="96113"/>
                  </a:lnTo>
                  <a:lnTo>
                    <a:pt x="2114423" y="0"/>
                  </a:lnTo>
                  <a:close/>
                </a:path>
                <a:path w="2787650" h="288925">
                  <a:moveTo>
                    <a:pt x="2306637" y="96113"/>
                  </a:moveTo>
                  <a:lnTo>
                    <a:pt x="2210524" y="96113"/>
                  </a:lnTo>
                  <a:lnTo>
                    <a:pt x="2210524" y="192227"/>
                  </a:lnTo>
                  <a:lnTo>
                    <a:pt x="2306637" y="192227"/>
                  </a:lnTo>
                  <a:lnTo>
                    <a:pt x="2306637" y="96113"/>
                  </a:lnTo>
                  <a:close/>
                </a:path>
                <a:path w="2787650" h="288925">
                  <a:moveTo>
                    <a:pt x="2498852" y="0"/>
                  </a:moveTo>
                  <a:lnTo>
                    <a:pt x="2306637" y="0"/>
                  </a:lnTo>
                  <a:lnTo>
                    <a:pt x="2306637" y="96113"/>
                  </a:lnTo>
                  <a:lnTo>
                    <a:pt x="2498852" y="96113"/>
                  </a:lnTo>
                  <a:lnTo>
                    <a:pt x="2498852" y="0"/>
                  </a:lnTo>
                  <a:close/>
                </a:path>
                <a:path w="2787650" h="288925">
                  <a:moveTo>
                    <a:pt x="2594965" y="96113"/>
                  </a:moveTo>
                  <a:lnTo>
                    <a:pt x="2498852" y="96113"/>
                  </a:lnTo>
                  <a:lnTo>
                    <a:pt x="2498852" y="192227"/>
                  </a:lnTo>
                  <a:lnTo>
                    <a:pt x="2594965" y="192227"/>
                  </a:lnTo>
                  <a:lnTo>
                    <a:pt x="2594965" y="96113"/>
                  </a:lnTo>
                  <a:close/>
                </a:path>
                <a:path w="2787650" h="288925">
                  <a:moveTo>
                    <a:pt x="2787192" y="0"/>
                  </a:moveTo>
                  <a:lnTo>
                    <a:pt x="2691079" y="0"/>
                  </a:lnTo>
                  <a:lnTo>
                    <a:pt x="2691079" y="96113"/>
                  </a:lnTo>
                  <a:lnTo>
                    <a:pt x="2691079" y="192227"/>
                  </a:lnTo>
                  <a:lnTo>
                    <a:pt x="2787192" y="192227"/>
                  </a:lnTo>
                  <a:lnTo>
                    <a:pt x="2787192" y="96113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65392" y="3060677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10">
                  <a:moveTo>
                    <a:pt x="0" y="0"/>
                  </a:moveTo>
                  <a:lnTo>
                    <a:pt x="38443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45929" y="3012629"/>
              <a:ext cx="1153795" cy="96520"/>
            </a:xfrm>
            <a:custGeom>
              <a:avLst/>
              <a:gdLst/>
              <a:ahLst/>
              <a:cxnLst/>
              <a:rect l="l" t="t" r="r" b="b"/>
              <a:pathLst>
                <a:path w="1153795" h="96519">
                  <a:moveTo>
                    <a:pt x="96113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13" y="96113"/>
                  </a:lnTo>
                  <a:lnTo>
                    <a:pt x="96113" y="0"/>
                  </a:lnTo>
                  <a:close/>
                </a:path>
                <a:path w="1153795" h="96519">
                  <a:moveTo>
                    <a:pt x="288340" y="0"/>
                  </a:moveTo>
                  <a:lnTo>
                    <a:pt x="192227" y="0"/>
                  </a:lnTo>
                  <a:lnTo>
                    <a:pt x="192227" y="96113"/>
                  </a:lnTo>
                  <a:lnTo>
                    <a:pt x="288340" y="96113"/>
                  </a:lnTo>
                  <a:lnTo>
                    <a:pt x="288340" y="0"/>
                  </a:lnTo>
                  <a:close/>
                </a:path>
                <a:path w="1153795" h="96519">
                  <a:moveTo>
                    <a:pt x="480555" y="0"/>
                  </a:moveTo>
                  <a:lnTo>
                    <a:pt x="384441" y="0"/>
                  </a:lnTo>
                  <a:lnTo>
                    <a:pt x="384441" y="96113"/>
                  </a:lnTo>
                  <a:lnTo>
                    <a:pt x="480555" y="96113"/>
                  </a:lnTo>
                  <a:lnTo>
                    <a:pt x="480555" y="0"/>
                  </a:lnTo>
                  <a:close/>
                </a:path>
                <a:path w="1153795" h="96519">
                  <a:moveTo>
                    <a:pt x="768883" y="0"/>
                  </a:moveTo>
                  <a:lnTo>
                    <a:pt x="672769" y="0"/>
                  </a:lnTo>
                  <a:lnTo>
                    <a:pt x="672769" y="96113"/>
                  </a:lnTo>
                  <a:lnTo>
                    <a:pt x="768883" y="96113"/>
                  </a:lnTo>
                  <a:lnTo>
                    <a:pt x="768883" y="0"/>
                  </a:lnTo>
                  <a:close/>
                </a:path>
                <a:path w="1153795" h="96519">
                  <a:moveTo>
                    <a:pt x="961097" y="0"/>
                  </a:moveTo>
                  <a:lnTo>
                    <a:pt x="864997" y="0"/>
                  </a:lnTo>
                  <a:lnTo>
                    <a:pt x="864997" y="96113"/>
                  </a:lnTo>
                  <a:lnTo>
                    <a:pt x="961097" y="96113"/>
                  </a:lnTo>
                  <a:lnTo>
                    <a:pt x="961097" y="0"/>
                  </a:lnTo>
                  <a:close/>
                </a:path>
                <a:path w="1153795" h="96519">
                  <a:moveTo>
                    <a:pt x="1153325" y="0"/>
                  </a:moveTo>
                  <a:lnTo>
                    <a:pt x="1057211" y="0"/>
                  </a:lnTo>
                  <a:lnTo>
                    <a:pt x="1057211" y="96113"/>
                  </a:lnTo>
                  <a:lnTo>
                    <a:pt x="1153325" y="96113"/>
                  </a:lnTo>
                  <a:lnTo>
                    <a:pt x="1153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08184" y="3156786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77059" y="3108743"/>
              <a:ext cx="768985" cy="96520"/>
            </a:xfrm>
            <a:custGeom>
              <a:avLst/>
              <a:gdLst/>
              <a:ahLst/>
              <a:cxnLst/>
              <a:rect l="l" t="t" r="r" b="b"/>
              <a:pathLst>
                <a:path w="768985" h="96519">
                  <a:moveTo>
                    <a:pt x="96100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96100" y="96100"/>
                  </a:lnTo>
                  <a:lnTo>
                    <a:pt x="96100" y="0"/>
                  </a:lnTo>
                  <a:close/>
                </a:path>
                <a:path w="768985" h="96519">
                  <a:moveTo>
                    <a:pt x="288328" y="0"/>
                  </a:moveTo>
                  <a:lnTo>
                    <a:pt x="192214" y="0"/>
                  </a:lnTo>
                  <a:lnTo>
                    <a:pt x="192214" y="96100"/>
                  </a:lnTo>
                  <a:lnTo>
                    <a:pt x="288328" y="96100"/>
                  </a:lnTo>
                  <a:lnTo>
                    <a:pt x="288328" y="0"/>
                  </a:lnTo>
                  <a:close/>
                </a:path>
                <a:path w="768985" h="96519">
                  <a:moveTo>
                    <a:pt x="480542" y="0"/>
                  </a:moveTo>
                  <a:lnTo>
                    <a:pt x="384441" y="0"/>
                  </a:lnTo>
                  <a:lnTo>
                    <a:pt x="384441" y="96100"/>
                  </a:lnTo>
                  <a:lnTo>
                    <a:pt x="480542" y="96100"/>
                  </a:lnTo>
                  <a:lnTo>
                    <a:pt x="480542" y="0"/>
                  </a:lnTo>
                  <a:close/>
                </a:path>
                <a:path w="768985" h="96519">
                  <a:moveTo>
                    <a:pt x="768870" y="0"/>
                  </a:moveTo>
                  <a:lnTo>
                    <a:pt x="672769" y="0"/>
                  </a:lnTo>
                  <a:lnTo>
                    <a:pt x="672769" y="96100"/>
                  </a:lnTo>
                  <a:lnTo>
                    <a:pt x="768870" y="96100"/>
                  </a:lnTo>
                  <a:lnTo>
                    <a:pt x="7688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38160" y="3156786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54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010926" y="3108743"/>
              <a:ext cx="288925" cy="96520"/>
            </a:xfrm>
            <a:custGeom>
              <a:avLst/>
              <a:gdLst/>
              <a:ahLst/>
              <a:cxnLst/>
              <a:rect l="l" t="t" r="r" b="b"/>
              <a:pathLst>
                <a:path w="288925" h="96519">
                  <a:moveTo>
                    <a:pt x="96100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96100" y="96100"/>
                  </a:lnTo>
                  <a:lnTo>
                    <a:pt x="96100" y="0"/>
                  </a:lnTo>
                  <a:close/>
                </a:path>
                <a:path w="288925" h="96519">
                  <a:moveTo>
                    <a:pt x="288328" y="0"/>
                  </a:moveTo>
                  <a:lnTo>
                    <a:pt x="192214" y="0"/>
                  </a:lnTo>
                  <a:lnTo>
                    <a:pt x="192214" y="96100"/>
                  </a:lnTo>
                  <a:lnTo>
                    <a:pt x="288328" y="96100"/>
                  </a:lnTo>
                  <a:lnTo>
                    <a:pt x="288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3722599" y="417657"/>
            <a:ext cx="673100" cy="673100"/>
            <a:chOff x="3722599" y="417657"/>
            <a:chExt cx="673100" cy="673100"/>
          </a:xfrm>
        </p:grpSpPr>
        <p:sp>
          <p:nvSpPr>
            <p:cNvPr id="60" name="object 60"/>
            <p:cNvSpPr/>
            <p:nvPr/>
          </p:nvSpPr>
          <p:spPr>
            <a:xfrm>
              <a:off x="3722599" y="465712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22598" y="513777"/>
              <a:ext cx="673100" cy="480695"/>
            </a:xfrm>
            <a:custGeom>
              <a:avLst/>
              <a:gdLst/>
              <a:ahLst/>
              <a:cxnLst/>
              <a:rect l="l" t="t" r="r" b="b"/>
              <a:pathLst>
                <a:path w="673100" h="480694">
                  <a:moveTo>
                    <a:pt x="96100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0" y="192214"/>
                  </a:lnTo>
                  <a:lnTo>
                    <a:pt x="0" y="288328"/>
                  </a:lnTo>
                  <a:lnTo>
                    <a:pt x="0" y="384429"/>
                  </a:lnTo>
                  <a:lnTo>
                    <a:pt x="0" y="480542"/>
                  </a:lnTo>
                  <a:lnTo>
                    <a:pt x="96100" y="480542"/>
                  </a:lnTo>
                  <a:lnTo>
                    <a:pt x="96100" y="384429"/>
                  </a:lnTo>
                  <a:lnTo>
                    <a:pt x="96100" y="288328"/>
                  </a:lnTo>
                  <a:lnTo>
                    <a:pt x="96100" y="192214"/>
                  </a:lnTo>
                  <a:lnTo>
                    <a:pt x="96100" y="96100"/>
                  </a:lnTo>
                  <a:lnTo>
                    <a:pt x="96100" y="0"/>
                  </a:lnTo>
                  <a:close/>
                </a:path>
                <a:path w="673100" h="480694">
                  <a:moveTo>
                    <a:pt x="480542" y="96100"/>
                  </a:moveTo>
                  <a:lnTo>
                    <a:pt x="192214" y="96100"/>
                  </a:lnTo>
                  <a:lnTo>
                    <a:pt x="192214" y="192214"/>
                  </a:lnTo>
                  <a:lnTo>
                    <a:pt x="192214" y="288328"/>
                  </a:lnTo>
                  <a:lnTo>
                    <a:pt x="192214" y="384429"/>
                  </a:lnTo>
                  <a:lnTo>
                    <a:pt x="480542" y="384429"/>
                  </a:lnTo>
                  <a:lnTo>
                    <a:pt x="480542" y="288328"/>
                  </a:lnTo>
                  <a:lnTo>
                    <a:pt x="480542" y="192214"/>
                  </a:lnTo>
                  <a:lnTo>
                    <a:pt x="480542" y="96100"/>
                  </a:lnTo>
                  <a:close/>
                </a:path>
                <a:path w="673100" h="480694">
                  <a:moveTo>
                    <a:pt x="672769" y="0"/>
                  </a:moveTo>
                  <a:lnTo>
                    <a:pt x="576656" y="0"/>
                  </a:lnTo>
                  <a:lnTo>
                    <a:pt x="576656" y="96100"/>
                  </a:lnTo>
                  <a:lnTo>
                    <a:pt x="576656" y="192214"/>
                  </a:lnTo>
                  <a:lnTo>
                    <a:pt x="576656" y="288328"/>
                  </a:lnTo>
                  <a:lnTo>
                    <a:pt x="576656" y="384429"/>
                  </a:lnTo>
                  <a:lnTo>
                    <a:pt x="576656" y="480542"/>
                  </a:lnTo>
                  <a:lnTo>
                    <a:pt x="672769" y="480542"/>
                  </a:lnTo>
                  <a:lnTo>
                    <a:pt x="672769" y="384429"/>
                  </a:lnTo>
                  <a:lnTo>
                    <a:pt x="672769" y="288328"/>
                  </a:lnTo>
                  <a:lnTo>
                    <a:pt x="672769" y="192214"/>
                  </a:lnTo>
                  <a:lnTo>
                    <a:pt x="672769" y="96100"/>
                  </a:lnTo>
                  <a:lnTo>
                    <a:pt x="672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22599" y="1042370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85821" y="3314282"/>
            <a:ext cx="3727450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u="heavy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4"/>
              </a:rPr>
              <a:t>TDOT</a:t>
            </a:r>
            <a:r>
              <a:rPr sz="3150" u="heavy" spc="210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4"/>
              </a:rPr>
              <a:t> </a:t>
            </a:r>
            <a:r>
              <a:rPr sz="3150" u="heavy" spc="125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4"/>
              </a:rPr>
              <a:t>3</a:t>
            </a:r>
            <a:r>
              <a:rPr sz="3150" u="heavy" spc="215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4"/>
              </a:rPr>
              <a:t> </a:t>
            </a:r>
            <a:r>
              <a:rPr sz="3150" u="heavy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4"/>
              </a:rPr>
              <a:t>Year</a:t>
            </a:r>
            <a:r>
              <a:rPr sz="3150" u="heavy" spc="210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4"/>
              </a:rPr>
              <a:t> </a:t>
            </a:r>
            <a:r>
              <a:rPr sz="3150" u="heavy" spc="114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4"/>
              </a:rPr>
              <a:t>Programs</a:t>
            </a:r>
            <a:endParaRPr sz="3150">
              <a:latin typeface="Arial Narrow"/>
              <a:cs typeface="Arial Narrow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3844930" y="417657"/>
            <a:ext cx="398780" cy="398780"/>
            <a:chOff x="13844930" y="417657"/>
            <a:chExt cx="398780" cy="398780"/>
          </a:xfrm>
        </p:grpSpPr>
        <p:sp>
          <p:nvSpPr>
            <p:cNvPr id="65" name="object 65"/>
            <p:cNvSpPr/>
            <p:nvPr/>
          </p:nvSpPr>
          <p:spPr>
            <a:xfrm>
              <a:off x="13844930" y="446097"/>
              <a:ext cx="398780" cy="114300"/>
            </a:xfrm>
            <a:custGeom>
              <a:avLst/>
              <a:gdLst/>
              <a:ahLst/>
              <a:cxnLst/>
              <a:rect l="l" t="t" r="r" b="b"/>
              <a:pathLst>
                <a:path w="398780" h="114300">
                  <a:moveTo>
                    <a:pt x="0" y="0"/>
                  </a:moveTo>
                  <a:lnTo>
                    <a:pt x="398169" y="0"/>
                  </a:lnTo>
                </a:path>
                <a:path w="398780" h="114300">
                  <a:moveTo>
                    <a:pt x="0" y="56881"/>
                  </a:moveTo>
                  <a:lnTo>
                    <a:pt x="56881" y="56881"/>
                  </a:lnTo>
                </a:path>
                <a:path w="398780" h="114300">
                  <a:moveTo>
                    <a:pt x="341287" y="56881"/>
                  </a:moveTo>
                  <a:lnTo>
                    <a:pt x="398169" y="56881"/>
                  </a:lnTo>
                </a:path>
                <a:path w="398780" h="114300">
                  <a:moveTo>
                    <a:pt x="0" y="113762"/>
                  </a:moveTo>
                  <a:lnTo>
                    <a:pt x="56881" y="113762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958692" y="531419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3844930" y="559860"/>
              <a:ext cx="398780" cy="57150"/>
            </a:xfrm>
            <a:custGeom>
              <a:avLst/>
              <a:gdLst/>
              <a:ahLst/>
              <a:cxnLst/>
              <a:rect l="l" t="t" r="r" b="b"/>
              <a:pathLst>
                <a:path w="398780" h="57150">
                  <a:moveTo>
                    <a:pt x="341287" y="0"/>
                  </a:moveTo>
                  <a:lnTo>
                    <a:pt x="398169" y="0"/>
                  </a:lnTo>
                </a:path>
                <a:path w="398780" h="57150">
                  <a:moveTo>
                    <a:pt x="0" y="56881"/>
                  </a:moveTo>
                  <a:lnTo>
                    <a:pt x="56881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958692" y="588301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844930" y="616741"/>
              <a:ext cx="398780" cy="57150"/>
            </a:xfrm>
            <a:custGeom>
              <a:avLst/>
              <a:gdLst/>
              <a:ahLst/>
              <a:cxnLst/>
              <a:rect l="l" t="t" r="r" b="b"/>
              <a:pathLst>
                <a:path w="398780" h="57150">
                  <a:moveTo>
                    <a:pt x="341287" y="0"/>
                  </a:moveTo>
                  <a:lnTo>
                    <a:pt x="398169" y="0"/>
                  </a:lnTo>
                </a:path>
                <a:path w="398780" h="57150">
                  <a:moveTo>
                    <a:pt x="0" y="56881"/>
                  </a:moveTo>
                  <a:lnTo>
                    <a:pt x="56881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958692" y="645182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844930" y="673623"/>
              <a:ext cx="398780" cy="114300"/>
            </a:xfrm>
            <a:custGeom>
              <a:avLst/>
              <a:gdLst/>
              <a:ahLst/>
              <a:cxnLst/>
              <a:rect l="l" t="t" r="r" b="b"/>
              <a:pathLst>
                <a:path w="398780" h="114300">
                  <a:moveTo>
                    <a:pt x="341287" y="0"/>
                  </a:moveTo>
                  <a:lnTo>
                    <a:pt x="398169" y="0"/>
                  </a:lnTo>
                </a:path>
                <a:path w="398780" h="114300">
                  <a:moveTo>
                    <a:pt x="0" y="56881"/>
                  </a:moveTo>
                  <a:lnTo>
                    <a:pt x="56881" y="56881"/>
                  </a:lnTo>
                </a:path>
                <a:path w="398780" h="114300">
                  <a:moveTo>
                    <a:pt x="341287" y="56881"/>
                  </a:moveTo>
                  <a:lnTo>
                    <a:pt x="398169" y="56881"/>
                  </a:lnTo>
                </a:path>
                <a:path w="398780" h="114300">
                  <a:moveTo>
                    <a:pt x="0" y="113762"/>
                  </a:moveTo>
                  <a:lnTo>
                    <a:pt x="398169" y="113762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13844930" y="417657"/>
            <a:ext cx="2787650" cy="2787650"/>
            <a:chOff x="13844930" y="417657"/>
            <a:chExt cx="2787650" cy="2787650"/>
          </a:xfrm>
        </p:grpSpPr>
        <p:sp>
          <p:nvSpPr>
            <p:cNvPr id="73" name="object 73"/>
            <p:cNvSpPr/>
            <p:nvPr/>
          </p:nvSpPr>
          <p:spPr>
            <a:xfrm>
              <a:off x="14299980" y="446097"/>
              <a:ext cx="1877695" cy="284480"/>
            </a:xfrm>
            <a:custGeom>
              <a:avLst/>
              <a:gdLst/>
              <a:ahLst/>
              <a:cxnLst/>
              <a:rect l="l" t="t" r="r" b="b"/>
              <a:pathLst>
                <a:path w="1877694" h="284480">
                  <a:moveTo>
                    <a:pt x="0" y="0"/>
                  </a:moveTo>
                  <a:lnTo>
                    <a:pt x="113762" y="0"/>
                  </a:lnTo>
                </a:path>
                <a:path w="1877694" h="284480">
                  <a:moveTo>
                    <a:pt x="227525" y="0"/>
                  </a:moveTo>
                  <a:lnTo>
                    <a:pt x="398169" y="0"/>
                  </a:lnTo>
                </a:path>
                <a:path w="1877694" h="284480">
                  <a:moveTo>
                    <a:pt x="511931" y="0"/>
                  </a:moveTo>
                  <a:lnTo>
                    <a:pt x="568813" y="0"/>
                  </a:lnTo>
                </a:path>
                <a:path w="1877694" h="284480">
                  <a:moveTo>
                    <a:pt x="739457" y="0"/>
                  </a:moveTo>
                  <a:lnTo>
                    <a:pt x="910101" y="0"/>
                  </a:lnTo>
                </a:path>
                <a:path w="1877694" h="284480">
                  <a:moveTo>
                    <a:pt x="1023863" y="0"/>
                  </a:moveTo>
                  <a:lnTo>
                    <a:pt x="1137626" y="0"/>
                  </a:lnTo>
                </a:path>
                <a:path w="1877694" h="284480">
                  <a:moveTo>
                    <a:pt x="1194507" y="0"/>
                  </a:moveTo>
                  <a:lnTo>
                    <a:pt x="1308270" y="0"/>
                  </a:lnTo>
                </a:path>
                <a:path w="1877694" h="284480">
                  <a:moveTo>
                    <a:pt x="1478914" y="0"/>
                  </a:moveTo>
                  <a:lnTo>
                    <a:pt x="1706439" y="0"/>
                  </a:lnTo>
                </a:path>
                <a:path w="1877694" h="284480">
                  <a:moveTo>
                    <a:pt x="1820202" y="0"/>
                  </a:moveTo>
                  <a:lnTo>
                    <a:pt x="1877083" y="0"/>
                  </a:lnTo>
                </a:path>
                <a:path w="1877694" h="284480">
                  <a:moveTo>
                    <a:pt x="0" y="56881"/>
                  </a:moveTo>
                  <a:lnTo>
                    <a:pt x="56881" y="56881"/>
                  </a:lnTo>
                </a:path>
                <a:path w="1877694" h="284480">
                  <a:moveTo>
                    <a:pt x="113762" y="56881"/>
                  </a:moveTo>
                  <a:lnTo>
                    <a:pt x="170643" y="56881"/>
                  </a:lnTo>
                </a:path>
                <a:path w="1877694" h="284480">
                  <a:moveTo>
                    <a:pt x="398169" y="56881"/>
                  </a:moveTo>
                  <a:lnTo>
                    <a:pt x="568813" y="56881"/>
                  </a:lnTo>
                </a:path>
                <a:path w="1877694" h="284480">
                  <a:moveTo>
                    <a:pt x="739457" y="56881"/>
                  </a:moveTo>
                  <a:lnTo>
                    <a:pt x="853219" y="56881"/>
                  </a:lnTo>
                </a:path>
                <a:path w="1877694" h="284480">
                  <a:moveTo>
                    <a:pt x="910101" y="56881"/>
                  </a:moveTo>
                  <a:lnTo>
                    <a:pt x="1023863" y="56881"/>
                  </a:lnTo>
                </a:path>
                <a:path w="1877694" h="284480">
                  <a:moveTo>
                    <a:pt x="1080745" y="56881"/>
                  </a:moveTo>
                  <a:lnTo>
                    <a:pt x="1251389" y="56881"/>
                  </a:lnTo>
                </a:path>
                <a:path w="1877694" h="284480">
                  <a:moveTo>
                    <a:pt x="1308270" y="56881"/>
                  </a:moveTo>
                  <a:lnTo>
                    <a:pt x="1365151" y="56881"/>
                  </a:lnTo>
                </a:path>
                <a:path w="1877694" h="284480">
                  <a:moveTo>
                    <a:pt x="1422033" y="56881"/>
                  </a:moveTo>
                  <a:lnTo>
                    <a:pt x="1478914" y="56881"/>
                  </a:lnTo>
                </a:path>
                <a:path w="1877694" h="284480">
                  <a:moveTo>
                    <a:pt x="1535795" y="56881"/>
                  </a:moveTo>
                  <a:lnTo>
                    <a:pt x="1592676" y="56881"/>
                  </a:lnTo>
                </a:path>
                <a:path w="1877694" h="284480">
                  <a:moveTo>
                    <a:pt x="1649558" y="56881"/>
                  </a:moveTo>
                  <a:lnTo>
                    <a:pt x="1877083" y="56881"/>
                  </a:lnTo>
                </a:path>
                <a:path w="1877694" h="284480">
                  <a:moveTo>
                    <a:pt x="0" y="113762"/>
                  </a:moveTo>
                  <a:lnTo>
                    <a:pt x="113762" y="113762"/>
                  </a:lnTo>
                </a:path>
                <a:path w="1877694" h="284480">
                  <a:moveTo>
                    <a:pt x="170643" y="113762"/>
                  </a:moveTo>
                  <a:lnTo>
                    <a:pt x="227525" y="113762"/>
                  </a:lnTo>
                </a:path>
                <a:path w="1877694" h="284480">
                  <a:moveTo>
                    <a:pt x="284406" y="113762"/>
                  </a:moveTo>
                  <a:lnTo>
                    <a:pt x="398169" y="113762"/>
                  </a:lnTo>
                </a:path>
                <a:path w="1877694" h="284480">
                  <a:moveTo>
                    <a:pt x="511931" y="113762"/>
                  </a:moveTo>
                  <a:lnTo>
                    <a:pt x="568813" y="113762"/>
                  </a:lnTo>
                </a:path>
                <a:path w="1877694" h="284480">
                  <a:moveTo>
                    <a:pt x="625694" y="113762"/>
                  </a:moveTo>
                  <a:lnTo>
                    <a:pt x="739457" y="113762"/>
                  </a:lnTo>
                </a:path>
                <a:path w="1877694" h="284480">
                  <a:moveTo>
                    <a:pt x="966982" y="113762"/>
                  </a:moveTo>
                  <a:lnTo>
                    <a:pt x="1080745" y="113762"/>
                  </a:lnTo>
                </a:path>
                <a:path w="1877694" h="284480">
                  <a:moveTo>
                    <a:pt x="1137626" y="113762"/>
                  </a:moveTo>
                  <a:lnTo>
                    <a:pt x="1365151" y="113762"/>
                  </a:lnTo>
                </a:path>
                <a:path w="1877694" h="284480">
                  <a:moveTo>
                    <a:pt x="1478914" y="113762"/>
                  </a:moveTo>
                  <a:lnTo>
                    <a:pt x="1592676" y="113762"/>
                  </a:lnTo>
                </a:path>
                <a:path w="1877694" h="284480">
                  <a:moveTo>
                    <a:pt x="1649558" y="113762"/>
                  </a:moveTo>
                  <a:lnTo>
                    <a:pt x="1706439" y="113762"/>
                  </a:lnTo>
                </a:path>
                <a:path w="1877694" h="284480">
                  <a:moveTo>
                    <a:pt x="1763320" y="113762"/>
                  </a:moveTo>
                  <a:lnTo>
                    <a:pt x="1877083" y="113762"/>
                  </a:lnTo>
                </a:path>
                <a:path w="1877694" h="284480">
                  <a:moveTo>
                    <a:pt x="56881" y="170643"/>
                  </a:moveTo>
                  <a:lnTo>
                    <a:pt x="113762" y="170643"/>
                  </a:lnTo>
                </a:path>
                <a:path w="1877694" h="284480">
                  <a:moveTo>
                    <a:pt x="170643" y="170643"/>
                  </a:moveTo>
                  <a:lnTo>
                    <a:pt x="227525" y="170643"/>
                  </a:lnTo>
                </a:path>
                <a:path w="1877694" h="284480">
                  <a:moveTo>
                    <a:pt x="284406" y="170643"/>
                  </a:moveTo>
                  <a:lnTo>
                    <a:pt x="455050" y="170643"/>
                  </a:lnTo>
                </a:path>
                <a:path w="1877694" h="284480">
                  <a:moveTo>
                    <a:pt x="511931" y="170643"/>
                  </a:moveTo>
                  <a:lnTo>
                    <a:pt x="625694" y="170643"/>
                  </a:lnTo>
                </a:path>
                <a:path w="1877694" h="284480">
                  <a:moveTo>
                    <a:pt x="682575" y="170643"/>
                  </a:moveTo>
                  <a:lnTo>
                    <a:pt x="796338" y="170643"/>
                  </a:lnTo>
                </a:path>
                <a:path w="1877694" h="284480">
                  <a:moveTo>
                    <a:pt x="853219" y="170643"/>
                  </a:moveTo>
                  <a:lnTo>
                    <a:pt x="1194507" y="170643"/>
                  </a:lnTo>
                </a:path>
                <a:path w="1877694" h="284480">
                  <a:moveTo>
                    <a:pt x="1308270" y="170643"/>
                  </a:moveTo>
                  <a:lnTo>
                    <a:pt x="1706439" y="170643"/>
                  </a:lnTo>
                </a:path>
                <a:path w="1877694" h="284480">
                  <a:moveTo>
                    <a:pt x="1763320" y="170643"/>
                  </a:moveTo>
                  <a:lnTo>
                    <a:pt x="1820202" y="170643"/>
                  </a:lnTo>
                </a:path>
                <a:path w="1877694" h="284480">
                  <a:moveTo>
                    <a:pt x="0" y="227525"/>
                  </a:moveTo>
                  <a:lnTo>
                    <a:pt x="56881" y="227525"/>
                  </a:lnTo>
                </a:path>
                <a:path w="1877694" h="284480">
                  <a:moveTo>
                    <a:pt x="113762" y="227525"/>
                  </a:moveTo>
                  <a:lnTo>
                    <a:pt x="341287" y="227525"/>
                  </a:lnTo>
                </a:path>
                <a:path w="1877694" h="284480">
                  <a:moveTo>
                    <a:pt x="625694" y="227525"/>
                  </a:moveTo>
                  <a:lnTo>
                    <a:pt x="682575" y="227525"/>
                  </a:lnTo>
                </a:path>
                <a:path w="1877694" h="284480">
                  <a:moveTo>
                    <a:pt x="739457" y="227525"/>
                  </a:moveTo>
                  <a:lnTo>
                    <a:pt x="1137626" y="227525"/>
                  </a:lnTo>
                </a:path>
                <a:path w="1877694" h="284480">
                  <a:moveTo>
                    <a:pt x="1194507" y="227525"/>
                  </a:moveTo>
                  <a:lnTo>
                    <a:pt x="1308270" y="227525"/>
                  </a:lnTo>
                </a:path>
                <a:path w="1877694" h="284480">
                  <a:moveTo>
                    <a:pt x="1592676" y="227525"/>
                  </a:moveTo>
                  <a:lnTo>
                    <a:pt x="1706439" y="227525"/>
                  </a:lnTo>
                </a:path>
                <a:path w="1877694" h="284480">
                  <a:moveTo>
                    <a:pt x="170643" y="284406"/>
                  </a:moveTo>
                  <a:lnTo>
                    <a:pt x="284406" y="284406"/>
                  </a:lnTo>
                </a:path>
                <a:path w="1877694" h="284480">
                  <a:moveTo>
                    <a:pt x="398169" y="284406"/>
                  </a:moveTo>
                  <a:lnTo>
                    <a:pt x="568813" y="284406"/>
                  </a:lnTo>
                </a:path>
                <a:path w="1877694" h="284480">
                  <a:moveTo>
                    <a:pt x="682575" y="284406"/>
                  </a:moveTo>
                  <a:lnTo>
                    <a:pt x="853219" y="284406"/>
                  </a:lnTo>
                </a:path>
                <a:path w="1877694" h="284480">
                  <a:moveTo>
                    <a:pt x="1023863" y="284406"/>
                  </a:moveTo>
                  <a:lnTo>
                    <a:pt x="1251389" y="284406"/>
                  </a:lnTo>
                </a:path>
                <a:path w="1877694" h="284480">
                  <a:moveTo>
                    <a:pt x="1308270" y="284406"/>
                  </a:moveTo>
                  <a:lnTo>
                    <a:pt x="1365151" y="284406"/>
                  </a:lnTo>
                </a:path>
                <a:path w="1877694" h="284480">
                  <a:moveTo>
                    <a:pt x="1422033" y="284406"/>
                  </a:moveTo>
                  <a:lnTo>
                    <a:pt x="1478914" y="284406"/>
                  </a:lnTo>
                </a:path>
                <a:path w="1877694" h="284480">
                  <a:moveTo>
                    <a:pt x="1535795" y="284406"/>
                  </a:moveTo>
                  <a:lnTo>
                    <a:pt x="1592676" y="284406"/>
                  </a:lnTo>
                </a:path>
                <a:path w="1877694" h="284480">
                  <a:moveTo>
                    <a:pt x="1649558" y="284406"/>
                  </a:moveTo>
                  <a:lnTo>
                    <a:pt x="1763320" y="284406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299980" y="787385"/>
              <a:ext cx="1877695" cy="0"/>
            </a:xfrm>
            <a:custGeom>
              <a:avLst/>
              <a:gdLst/>
              <a:ahLst/>
              <a:cxnLst/>
              <a:rect l="l" t="t" r="r" b="b"/>
              <a:pathLst>
                <a:path w="1877694">
                  <a:moveTo>
                    <a:pt x="0" y="0"/>
                  </a:moveTo>
                  <a:lnTo>
                    <a:pt x="1877083" y="0"/>
                  </a:lnTo>
                </a:path>
              </a:pathLst>
            </a:custGeom>
            <a:ln w="56881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844930" y="844267"/>
              <a:ext cx="2787650" cy="284480"/>
            </a:xfrm>
            <a:custGeom>
              <a:avLst/>
              <a:gdLst/>
              <a:ahLst/>
              <a:cxnLst/>
              <a:rect l="l" t="t" r="r" b="b"/>
              <a:pathLst>
                <a:path w="2787650" h="284480">
                  <a:moveTo>
                    <a:pt x="568813" y="0"/>
                  </a:moveTo>
                  <a:lnTo>
                    <a:pt x="625694" y="0"/>
                  </a:lnTo>
                </a:path>
                <a:path w="2787650" h="284480">
                  <a:moveTo>
                    <a:pt x="966982" y="0"/>
                  </a:moveTo>
                  <a:lnTo>
                    <a:pt x="1023863" y="0"/>
                  </a:lnTo>
                </a:path>
                <a:path w="2787650" h="284480">
                  <a:moveTo>
                    <a:pt x="1251389" y="0"/>
                  </a:moveTo>
                  <a:lnTo>
                    <a:pt x="1308270" y="0"/>
                  </a:lnTo>
                </a:path>
                <a:path w="2787650" h="284480">
                  <a:moveTo>
                    <a:pt x="1478914" y="0"/>
                  </a:moveTo>
                  <a:lnTo>
                    <a:pt x="1535795" y="0"/>
                  </a:lnTo>
                </a:path>
                <a:path w="2787650" h="284480">
                  <a:moveTo>
                    <a:pt x="1706439" y="0"/>
                  </a:moveTo>
                  <a:lnTo>
                    <a:pt x="1763320" y="0"/>
                  </a:lnTo>
                </a:path>
                <a:path w="2787650" h="284480">
                  <a:moveTo>
                    <a:pt x="1877083" y="0"/>
                  </a:moveTo>
                  <a:lnTo>
                    <a:pt x="1990846" y="0"/>
                  </a:lnTo>
                </a:path>
                <a:path w="2787650" h="284480">
                  <a:moveTo>
                    <a:pt x="2047727" y="0"/>
                  </a:moveTo>
                  <a:lnTo>
                    <a:pt x="2104608" y="0"/>
                  </a:lnTo>
                </a:path>
                <a:path w="2787650" h="284480">
                  <a:moveTo>
                    <a:pt x="0" y="56881"/>
                  </a:moveTo>
                  <a:lnTo>
                    <a:pt x="56881" y="56881"/>
                  </a:lnTo>
                </a:path>
                <a:path w="2787650" h="284480">
                  <a:moveTo>
                    <a:pt x="170643" y="56881"/>
                  </a:moveTo>
                  <a:lnTo>
                    <a:pt x="568813" y="56881"/>
                  </a:lnTo>
                </a:path>
                <a:path w="2787650" h="284480">
                  <a:moveTo>
                    <a:pt x="739457" y="56881"/>
                  </a:moveTo>
                  <a:lnTo>
                    <a:pt x="796338" y="56881"/>
                  </a:lnTo>
                </a:path>
                <a:path w="2787650" h="284480">
                  <a:moveTo>
                    <a:pt x="853219" y="56881"/>
                  </a:moveTo>
                  <a:lnTo>
                    <a:pt x="1023863" y="56881"/>
                  </a:lnTo>
                </a:path>
                <a:path w="2787650" h="284480">
                  <a:moveTo>
                    <a:pt x="1080745" y="56881"/>
                  </a:moveTo>
                  <a:lnTo>
                    <a:pt x="1137626" y="56881"/>
                  </a:lnTo>
                </a:path>
                <a:path w="2787650" h="284480">
                  <a:moveTo>
                    <a:pt x="1194507" y="56881"/>
                  </a:moveTo>
                  <a:lnTo>
                    <a:pt x="1535795" y="56881"/>
                  </a:lnTo>
                </a:path>
                <a:path w="2787650" h="284480">
                  <a:moveTo>
                    <a:pt x="1592676" y="56881"/>
                  </a:moveTo>
                  <a:lnTo>
                    <a:pt x="1649558" y="56881"/>
                  </a:lnTo>
                </a:path>
                <a:path w="2787650" h="284480">
                  <a:moveTo>
                    <a:pt x="1706439" y="56881"/>
                  </a:moveTo>
                  <a:lnTo>
                    <a:pt x="1820202" y="56881"/>
                  </a:lnTo>
                </a:path>
                <a:path w="2787650" h="284480">
                  <a:moveTo>
                    <a:pt x="1933964" y="56881"/>
                  </a:moveTo>
                  <a:lnTo>
                    <a:pt x="2104608" y="56881"/>
                  </a:lnTo>
                </a:path>
                <a:path w="2787650" h="284480">
                  <a:moveTo>
                    <a:pt x="2332134" y="56881"/>
                  </a:moveTo>
                  <a:lnTo>
                    <a:pt x="2389015" y="56881"/>
                  </a:lnTo>
                </a:path>
                <a:path w="2787650" h="284480">
                  <a:moveTo>
                    <a:pt x="2502778" y="56881"/>
                  </a:moveTo>
                  <a:lnTo>
                    <a:pt x="2559659" y="56881"/>
                  </a:lnTo>
                </a:path>
                <a:path w="2787650" h="284480">
                  <a:moveTo>
                    <a:pt x="0" y="113762"/>
                  </a:moveTo>
                  <a:lnTo>
                    <a:pt x="56881" y="113762"/>
                  </a:lnTo>
                </a:path>
                <a:path w="2787650" h="284480">
                  <a:moveTo>
                    <a:pt x="113762" y="113762"/>
                  </a:moveTo>
                  <a:lnTo>
                    <a:pt x="227525" y="113762"/>
                  </a:lnTo>
                </a:path>
                <a:path w="2787650" h="284480">
                  <a:moveTo>
                    <a:pt x="284406" y="113762"/>
                  </a:moveTo>
                  <a:lnTo>
                    <a:pt x="341287" y="113762"/>
                  </a:lnTo>
                </a:path>
                <a:path w="2787650" h="284480">
                  <a:moveTo>
                    <a:pt x="398169" y="113762"/>
                  </a:moveTo>
                  <a:lnTo>
                    <a:pt x="568813" y="113762"/>
                  </a:lnTo>
                </a:path>
                <a:path w="2787650" h="284480">
                  <a:moveTo>
                    <a:pt x="739457" y="113762"/>
                  </a:moveTo>
                  <a:lnTo>
                    <a:pt x="796338" y="113762"/>
                  </a:lnTo>
                </a:path>
                <a:path w="2787650" h="284480">
                  <a:moveTo>
                    <a:pt x="1080745" y="113762"/>
                  </a:moveTo>
                  <a:lnTo>
                    <a:pt x="1194507" y="113762"/>
                  </a:lnTo>
                </a:path>
                <a:path w="2787650" h="284480">
                  <a:moveTo>
                    <a:pt x="1422033" y="113762"/>
                  </a:moveTo>
                  <a:lnTo>
                    <a:pt x="1649558" y="113762"/>
                  </a:lnTo>
                </a:path>
                <a:path w="2787650" h="284480">
                  <a:moveTo>
                    <a:pt x="1706439" y="113762"/>
                  </a:moveTo>
                  <a:lnTo>
                    <a:pt x="1990846" y="113762"/>
                  </a:lnTo>
                </a:path>
                <a:path w="2787650" h="284480">
                  <a:moveTo>
                    <a:pt x="2047727" y="113762"/>
                  </a:moveTo>
                  <a:lnTo>
                    <a:pt x="2104608" y="113762"/>
                  </a:lnTo>
                </a:path>
                <a:path w="2787650" h="284480">
                  <a:moveTo>
                    <a:pt x="2161490" y="113762"/>
                  </a:moveTo>
                  <a:lnTo>
                    <a:pt x="2218371" y="113762"/>
                  </a:lnTo>
                </a:path>
                <a:path w="2787650" h="284480">
                  <a:moveTo>
                    <a:pt x="2275252" y="113762"/>
                  </a:moveTo>
                  <a:lnTo>
                    <a:pt x="2559659" y="113762"/>
                  </a:lnTo>
                </a:path>
                <a:path w="2787650" h="284480">
                  <a:moveTo>
                    <a:pt x="0" y="170643"/>
                  </a:moveTo>
                  <a:lnTo>
                    <a:pt x="56881" y="170643"/>
                  </a:lnTo>
                </a:path>
                <a:path w="2787650" h="284480">
                  <a:moveTo>
                    <a:pt x="113762" y="170643"/>
                  </a:moveTo>
                  <a:lnTo>
                    <a:pt x="455050" y="170643"/>
                  </a:lnTo>
                </a:path>
                <a:path w="2787650" h="284480">
                  <a:moveTo>
                    <a:pt x="568813" y="170643"/>
                  </a:moveTo>
                  <a:lnTo>
                    <a:pt x="625694" y="170643"/>
                  </a:lnTo>
                </a:path>
                <a:path w="2787650" h="284480">
                  <a:moveTo>
                    <a:pt x="682575" y="170643"/>
                  </a:moveTo>
                  <a:lnTo>
                    <a:pt x="739457" y="170643"/>
                  </a:lnTo>
                </a:path>
                <a:path w="2787650" h="284480">
                  <a:moveTo>
                    <a:pt x="796338" y="170643"/>
                  </a:moveTo>
                  <a:lnTo>
                    <a:pt x="853219" y="170643"/>
                  </a:lnTo>
                </a:path>
                <a:path w="2787650" h="284480">
                  <a:moveTo>
                    <a:pt x="1080745" y="170643"/>
                  </a:moveTo>
                  <a:lnTo>
                    <a:pt x="1137626" y="170643"/>
                  </a:lnTo>
                </a:path>
                <a:path w="2787650" h="284480">
                  <a:moveTo>
                    <a:pt x="1194507" y="170643"/>
                  </a:moveTo>
                  <a:lnTo>
                    <a:pt x="1308270" y="170643"/>
                  </a:lnTo>
                </a:path>
                <a:path w="2787650" h="284480">
                  <a:moveTo>
                    <a:pt x="1535795" y="170643"/>
                  </a:moveTo>
                  <a:lnTo>
                    <a:pt x="1592676" y="170643"/>
                  </a:lnTo>
                </a:path>
                <a:path w="2787650" h="284480">
                  <a:moveTo>
                    <a:pt x="1877083" y="170643"/>
                  </a:moveTo>
                  <a:lnTo>
                    <a:pt x="1990846" y="170643"/>
                  </a:lnTo>
                </a:path>
                <a:path w="2787650" h="284480">
                  <a:moveTo>
                    <a:pt x="2047727" y="170643"/>
                  </a:moveTo>
                  <a:lnTo>
                    <a:pt x="2161490" y="170643"/>
                  </a:lnTo>
                </a:path>
                <a:path w="2787650" h="284480">
                  <a:moveTo>
                    <a:pt x="2218371" y="170643"/>
                  </a:moveTo>
                  <a:lnTo>
                    <a:pt x="2275252" y="170643"/>
                  </a:lnTo>
                </a:path>
                <a:path w="2787650" h="284480">
                  <a:moveTo>
                    <a:pt x="2445896" y="170643"/>
                  </a:moveTo>
                  <a:lnTo>
                    <a:pt x="2502778" y="170643"/>
                  </a:lnTo>
                </a:path>
                <a:path w="2787650" h="284480">
                  <a:moveTo>
                    <a:pt x="2559659" y="170643"/>
                  </a:moveTo>
                  <a:lnTo>
                    <a:pt x="2616540" y="170643"/>
                  </a:lnTo>
                </a:path>
                <a:path w="2787650" h="284480">
                  <a:moveTo>
                    <a:pt x="2730303" y="170643"/>
                  </a:moveTo>
                  <a:lnTo>
                    <a:pt x="2787184" y="170643"/>
                  </a:lnTo>
                </a:path>
                <a:path w="2787650" h="284480">
                  <a:moveTo>
                    <a:pt x="56881" y="227525"/>
                  </a:moveTo>
                  <a:lnTo>
                    <a:pt x="113762" y="227525"/>
                  </a:lnTo>
                </a:path>
                <a:path w="2787650" h="284480">
                  <a:moveTo>
                    <a:pt x="227525" y="227525"/>
                  </a:moveTo>
                  <a:lnTo>
                    <a:pt x="284406" y="227525"/>
                  </a:lnTo>
                </a:path>
                <a:path w="2787650" h="284480">
                  <a:moveTo>
                    <a:pt x="455050" y="227525"/>
                  </a:moveTo>
                  <a:lnTo>
                    <a:pt x="568813" y="227525"/>
                  </a:lnTo>
                </a:path>
                <a:path w="2787650" h="284480">
                  <a:moveTo>
                    <a:pt x="682575" y="227525"/>
                  </a:moveTo>
                  <a:lnTo>
                    <a:pt x="739457" y="227525"/>
                  </a:lnTo>
                </a:path>
                <a:path w="2787650" h="284480">
                  <a:moveTo>
                    <a:pt x="853219" y="227525"/>
                  </a:moveTo>
                  <a:lnTo>
                    <a:pt x="966982" y="227525"/>
                  </a:lnTo>
                </a:path>
                <a:path w="2787650" h="284480">
                  <a:moveTo>
                    <a:pt x="1137626" y="227525"/>
                  </a:moveTo>
                  <a:lnTo>
                    <a:pt x="1535795" y="227525"/>
                  </a:lnTo>
                </a:path>
                <a:path w="2787650" h="284480">
                  <a:moveTo>
                    <a:pt x="1649558" y="227525"/>
                  </a:moveTo>
                  <a:lnTo>
                    <a:pt x="1706439" y="227525"/>
                  </a:lnTo>
                </a:path>
                <a:path w="2787650" h="284480">
                  <a:moveTo>
                    <a:pt x="1763320" y="227525"/>
                  </a:moveTo>
                  <a:lnTo>
                    <a:pt x="2047727" y="227525"/>
                  </a:lnTo>
                </a:path>
                <a:path w="2787650" h="284480">
                  <a:moveTo>
                    <a:pt x="2104608" y="227525"/>
                  </a:moveTo>
                  <a:lnTo>
                    <a:pt x="2218371" y="227525"/>
                  </a:lnTo>
                </a:path>
                <a:path w="2787650" h="284480">
                  <a:moveTo>
                    <a:pt x="2275252" y="227525"/>
                  </a:moveTo>
                  <a:lnTo>
                    <a:pt x="2389015" y="227525"/>
                  </a:lnTo>
                </a:path>
                <a:path w="2787650" h="284480">
                  <a:moveTo>
                    <a:pt x="2445896" y="227525"/>
                  </a:moveTo>
                  <a:lnTo>
                    <a:pt x="2502778" y="227525"/>
                  </a:lnTo>
                </a:path>
                <a:path w="2787650" h="284480">
                  <a:moveTo>
                    <a:pt x="2559659" y="227525"/>
                  </a:moveTo>
                  <a:lnTo>
                    <a:pt x="2730303" y="227525"/>
                  </a:lnTo>
                </a:path>
                <a:path w="2787650" h="284480">
                  <a:moveTo>
                    <a:pt x="170643" y="284406"/>
                  </a:moveTo>
                  <a:lnTo>
                    <a:pt x="284406" y="284406"/>
                  </a:lnTo>
                </a:path>
                <a:path w="2787650" h="284480">
                  <a:moveTo>
                    <a:pt x="341287" y="284406"/>
                  </a:moveTo>
                  <a:lnTo>
                    <a:pt x="455050" y="284406"/>
                  </a:lnTo>
                </a:path>
                <a:path w="2787650" h="284480">
                  <a:moveTo>
                    <a:pt x="568813" y="284406"/>
                  </a:moveTo>
                  <a:lnTo>
                    <a:pt x="625694" y="284406"/>
                  </a:lnTo>
                </a:path>
                <a:path w="2787650" h="284480">
                  <a:moveTo>
                    <a:pt x="739457" y="284406"/>
                  </a:moveTo>
                  <a:lnTo>
                    <a:pt x="853219" y="284406"/>
                  </a:lnTo>
                </a:path>
                <a:path w="2787650" h="284480">
                  <a:moveTo>
                    <a:pt x="966982" y="284406"/>
                  </a:moveTo>
                  <a:lnTo>
                    <a:pt x="1023863" y="284406"/>
                  </a:lnTo>
                </a:path>
                <a:path w="2787650" h="284480">
                  <a:moveTo>
                    <a:pt x="1137626" y="284406"/>
                  </a:moveTo>
                  <a:lnTo>
                    <a:pt x="1251389" y="284406"/>
                  </a:lnTo>
                </a:path>
                <a:path w="2787650" h="284480">
                  <a:moveTo>
                    <a:pt x="1365151" y="284406"/>
                  </a:moveTo>
                  <a:lnTo>
                    <a:pt x="1535795" y="284406"/>
                  </a:lnTo>
                </a:path>
                <a:path w="2787650" h="284480">
                  <a:moveTo>
                    <a:pt x="1592676" y="284406"/>
                  </a:moveTo>
                  <a:lnTo>
                    <a:pt x="1649558" y="284406"/>
                  </a:lnTo>
                </a:path>
                <a:path w="2787650" h="284480">
                  <a:moveTo>
                    <a:pt x="1706439" y="284406"/>
                  </a:moveTo>
                  <a:lnTo>
                    <a:pt x="1763320" y="284406"/>
                  </a:lnTo>
                </a:path>
                <a:path w="2787650" h="284480">
                  <a:moveTo>
                    <a:pt x="1820202" y="284406"/>
                  </a:moveTo>
                  <a:lnTo>
                    <a:pt x="1877083" y="284406"/>
                  </a:lnTo>
                </a:path>
                <a:path w="2787650" h="284480">
                  <a:moveTo>
                    <a:pt x="2047727" y="284406"/>
                  </a:moveTo>
                  <a:lnTo>
                    <a:pt x="2104608" y="284406"/>
                  </a:lnTo>
                </a:path>
                <a:path w="2787650" h="284480">
                  <a:moveTo>
                    <a:pt x="2161490" y="284406"/>
                  </a:moveTo>
                  <a:lnTo>
                    <a:pt x="2389015" y="284406"/>
                  </a:lnTo>
                </a:path>
                <a:path w="2787650" h="284480">
                  <a:moveTo>
                    <a:pt x="2502778" y="284406"/>
                  </a:moveTo>
                  <a:lnTo>
                    <a:pt x="2730303" y="284406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844930" y="1157114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243099" y="1185555"/>
              <a:ext cx="2332355" cy="0"/>
            </a:xfrm>
            <a:custGeom>
              <a:avLst/>
              <a:gdLst/>
              <a:ahLst/>
              <a:cxnLst/>
              <a:rect l="l" t="t" r="r" b="b"/>
              <a:pathLst>
                <a:path w="2332355">
                  <a:moveTo>
                    <a:pt x="0" y="0"/>
                  </a:moveTo>
                  <a:lnTo>
                    <a:pt x="56881" y="0"/>
                  </a:lnTo>
                </a:path>
                <a:path w="2332355">
                  <a:moveTo>
                    <a:pt x="113762" y="0"/>
                  </a:moveTo>
                  <a:lnTo>
                    <a:pt x="170643" y="0"/>
                  </a:lnTo>
                </a:path>
                <a:path w="2332355">
                  <a:moveTo>
                    <a:pt x="398169" y="0"/>
                  </a:moveTo>
                  <a:lnTo>
                    <a:pt x="568813" y="0"/>
                  </a:lnTo>
                </a:path>
                <a:path w="2332355">
                  <a:moveTo>
                    <a:pt x="682575" y="0"/>
                  </a:moveTo>
                  <a:lnTo>
                    <a:pt x="796338" y="0"/>
                  </a:lnTo>
                </a:path>
                <a:path w="2332355">
                  <a:moveTo>
                    <a:pt x="853219" y="0"/>
                  </a:moveTo>
                  <a:lnTo>
                    <a:pt x="966982" y="0"/>
                  </a:lnTo>
                </a:path>
                <a:path w="2332355">
                  <a:moveTo>
                    <a:pt x="1080745" y="0"/>
                  </a:moveTo>
                  <a:lnTo>
                    <a:pt x="1137626" y="0"/>
                  </a:lnTo>
                </a:path>
                <a:path w="2332355">
                  <a:moveTo>
                    <a:pt x="1194507" y="0"/>
                  </a:moveTo>
                  <a:lnTo>
                    <a:pt x="1365151" y="0"/>
                  </a:lnTo>
                </a:path>
                <a:path w="2332355">
                  <a:moveTo>
                    <a:pt x="1478914" y="0"/>
                  </a:moveTo>
                  <a:lnTo>
                    <a:pt x="1535795" y="0"/>
                  </a:lnTo>
                </a:path>
                <a:path w="2332355">
                  <a:moveTo>
                    <a:pt x="1592676" y="0"/>
                  </a:moveTo>
                  <a:lnTo>
                    <a:pt x="1649558" y="0"/>
                  </a:lnTo>
                </a:path>
                <a:path w="2332355">
                  <a:moveTo>
                    <a:pt x="1763320" y="0"/>
                  </a:moveTo>
                  <a:lnTo>
                    <a:pt x="1877083" y="0"/>
                  </a:lnTo>
                </a:path>
                <a:path w="2332355">
                  <a:moveTo>
                    <a:pt x="1990846" y="0"/>
                  </a:moveTo>
                  <a:lnTo>
                    <a:pt x="2218371" y="0"/>
                  </a:lnTo>
                </a:path>
                <a:path w="2332355">
                  <a:moveTo>
                    <a:pt x="2275252" y="0"/>
                  </a:moveTo>
                  <a:lnTo>
                    <a:pt x="2332134" y="0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844930" y="1213995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844930" y="1242436"/>
              <a:ext cx="2787650" cy="170815"/>
            </a:xfrm>
            <a:custGeom>
              <a:avLst/>
              <a:gdLst/>
              <a:ahLst/>
              <a:cxnLst/>
              <a:rect l="l" t="t" r="r" b="b"/>
              <a:pathLst>
                <a:path w="2787650" h="170815">
                  <a:moveTo>
                    <a:pt x="284406" y="0"/>
                  </a:moveTo>
                  <a:lnTo>
                    <a:pt x="398169" y="0"/>
                  </a:lnTo>
                </a:path>
                <a:path w="2787650" h="170815">
                  <a:moveTo>
                    <a:pt x="568813" y="0"/>
                  </a:moveTo>
                  <a:lnTo>
                    <a:pt x="625694" y="0"/>
                  </a:lnTo>
                </a:path>
                <a:path w="2787650" h="170815">
                  <a:moveTo>
                    <a:pt x="796338" y="0"/>
                  </a:moveTo>
                  <a:lnTo>
                    <a:pt x="853219" y="0"/>
                  </a:lnTo>
                </a:path>
                <a:path w="2787650" h="170815">
                  <a:moveTo>
                    <a:pt x="1023863" y="0"/>
                  </a:moveTo>
                  <a:lnTo>
                    <a:pt x="1080745" y="0"/>
                  </a:lnTo>
                </a:path>
                <a:path w="2787650" h="170815">
                  <a:moveTo>
                    <a:pt x="1251389" y="0"/>
                  </a:moveTo>
                  <a:lnTo>
                    <a:pt x="1422033" y="0"/>
                  </a:lnTo>
                </a:path>
                <a:path w="2787650" h="170815">
                  <a:moveTo>
                    <a:pt x="1592676" y="0"/>
                  </a:moveTo>
                  <a:lnTo>
                    <a:pt x="1649558" y="0"/>
                  </a:lnTo>
                </a:path>
                <a:path w="2787650" h="170815">
                  <a:moveTo>
                    <a:pt x="1820202" y="0"/>
                  </a:moveTo>
                  <a:lnTo>
                    <a:pt x="1933964" y="0"/>
                  </a:lnTo>
                </a:path>
                <a:path w="2787650" h="170815">
                  <a:moveTo>
                    <a:pt x="1990846" y="0"/>
                  </a:moveTo>
                  <a:lnTo>
                    <a:pt x="2332134" y="0"/>
                  </a:lnTo>
                </a:path>
                <a:path w="2787650" h="170815">
                  <a:moveTo>
                    <a:pt x="2445896" y="0"/>
                  </a:moveTo>
                  <a:lnTo>
                    <a:pt x="2502778" y="0"/>
                  </a:lnTo>
                </a:path>
                <a:path w="2787650" h="170815">
                  <a:moveTo>
                    <a:pt x="2616540" y="0"/>
                  </a:moveTo>
                  <a:lnTo>
                    <a:pt x="2787184" y="0"/>
                  </a:lnTo>
                </a:path>
                <a:path w="2787650" h="170815">
                  <a:moveTo>
                    <a:pt x="0" y="56881"/>
                  </a:moveTo>
                  <a:lnTo>
                    <a:pt x="113762" y="56881"/>
                  </a:lnTo>
                </a:path>
                <a:path w="2787650" h="170815">
                  <a:moveTo>
                    <a:pt x="170643" y="56881"/>
                  </a:moveTo>
                  <a:lnTo>
                    <a:pt x="341287" y="56881"/>
                  </a:lnTo>
                </a:path>
                <a:path w="2787650" h="170815">
                  <a:moveTo>
                    <a:pt x="398169" y="56881"/>
                  </a:moveTo>
                  <a:lnTo>
                    <a:pt x="455050" y="56881"/>
                  </a:lnTo>
                </a:path>
                <a:path w="2787650" h="170815">
                  <a:moveTo>
                    <a:pt x="739457" y="56881"/>
                  </a:moveTo>
                  <a:lnTo>
                    <a:pt x="796338" y="56881"/>
                  </a:lnTo>
                </a:path>
                <a:path w="2787650" h="170815">
                  <a:moveTo>
                    <a:pt x="853219" y="56881"/>
                  </a:moveTo>
                  <a:lnTo>
                    <a:pt x="910101" y="56881"/>
                  </a:lnTo>
                </a:path>
                <a:path w="2787650" h="170815">
                  <a:moveTo>
                    <a:pt x="966982" y="56881"/>
                  </a:moveTo>
                  <a:lnTo>
                    <a:pt x="1023863" y="56881"/>
                  </a:lnTo>
                </a:path>
                <a:path w="2787650" h="170815">
                  <a:moveTo>
                    <a:pt x="1137626" y="56881"/>
                  </a:moveTo>
                  <a:lnTo>
                    <a:pt x="1308270" y="56881"/>
                  </a:lnTo>
                </a:path>
                <a:path w="2787650" h="170815">
                  <a:moveTo>
                    <a:pt x="1365151" y="56881"/>
                  </a:moveTo>
                  <a:lnTo>
                    <a:pt x="1535795" y="56881"/>
                  </a:lnTo>
                </a:path>
                <a:path w="2787650" h="170815">
                  <a:moveTo>
                    <a:pt x="1592676" y="56881"/>
                  </a:moveTo>
                  <a:lnTo>
                    <a:pt x="1649558" y="56881"/>
                  </a:lnTo>
                </a:path>
                <a:path w="2787650" h="170815">
                  <a:moveTo>
                    <a:pt x="1706439" y="56881"/>
                  </a:moveTo>
                  <a:lnTo>
                    <a:pt x="1763320" y="56881"/>
                  </a:lnTo>
                </a:path>
                <a:path w="2787650" h="170815">
                  <a:moveTo>
                    <a:pt x="1877083" y="56881"/>
                  </a:moveTo>
                  <a:lnTo>
                    <a:pt x="1990846" y="56881"/>
                  </a:lnTo>
                </a:path>
                <a:path w="2787650" h="170815">
                  <a:moveTo>
                    <a:pt x="2047727" y="56881"/>
                  </a:moveTo>
                  <a:lnTo>
                    <a:pt x="2218371" y="56881"/>
                  </a:lnTo>
                </a:path>
                <a:path w="2787650" h="170815">
                  <a:moveTo>
                    <a:pt x="2332134" y="56881"/>
                  </a:moveTo>
                  <a:lnTo>
                    <a:pt x="2445896" y="56881"/>
                  </a:lnTo>
                </a:path>
                <a:path w="2787650" h="170815">
                  <a:moveTo>
                    <a:pt x="2559659" y="56881"/>
                  </a:moveTo>
                  <a:lnTo>
                    <a:pt x="2673422" y="56881"/>
                  </a:lnTo>
                </a:path>
                <a:path w="2787650" h="170815">
                  <a:moveTo>
                    <a:pt x="2730303" y="56881"/>
                  </a:moveTo>
                  <a:lnTo>
                    <a:pt x="2787184" y="56881"/>
                  </a:lnTo>
                </a:path>
                <a:path w="2787650" h="170815">
                  <a:moveTo>
                    <a:pt x="113762" y="113762"/>
                  </a:moveTo>
                  <a:lnTo>
                    <a:pt x="170643" y="113762"/>
                  </a:lnTo>
                </a:path>
                <a:path w="2787650" h="170815">
                  <a:moveTo>
                    <a:pt x="284406" y="113762"/>
                  </a:moveTo>
                  <a:lnTo>
                    <a:pt x="398169" y="113762"/>
                  </a:lnTo>
                </a:path>
                <a:path w="2787650" h="170815">
                  <a:moveTo>
                    <a:pt x="682575" y="113762"/>
                  </a:moveTo>
                  <a:lnTo>
                    <a:pt x="1080745" y="113762"/>
                  </a:lnTo>
                </a:path>
                <a:path w="2787650" h="170815">
                  <a:moveTo>
                    <a:pt x="1194507" y="113762"/>
                  </a:moveTo>
                  <a:lnTo>
                    <a:pt x="1251389" y="113762"/>
                  </a:lnTo>
                </a:path>
                <a:path w="2787650" h="170815">
                  <a:moveTo>
                    <a:pt x="1365151" y="113762"/>
                  </a:moveTo>
                  <a:lnTo>
                    <a:pt x="1422033" y="113762"/>
                  </a:lnTo>
                </a:path>
                <a:path w="2787650" h="170815">
                  <a:moveTo>
                    <a:pt x="1649558" y="113762"/>
                  </a:moveTo>
                  <a:lnTo>
                    <a:pt x="1933964" y="113762"/>
                  </a:lnTo>
                </a:path>
                <a:path w="2787650" h="170815">
                  <a:moveTo>
                    <a:pt x="2047727" y="113762"/>
                  </a:moveTo>
                  <a:lnTo>
                    <a:pt x="2275252" y="113762"/>
                  </a:lnTo>
                </a:path>
                <a:path w="2787650" h="170815">
                  <a:moveTo>
                    <a:pt x="2445896" y="113762"/>
                  </a:moveTo>
                  <a:lnTo>
                    <a:pt x="2559659" y="113762"/>
                  </a:lnTo>
                </a:path>
                <a:path w="2787650" h="170815">
                  <a:moveTo>
                    <a:pt x="2616540" y="113762"/>
                  </a:moveTo>
                  <a:lnTo>
                    <a:pt x="2730303" y="113762"/>
                  </a:lnTo>
                </a:path>
                <a:path w="2787650" h="170815">
                  <a:moveTo>
                    <a:pt x="113762" y="170643"/>
                  </a:moveTo>
                  <a:lnTo>
                    <a:pt x="170643" y="170643"/>
                  </a:lnTo>
                </a:path>
                <a:path w="2787650" h="170815">
                  <a:moveTo>
                    <a:pt x="284406" y="170643"/>
                  </a:moveTo>
                  <a:lnTo>
                    <a:pt x="341287" y="170643"/>
                  </a:lnTo>
                </a:path>
                <a:path w="2787650" h="170815">
                  <a:moveTo>
                    <a:pt x="511931" y="170643"/>
                  </a:moveTo>
                  <a:lnTo>
                    <a:pt x="568813" y="170643"/>
                  </a:lnTo>
                </a:path>
                <a:path w="2787650" h="170815">
                  <a:moveTo>
                    <a:pt x="682575" y="170643"/>
                  </a:moveTo>
                  <a:lnTo>
                    <a:pt x="966982" y="170643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868793" y="1384639"/>
              <a:ext cx="114300" cy="57150"/>
            </a:xfrm>
            <a:custGeom>
              <a:avLst/>
              <a:gdLst/>
              <a:ahLst/>
              <a:cxnLst/>
              <a:rect l="l" t="t" r="r" b="b"/>
              <a:pathLst>
                <a:path w="114300" h="57150">
                  <a:moveTo>
                    <a:pt x="0" y="0"/>
                  </a:moveTo>
                  <a:lnTo>
                    <a:pt x="113762" y="0"/>
                  </a:lnTo>
                  <a:lnTo>
                    <a:pt x="113762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844930" y="1413080"/>
              <a:ext cx="2787650" cy="57150"/>
            </a:xfrm>
            <a:custGeom>
              <a:avLst/>
              <a:gdLst/>
              <a:ahLst/>
              <a:cxnLst/>
              <a:rect l="l" t="t" r="r" b="b"/>
              <a:pathLst>
                <a:path w="2787650" h="57150">
                  <a:moveTo>
                    <a:pt x="1194507" y="0"/>
                  </a:moveTo>
                  <a:lnTo>
                    <a:pt x="1251389" y="0"/>
                  </a:lnTo>
                </a:path>
                <a:path w="2787650" h="57150">
                  <a:moveTo>
                    <a:pt x="1422033" y="0"/>
                  </a:moveTo>
                  <a:lnTo>
                    <a:pt x="1478914" y="0"/>
                  </a:lnTo>
                </a:path>
                <a:path w="2787650" h="57150">
                  <a:moveTo>
                    <a:pt x="1592676" y="0"/>
                  </a:moveTo>
                  <a:lnTo>
                    <a:pt x="1649558" y="0"/>
                  </a:lnTo>
                </a:path>
                <a:path w="2787650" h="57150">
                  <a:moveTo>
                    <a:pt x="1706439" y="0"/>
                  </a:moveTo>
                  <a:lnTo>
                    <a:pt x="1763320" y="0"/>
                  </a:lnTo>
                </a:path>
                <a:path w="2787650" h="57150">
                  <a:moveTo>
                    <a:pt x="1820202" y="0"/>
                  </a:moveTo>
                  <a:lnTo>
                    <a:pt x="2161490" y="0"/>
                  </a:lnTo>
                </a:path>
                <a:path w="2787650" h="57150">
                  <a:moveTo>
                    <a:pt x="2218371" y="0"/>
                  </a:moveTo>
                  <a:lnTo>
                    <a:pt x="2445896" y="0"/>
                  </a:lnTo>
                </a:path>
                <a:path w="2787650" h="57150">
                  <a:moveTo>
                    <a:pt x="2559659" y="0"/>
                  </a:moveTo>
                  <a:lnTo>
                    <a:pt x="2787184" y="0"/>
                  </a:lnTo>
                </a:path>
                <a:path w="2787650" h="57150">
                  <a:moveTo>
                    <a:pt x="0" y="56881"/>
                  </a:moveTo>
                  <a:lnTo>
                    <a:pt x="56881" y="56881"/>
                  </a:lnTo>
                </a:path>
                <a:path w="2787650" h="57150">
                  <a:moveTo>
                    <a:pt x="113762" y="56881"/>
                  </a:moveTo>
                  <a:lnTo>
                    <a:pt x="227525" y="56881"/>
                  </a:lnTo>
                </a:path>
                <a:path w="2787650" h="57150">
                  <a:moveTo>
                    <a:pt x="341287" y="56881"/>
                  </a:moveTo>
                  <a:lnTo>
                    <a:pt x="568813" y="56881"/>
                  </a:lnTo>
                </a:path>
                <a:path w="2787650" h="57150">
                  <a:moveTo>
                    <a:pt x="625694" y="56881"/>
                  </a:moveTo>
                  <a:lnTo>
                    <a:pt x="682575" y="56881"/>
                  </a:lnTo>
                </a:path>
                <a:path w="2787650" h="57150">
                  <a:moveTo>
                    <a:pt x="796338" y="56881"/>
                  </a:moveTo>
                  <a:lnTo>
                    <a:pt x="910101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868793" y="1441520"/>
              <a:ext cx="114300" cy="57150"/>
            </a:xfrm>
            <a:custGeom>
              <a:avLst/>
              <a:gdLst/>
              <a:ahLst/>
              <a:cxnLst/>
              <a:rect l="l" t="t" r="r" b="b"/>
              <a:pathLst>
                <a:path w="114300" h="57150">
                  <a:moveTo>
                    <a:pt x="0" y="0"/>
                  </a:moveTo>
                  <a:lnTo>
                    <a:pt x="113762" y="0"/>
                  </a:lnTo>
                  <a:lnTo>
                    <a:pt x="113762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844930" y="1469961"/>
              <a:ext cx="2787650" cy="57150"/>
            </a:xfrm>
            <a:custGeom>
              <a:avLst/>
              <a:gdLst/>
              <a:ahLst/>
              <a:cxnLst/>
              <a:rect l="l" t="t" r="r" b="b"/>
              <a:pathLst>
                <a:path w="2787650" h="57150">
                  <a:moveTo>
                    <a:pt x="1251389" y="0"/>
                  </a:moveTo>
                  <a:lnTo>
                    <a:pt x="1478914" y="0"/>
                  </a:lnTo>
                </a:path>
                <a:path w="2787650" h="57150">
                  <a:moveTo>
                    <a:pt x="1535795" y="0"/>
                  </a:moveTo>
                  <a:lnTo>
                    <a:pt x="1592676" y="0"/>
                  </a:lnTo>
                </a:path>
                <a:path w="2787650" h="57150">
                  <a:moveTo>
                    <a:pt x="1649558" y="0"/>
                  </a:moveTo>
                  <a:lnTo>
                    <a:pt x="1820202" y="0"/>
                  </a:lnTo>
                </a:path>
                <a:path w="2787650" h="57150">
                  <a:moveTo>
                    <a:pt x="1877083" y="0"/>
                  </a:moveTo>
                  <a:lnTo>
                    <a:pt x="2047727" y="0"/>
                  </a:lnTo>
                </a:path>
                <a:path w="2787650" h="57150">
                  <a:moveTo>
                    <a:pt x="2104608" y="0"/>
                  </a:moveTo>
                  <a:lnTo>
                    <a:pt x="2332134" y="0"/>
                  </a:lnTo>
                </a:path>
                <a:path w="2787650" h="57150">
                  <a:moveTo>
                    <a:pt x="2502778" y="0"/>
                  </a:moveTo>
                  <a:lnTo>
                    <a:pt x="2673422" y="0"/>
                  </a:lnTo>
                </a:path>
                <a:path w="2787650" h="57150">
                  <a:moveTo>
                    <a:pt x="2730303" y="0"/>
                  </a:moveTo>
                  <a:lnTo>
                    <a:pt x="2787184" y="0"/>
                  </a:lnTo>
                </a:path>
                <a:path w="2787650" h="57150">
                  <a:moveTo>
                    <a:pt x="0" y="56881"/>
                  </a:moveTo>
                  <a:lnTo>
                    <a:pt x="170643" y="56881"/>
                  </a:lnTo>
                </a:path>
                <a:path w="2787650" h="57150">
                  <a:moveTo>
                    <a:pt x="398169" y="56881"/>
                  </a:moveTo>
                  <a:lnTo>
                    <a:pt x="511931" y="56881"/>
                  </a:lnTo>
                </a:path>
                <a:path w="2787650" h="57150">
                  <a:moveTo>
                    <a:pt x="910101" y="56881"/>
                  </a:moveTo>
                  <a:lnTo>
                    <a:pt x="1023863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4925675" y="1498402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072455" y="1526842"/>
              <a:ext cx="2389505" cy="57150"/>
            </a:xfrm>
            <a:custGeom>
              <a:avLst/>
              <a:gdLst/>
              <a:ahLst/>
              <a:cxnLst/>
              <a:rect l="l" t="t" r="r" b="b"/>
              <a:pathLst>
                <a:path w="2389505" h="57150">
                  <a:moveTo>
                    <a:pt x="1080745" y="0"/>
                  </a:moveTo>
                  <a:lnTo>
                    <a:pt x="1137626" y="0"/>
                  </a:lnTo>
                </a:path>
                <a:path w="2389505" h="57150">
                  <a:moveTo>
                    <a:pt x="1422033" y="0"/>
                  </a:moveTo>
                  <a:lnTo>
                    <a:pt x="1478914" y="0"/>
                  </a:lnTo>
                </a:path>
                <a:path w="2389505" h="57150">
                  <a:moveTo>
                    <a:pt x="1877083" y="0"/>
                  </a:moveTo>
                  <a:lnTo>
                    <a:pt x="2047727" y="0"/>
                  </a:lnTo>
                </a:path>
                <a:path w="2389505" h="57150">
                  <a:moveTo>
                    <a:pt x="2332134" y="0"/>
                  </a:moveTo>
                  <a:lnTo>
                    <a:pt x="2389015" y="0"/>
                  </a:lnTo>
                </a:path>
                <a:path w="2389505" h="57150">
                  <a:moveTo>
                    <a:pt x="0" y="56881"/>
                  </a:moveTo>
                  <a:lnTo>
                    <a:pt x="227525" y="56881"/>
                  </a:lnTo>
                </a:path>
                <a:path w="2389505" h="57150">
                  <a:moveTo>
                    <a:pt x="284406" y="56881"/>
                  </a:moveTo>
                  <a:lnTo>
                    <a:pt x="341287" y="56881"/>
                  </a:lnTo>
                </a:path>
                <a:path w="2389505" h="57150">
                  <a:moveTo>
                    <a:pt x="398169" y="56881"/>
                  </a:moveTo>
                  <a:lnTo>
                    <a:pt x="455050" y="56881"/>
                  </a:lnTo>
                </a:path>
                <a:path w="2389505" h="57150">
                  <a:moveTo>
                    <a:pt x="682575" y="56881"/>
                  </a:moveTo>
                  <a:lnTo>
                    <a:pt x="739457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925675" y="1555283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844930" y="1583724"/>
              <a:ext cx="2787650" cy="170815"/>
            </a:xfrm>
            <a:custGeom>
              <a:avLst/>
              <a:gdLst/>
              <a:ahLst/>
              <a:cxnLst/>
              <a:rect l="l" t="t" r="r" b="b"/>
              <a:pathLst>
                <a:path w="2787650" h="170814">
                  <a:moveTo>
                    <a:pt x="1308270" y="0"/>
                  </a:moveTo>
                  <a:lnTo>
                    <a:pt x="1422033" y="0"/>
                  </a:lnTo>
                </a:path>
                <a:path w="2787650" h="170814">
                  <a:moveTo>
                    <a:pt x="1592676" y="0"/>
                  </a:moveTo>
                  <a:lnTo>
                    <a:pt x="1649558" y="0"/>
                  </a:lnTo>
                </a:path>
                <a:path w="2787650" h="170814">
                  <a:moveTo>
                    <a:pt x="1763320" y="0"/>
                  </a:moveTo>
                  <a:lnTo>
                    <a:pt x="1820202" y="0"/>
                  </a:lnTo>
                </a:path>
                <a:path w="2787650" h="170814">
                  <a:moveTo>
                    <a:pt x="1877083" y="0"/>
                  </a:moveTo>
                  <a:lnTo>
                    <a:pt x="1933964" y="0"/>
                  </a:lnTo>
                </a:path>
                <a:path w="2787650" h="170814">
                  <a:moveTo>
                    <a:pt x="1990846" y="0"/>
                  </a:moveTo>
                  <a:lnTo>
                    <a:pt x="2161490" y="0"/>
                  </a:lnTo>
                </a:path>
                <a:path w="2787650" h="170814">
                  <a:moveTo>
                    <a:pt x="2445896" y="0"/>
                  </a:moveTo>
                  <a:lnTo>
                    <a:pt x="2502778" y="0"/>
                  </a:lnTo>
                </a:path>
                <a:path w="2787650" h="170814">
                  <a:moveTo>
                    <a:pt x="0" y="56881"/>
                  </a:moveTo>
                  <a:lnTo>
                    <a:pt x="56881" y="56881"/>
                  </a:lnTo>
                </a:path>
                <a:path w="2787650" h="170814">
                  <a:moveTo>
                    <a:pt x="113762" y="56881"/>
                  </a:moveTo>
                  <a:lnTo>
                    <a:pt x="170643" y="56881"/>
                  </a:lnTo>
                </a:path>
                <a:path w="2787650" h="170814">
                  <a:moveTo>
                    <a:pt x="227525" y="56881"/>
                  </a:moveTo>
                  <a:lnTo>
                    <a:pt x="284406" y="56881"/>
                  </a:lnTo>
                </a:path>
                <a:path w="2787650" h="170814">
                  <a:moveTo>
                    <a:pt x="398169" y="56881"/>
                  </a:moveTo>
                  <a:lnTo>
                    <a:pt x="455050" y="56881"/>
                  </a:lnTo>
                </a:path>
                <a:path w="2787650" h="170814">
                  <a:moveTo>
                    <a:pt x="511931" y="56881"/>
                  </a:moveTo>
                  <a:lnTo>
                    <a:pt x="625694" y="56881"/>
                  </a:lnTo>
                </a:path>
                <a:path w="2787650" h="170814">
                  <a:moveTo>
                    <a:pt x="739457" y="56881"/>
                  </a:moveTo>
                  <a:lnTo>
                    <a:pt x="796338" y="56881"/>
                  </a:lnTo>
                </a:path>
                <a:path w="2787650" h="170814">
                  <a:moveTo>
                    <a:pt x="853219" y="56881"/>
                  </a:moveTo>
                  <a:lnTo>
                    <a:pt x="910101" y="56881"/>
                  </a:lnTo>
                </a:path>
                <a:path w="2787650" h="170814">
                  <a:moveTo>
                    <a:pt x="1023863" y="56881"/>
                  </a:moveTo>
                  <a:lnTo>
                    <a:pt x="1365151" y="56881"/>
                  </a:lnTo>
                </a:path>
                <a:path w="2787650" h="170814">
                  <a:moveTo>
                    <a:pt x="1422033" y="56881"/>
                  </a:moveTo>
                  <a:lnTo>
                    <a:pt x="1535795" y="56881"/>
                  </a:lnTo>
                </a:path>
                <a:path w="2787650" h="170814">
                  <a:moveTo>
                    <a:pt x="1649558" y="56881"/>
                  </a:moveTo>
                  <a:lnTo>
                    <a:pt x="2104608" y="56881"/>
                  </a:lnTo>
                </a:path>
                <a:path w="2787650" h="170814">
                  <a:moveTo>
                    <a:pt x="2161490" y="56881"/>
                  </a:moveTo>
                  <a:lnTo>
                    <a:pt x="2502778" y="56881"/>
                  </a:lnTo>
                </a:path>
                <a:path w="2787650" h="170814">
                  <a:moveTo>
                    <a:pt x="2559659" y="56881"/>
                  </a:moveTo>
                  <a:lnTo>
                    <a:pt x="2616540" y="56881"/>
                  </a:lnTo>
                </a:path>
                <a:path w="2787650" h="170814">
                  <a:moveTo>
                    <a:pt x="113762" y="113762"/>
                  </a:moveTo>
                  <a:lnTo>
                    <a:pt x="170643" y="113762"/>
                  </a:lnTo>
                </a:path>
                <a:path w="2787650" h="170814">
                  <a:moveTo>
                    <a:pt x="227525" y="113762"/>
                  </a:moveTo>
                  <a:lnTo>
                    <a:pt x="568813" y="113762"/>
                  </a:lnTo>
                </a:path>
                <a:path w="2787650" h="170814">
                  <a:moveTo>
                    <a:pt x="853219" y="113762"/>
                  </a:moveTo>
                  <a:lnTo>
                    <a:pt x="1023863" y="113762"/>
                  </a:lnTo>
                </a:path>
                <a:path w="2787650" h="170814">
                  <a:moveTo>
                    <a:pt x="1080745" y="113762"/>
                  </a:moveTo>
                  <a:lnTo>
                    <a:pt x="1535795" y="113762"/>
                  </a:lnTo>
                </a:path>
                <a:path w="2787650" h="170814">
                  <a:moveTo>
                    <a:pt x="1592676" y="113762"/>
                  </a:moveTo>
                  <a:lnTo>
                    <a:pt x="1649558" y="113762"/>
                  </a:lnTo>
                </a:path>
                <a:path w="2787650" h="170814">
                  <a:moveTo>
                    <a:pt x="1877083" y="113762"/>
                  </a:moveTo>
                  <a:lnTo>
                    <a:pt x="2047727" y="113762"/>
                  </a:lnTo>
                </a:path>
                <a:path w="2787650" h="170814">
                  <a:moveTo>
                    <a:pt x="2275252" y="113762"/>
                  </a:moveTo>
                  <a:lnTo>
                    <a:pt x="2559659" y="113762"/>
                  </a:lnTo>
                </a:path>
                <a:path w="2787650" h="170814">
                  <a:moveTo>
                    <a:pt x="2616540" y="113762"/>
                  </a:moveTo>
                  <a:lnTo>
                    <a:pt x="2673422" y="113762"/>
                  </a:lnTo>
                </a:path>
                <a:path w="2787650" h="170814">
                  <a:moveTo>
                    <a:pt x="2730303" y="113762"/>
                  </a:moveTo>
                  <a:lnTo>
                    <a:pt x="2787184" y="113762"/>
                  </a:lnTo>
                </a:path>
                <a:path w="2787650" h="170814">
                  <a:moveTo>
                    <a:pt x="0" y="170643"/>
                  </a:moveTo>
                  <a:lnTo>
                    <a:pt x="284406" y="170643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299971" y="1725929"/>
              <a:ext cx="341630" cy="57150"/>
            </a:xfrm>
            <a:custGeom>
              <a:avLst/>
              <a:gdLst/>
              <a:ahLst/>
              <a:cxnLst/>
              <a:rect l="l" t="t" r="r" b="b"/>
              <a:pathLst>
                <a:path w="341630" h="57150">
                  <a:moveTo>
                    <a:pt x="170649" y="0"/>
                  </a:moveTo>
                  <a:lnTo>
                    <a:pt x="0" y="0"/>
                  </a:lnTo>
                  <a:lnTo>
                    <a:pt x="0" y="56883"/>
                  </a:lnTo>
                  <a:lnTo>
                    <a:pt x="170649" y="56883"/>
                  </a:lnTo>
                  <a:lnTo>
                    <a:pt x="170649" y="0"/>
                  </a:lnTo>
                  <a:close/>
                </a:path>
                <a:path w="341630" h="57150">
                  <a:moveTo>
                    <a:pt x="341287" y="0"/>
                  </a:moveTo>
                  <a:lnTo>
                    <a:pt x="227533" y="0"/>
                  </a:lnTo>
                  <a:lnTo>
                    <a:pt x="227533" y="56883"/>
                  </a:lnTo>
                  <a:lnTo>
                    <a:pt x="341287" y="56883"/>
                  </a:lnTo>
                  <a:lnTo>
                    <a:pt x="341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3844930" y="1754368"/>
              <a:ext cx="2730500" cy="57150"/>
            </a:xfrm>
            <a:custGeom>
              <a:avLst/>
              <a:gdLst/>
              <a:ahLst/>
              <a:cxnLst/>
              <a:rect l="l" t="t" r="r" b="b"/>
              <a:pathLst>
                <a:path w="2730500" h="57150">
                  <a:moveTo>
                    <a:pt x="910101" y="0"/>
                  </a:moveTo>
                  <a:lnTo>
                    <a:pt x="966982" y="0"/>
                  </a:lnTo>
                </a:path>
                <a:path w="2730500" h="57150">
                  <a:moveTo>
                    <a:pt x="1023863" y="0"/>
                  </a:moveTo>
                  <a:lnTo>
                    <a:pt x="1080745" y="0"/>
                  </a:lnTo>
                </a:path>
                <a:path w="2730500" h="57150">
                  <a:moveTo>
                    <a:pt x="1137626" y="0"/>
                  </a:moveTo>
                  <a:lnTo>
                    <a:pt x="1194507" y="0"/>
                  </a:lnTo>
                </a:path>
                <a:path w="2730500" h="57150">
                  <a:moveTo>
                    <a:pt x="1251389" y="0"/>
                  </a:moveTo>
                  <a:lnTo>
                    <a:pt x="1308270" y="0"/>
                  </a:lnTo>
                </a:path>
                <a:path w="2730500" h="57150">
                  <a:moveTo>
                    <a:pt x="1478914" y="0"/>
                  </a:moveTo>
                  <a:lnTo>
                    <a:pt x="1592676" y="0"/>
                  </a:lnTo>
                </a:path>
                <a:path w="2730500" h="57150">
                  <a:moveTo>
                    <a:pt x="1649558" y="0"/>
                  </a:moveTo>
                  <a:lnTo>
                    <a:pt x="1763320" y="0"/>
                  </a:lnTo>
                </a:path>
                <a:path w="2730500" h="57150">
                  <a:moveTo>
                    <a:pt x="1820202" y="0"/>
                  </a:moveTo>
                  <a:lnTo>
                    <a:pt x="1877083" y="0"/>
                  </a:lnTo>
                </a:path>
                <a:path w="2730500" h="57150">
                  <a:moveTo>
                    <a:pt x="2104608" y="0"/>
                  </a:moveTo>
                  <a:lnTo>
                    <a:pt x="2161490" y="0"/>
                  </a:lnTo>
                </a:path>
                <a:path w="2730500" h="57150">
                  <a:moveTo>
                    <a:pt x="2275252" y="0"/>
                  </a:moveTo>
                  <a:lnTo>
                    <a:pt x="2332134" y="0"/>
                  </a:lnTo>
                </a:path>
                <a:path w="2730500" h="57150">
                  <a:moveTo>
                    <a:pt x="2502778" y="0"/>
                  </a:moveTo>
                  <a:lnTo>
                    <a:pt x="2730303" y="0"/>
                  </a:lnTo>
                </a:path>
                <a:path w="2730500" h="57150">
                  <a:moveTo>
                    <a:pt x="0" y="56881"/>
                  </a:moveTo>
                  <a:lnTo>
                    <a:pt x="113762" y="56881"/>
                  </a:lnTo>
                </a:path>
                <a:path w="2730500" h="57150">
                  <a:moveTo>
                    <a:pt x="170643" y="56881"/>
                  </a:moveTo>
                  <a:lnTo>
                    <a:pt x="284406" y="56881"/>
                  </a:lnTo>
                </a:path>
                <a:path w="2730500" h="57150">
                  <a:moveTo>
                    <a:pt x="341287" y="56881"/>
                  </a:moveTo>
                  <a:lnTo>
                    <a:pt x="398169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4299971" y="1782812"/>
              <a:ext cx="341630" cy="57150"/>
            </a:xfrm>
            <a:custGeom>
              <a:avLst/>
              <a:gdLst/>
              <a:ahLst/>
              <a:cxnLst/>
              <a:rect l="l" t="t" r="r" b="b"/>
              <a:pathLst>
                <a:path w="341630" h="57150">
                  <a:moveTo>
                    <a:pt x="170649" y="0"/>
                  </a:moveTo>
                  <a:lnTo>
                    <a:pt x="0" y="0"/>
                  </a:lnTo>
                  <a:lnTo>
                    <a:pt x="0" y="56883"/>
                  </a:lnTo>
                  <a:lnTo>
                    <a:pt x="170649" y="56883"/>
                  </a:lnTo>
                  <a:lnTo>
                    <a:pt x="170649" y="0"/>
                  </a:lnTo>
                  <a:close/>
                </a:path>
                <a:path w="341630" h="57150">
                  <a:moveTo>
                    <a:pt x="341287" y="0"/>
                  </a:moveTo>
                  <a:lnTo>
                    <a:pt x="227533" y="0"/>
                  </a:lnTo>
                  <a:lnTo>
                    <a:pt x="227533" y="56883"/>
                  </a:lnTo>
                  <a:lnTo>
                    <a:pt x="341287" y="56883"/>
                  </a:lnTo>
                  <a:lnTo>
                    <a:pt x="3412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958692" y="1811249"/>
              <a:ext cx="2616835" cy="57150"/>
            </a:xfrm>
            <a:custGeom>
              <a:avLst/>
              <a:gdLst/>
              <a:ahLst/>
              <a:cxnLst/>
              <a:rect l="l" t="t" r="r" b="b"/>
              <a:pathLst>
                <a:path w="2616834" h="57150">
                  <a:moveTo>
                    <a:pt x="739457" y="0"/>
                  </a:moveTo>
                  <a:lnTo>
                    <a:pt x="966982" y="0"/>
                  </a:lnTo>
                </a:path>
                <a:path w="2616834" h="57150">
                  <a:moveTo>
                    <a:pt x="1080745" y="0"/>
                  </a:moveTo>
                  <a:lnTo>
                    <a:pt x="1194507" y="0"/>
                  </a:lnTo>
                </a:path>
                <a:path w="2616834" h="57150">
                  <a:moveTo>
                    <a:pt x="1251389" y="0"/>
                  </a:moveTo>
                  <a:lnTo>
                    <a:pt x="1308270" y="0"/>
                  </a:lnTo>
                </a:path>
                <a:path w="2616834" h="57150">
                  <a:moveTo>
                    <a:pt x="1365151" y="0"/>
                  </a:moveTo>
                  <a:lnTo>
                    <a:pt x="1649558" y="0"/>
                  </a:lnTo>
                </a:path>
                <a:path w="2616834" h="57150">
                  <a:moveTo>
                    <a:pt x="1706439" y="0"/>
                  </a:moveTo>
                  <a:lnTo>
                    <a:pt x="1820202" y="0"/>
                  </a:lnTo>
                </a:path>
                <a:path w="2616834" h="57150">
                  <a:moveTo>
                    <a:pt x="1933964" y="0"/>
                  </a:moveTo>
                  <a:lnTo>
                    <a:pt x="2218371" y="0"/>
                  </a:lnTo>
                </a:path>
                <a:path w="2616834" h="57150">
                  <a:moveTo>
                    <a:pt x="2275252" y="0"/>
                  </a:moveTo>
                  <a:lnTo>
                    <a:pt x="2332134" y="0"/>
                  </a:lnTo>
                </a:path>
                <a:path w="2616834" h="57150">
                  <a:moveTo>
                    <a:pt x="2389015" y="0"/>
                  </a:moveTo>
                  <a:lnTo>
                    <a:pt x="2502778" y="0"/>
                  </a:lnTo>
                </a:path>
                <a:path w="2616834" h="57150">
                  <a:moveTo>
                    <a:pt x="2559659" y="0"/>
                  </a:moveTo>
                  <a:lnTo>
                    <a:pt x="2616540" y="0"/>
                  </a:lnTo>
                </a:path>
                <a:path w="2616834" h="57150">
                  <a:moveTo>
                    <a:pt x="0" y="56881"/>
                  </a:moveTo>
                  <a:lnTo>
                    <a:pt x="56881" y="56881"/>
                  </a:lnTo>
                </a:path>
                <a:path w="2616834" h="57150">
                  <a:moveTo>
                    <a:pt x="113762" y="56881"/>
                  </a:moveTo>
                  <a:lnTo>
                    <a:pt x="170643" y="56881"/>
                  </a:lnTo>
                </a:path>
                <a:path w="2616834" h="57150">
                  <a:moveTo>
                    <a:pt x="341287" y="56881"/>
                  </a:moveTo>
                  <a:lnTo>
                    <a:pt x="398169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413743" y="1839690"/>
              <a:ext cx="114300" cy="57150"/>
            </a:xfrm>
            <a:custGeom>
              <a:avLst/>
              <a:gdLst/>
              <a:ahLst/>
              <a:cxnLst/>
              <a:rect l="l" t="t" r="r" b="b"/>
              <a:pathLst>
                <a:path w="114300" h="57150">
                  <a:moveTo>
                    <a:pt x="0" y="0"/>
                  </a:moveTo>
                  <a:lnTo>
                    <a:pt x="113762" y="0"/>
                  </a:lnTo>
                  <a:lnTo>
                    <a:pt x="113762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3958692" y="1868130"/>
              <a:ext cx="2559685" cy="57150"/>
            </a:xfrm>
            <a:custGeom>
              <a:avLst/>
              <a:gdLst/>
              <a:ahLst/>
              <a:cxnLst/>
              <a:rect l="l" t="t" r="r" b="b"/>
              <a:pathLst>
                <a:path w="2559684" h="57150">
                  <a:moveTo>
                    <a:pt x="1023863" y="0"/>
                  </a:moveTo>
                  <a:lnTo>
                    <a:pt x="1194507" y="0"/>
                  </a:lnTo>
                </a:path>
                <a:path w="2559684" h="57150">
                  <a:moveTo>
                    <a:pt x="1365151" y="0"/>
                  </a:moveTo>
                  <a:lnTo>
                    <a:pt x="1478914" y="0"/>
                  </a:lnTo>
                </a:path>
                <a:path w="2559684" h="57150">
                  <a:moveTo>
                    <a:pt x="1535795" y="0"/>
                  </a:moveTo>
                  <a:lnTo>
                    <a:pt x="1706439" y="0"/>
                  </a:lnTo>
                </a:path>
                <a:path w="2559684" h="57150">
                  <a:moveTo>
                    <a:pt x="1763320" y="0"/>
                  </a:moveTo>
                  <a:lnTo>
                    <a:pt x="1820202" y="0"/>
                  </a:lnTo>
                </a:path>
                <a:path w="2559684" h="57150">
                  <a:moveTo>
                    <a:pt x="1877083" y="0"/>
                  </a:moveTo>
                  <a:lnTo>
                    <a:pt x="1933964" y="0"/>
                  </a:lnTo>
                </a:path>
                <a:path w="2559684" h="57150">
                  <a:moveTo>
                    <a:pt x="2047727" y="0"/>
                  </a:moveTo>
                  <a:lnTo>
                    <a:pt x="2104608" y="0"/>
                  </a:lnTo>
                </a:path>
                <a:path w="2559684" h="57150">
                  <a:moveTo>
                    <a:pt x="2161490" y="0"/>
                  </a:moveTo>
                  <a:lnTo>
                    <a:pt x="2218371" y="0"/>
                  </a:lnTo>
                </a:path>
                <a:path w="2559684" h="57150">
                  <a:moveTo>
                    <a:pt x="2389015" y="0"/>
                  </a:moveTo>
                  <a:lnTo>
                    <a:pt x="2559659" y="0"/>
                  </a:lnTo>
                </a:path>
                <a:path w="2559684" h="57150">
                  <a:moveTo>
                    <a:pt x="0" y="56881"/>
                  </a:moveTo>
                  <a:lnTo>
                    <a:pt x="398169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413743" y="1896571"/>
              <a:ext cx="114300" cy="57150"/>
            </a:xfrm>
            <a:custGeom>
              <a:avLst/>
              <a:gdLst/>
              <a:ahLst/>
              <a:cxnLst/>
              <a:rect l="l" t="t" r="r" b="b"/>
              <a:pathLst>
                <a:path w="114300" h="57150">
                  <a:moveTo>
                    <a:pt x="0" y="0"/>
                  </a:moveTo>
                  <a:lnTo>
                    <a:pt x="113762" y="0"/>
                  </a:lnTo>
                  <a:lnTo>
                    <a:pt x="113762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844930" y="1925012"/>
              <a:ext cx="2787650" cy="626110"/>
            </a:xfrm>
            <a:custGeom>
              <a:avLst/>
              <a:gdLst/>
              <a:ahLst/>
              <a:cxnLst/>
              <a:rect l="l" t="t" r="r" b="b"/>
              <a:pathLst>
                <a:path w="2787650" h="626110">
                  <a:moveTo>
                    <a:pt x="739457" y="0"/>
                  </a:moveTo>
                  <a:lnTo>
                    <a:pt x="853219" y="0"/>
                  </a:lnTo>
                </a:path>
                <a:path w="2787650" h="626110">
                  <a:moveTo>
                    <a:pt x="910101" y="0"/>
                  </a:moveTo>
                  <a:lnTo>
                    <a:pt x="966982" y="0"/>
                  </a:lnTo>
                </a:path>
                <a:path w="2787650" h="626110">
                  <a:moveTo>
                    <a:pt x="1080745" y="0"/>
                  </a:moveTo>
                  <a:lnTo>
                    <a:pt x="1194507" y="0"/>
                  </a:lnTo>
                </a:path>
                <a:path w="2787650" h="626110">
                  <a:moveTo>
                    <a:pt x="1251389" y="0"/>
                  </a:moveTo>
                  <a:lnTo>
                    <a:pt x="1535795" y="0"/>
                  </a:lnTo>
                </a:path>
                <a:path w="2787650" h="626110">
                  <a:moveTo>
                    <a:pt x="1592676" y="0"/>
                  </a:moveTo>
                  <a:lnTo>
                    <a:pt x="1763320" y="0"/>
                  </a:lnTo>
                </a:path>
                <a:path w="2787650" h="626110">
                  <a:moveTo>
                    <a:pt x="1820202" y="0"/>
                  </a:moveTo>
                  <a:lnTo>
                    <a:pt x="2161490" y="0"/>
                  </a:lnTo>
                </a:path>
                <a:path w="2787650" h="626110">
                  <a:moveTo>
                    <a:pt x="2275252" y="0"/>
                  </a:moveTo>
                  <a:lnTo>
                    <a:pt x="2559659" y="0"/>
                  </a:lnTo>
                </a:path>
                <a:path w="2787650" h="626110">
                  <a:moveTo>
                    <a:pt x="2673422" y="0"/>
                  </a:moveTo>
                  <a:lnTo>
                    <a:pt x="2787184" y="0"/>
                  </a:lnTo>
                </a:path>
                <a:path w="2787650" h="626110">
                  <a:moveTo>
                    <a:pt x="113762" y="56881"/>
                  </a:moveTo>
                  <a:lnTo>
                    <a:pt x="341287" y="56881"/>
                  </a:lnTo>
                </a:path>
                <a:path w="2787650" h="626110">
                  <a:moveTo>
                    <a:pt x="511931" y="56881"/>
                  </a:moveTo>
                  <a:lnTo>
                    <a:pt x="568813" y="56881"/>
                  </a:lnTo>
                </a:path>
                <a:path w="2787650" h="626110">
                  <a:moveTo>
                    <a:pt x="796338" y="56881"/>
                  </a:moveTo>
                  <a:lnTo>
                    <a:pt x="1080745" y="56881"/>
                  </a:lnTo>
                </a:path>
                <a:path w="2787650" h="626110">
                  <a:moveTo>
                    <a:pt x="1194507" y="56881"/>
                  </a:moveTo>
                  <a:lnTo>
                    <a:pt x="1365151" y="56881"/>
                  </a:lnTo>
                </a:path>
                <a:path w="2787650" h="626110">
                  <a:moveTo>
                    <a:pt x="1478914" y="56881"/>
                  </a:moveTo>
                  <a:lnTo>
                    <a:pt x="1592676" y="56881"/>
                  </a:lnTo>
                </a:path>
                <a:path w="2787650" h="626110">
                  <a:moveTo>
                    <a:pt x="1649558" y="56881"/>
                  </a:moveTo>
                  <a:lnTo>
                    <a:pt x="1706439" y="56881"/>
                  </a:lnTo>
                </a:path>
                <a:path w="2787650" h="626110">
                  <a:moveTo>
                    <a:pt x="1990846" y="56881"/>
                  </a:moveTo>
                  <a:lnTo>
                    <a:pt x="2047727" y="56881"/>
                  </a:lnTo>
                </a:path>
                <a:path w="2787650" h="626110">
                  <a:moveTo>
                    <a:pt x="2218371" y="56881"/>
                  </a:moveTo>
                  <a:lnTo>
                    <a:pt x="2332134" y="56881"/>
                  </a:lnTo>
                </a:path>
                <a:path w="2787650" h="626110">
                  <a:moveTo>
                    <a:pt x="2502778" y="56881"/>
                  </a:moveTo>
                  <a:lnTo>
                    <a:pt x="2787184" y="56881"/>
                  </a:lnTo>
                </a:path>
                <a:path w="2787650" h="626110">
                  <a:moveTo>
                    <a:pt x="0" y="113762"/>
                  </a:moveTo>
                  <a:lnTo>
                    <a:pt x="113762" y="113762"/>
                  </a:lnTo>
                </a:path>
                <a:path w="2787650" h="626110">
                  <a:moveTo>
                    <a:pt x="227525" y="113762"/>
                  </a:moveTo>
                  <a:lnTo>
                    <a:pt x="398169" y="113762"/>
                  </a:lnTo>
                </a:path>
                <a:path w="2787650" h="626110">
                  <a:moveTo>
                    <a:pt x="511931" y="113762"/>
                  </a:moveTo>
                  <a:lnTo>
                    <a:pt x="568813" y="113762"/>
                  </a:lnTo>
                </a:path>
                <a:path w="2787650" h="626110">
                  <a:moveTo>
                    <a:pt x="625694" y="113762"/>
                  </a:moveTo>
                  <a:lnTo>
                    <a:pt x="966982" y="113762"/>
                  </a:lnTo>
                </a:path>
                <a:path w="2787650" h="626110">
                  <a:moveTo>
                    <a:pt x="1023863" y="113762"/>
                  </a:moveTo>
                  <a:lnTo>
                    <a:pt x="1080745" y="113762"/>
                  </a:lnTo>
                </a:path>
                <a:path w="2787650" h="626110">
                  <a:moveTo>
                    <a:pt x="1137626" y="113762"/>
                  </a:moveTo>
                  <a:lnTo>
                    <a:pt x="1535795" y="113762"/>
                  </a:lnTo>
                </a:path>
                <a:path w="2787650" h="626110">
                  <a:moveTo>
                    <a:pt x="1706439" y="113762"/>
                  </a:moveTo>
                  <a:lnTo>
                    <a:pt x="1877083" y="113762"/>
                  </a:lnTo>
                </a:path>
                <a:path w="2787650" h="626110">
                  <a:moveTo>
                    <a:pt x="2047727" y="113762"/>
                  </a:moveTo>
                  <a:lnTo>
                    <a:pt x="2104608" y="113762"/>
                  </a:lnTo>
                </a:path>
                <a:path w="2787650" h="626110">
                  <a:moveTo>
                    <a:pt x="2218371" y="113762"/>
                  </a:moveTo>
                  <a:lnTo>
                    <a:pt x="2389015" y="113762"/>
                  </a:lnTo>
                </a:path>
                <a:path w="2787650" h="626110">
                  <a:moveTo>
                    <a:pt x="2502778" y="113762"/>
                  </a:moveTo>
                  <a:lnTo>
                    <a:pt x="2559659" y="113762"/>
                  </a:lnTo>
                </a:path>
                <a:path w="2787650" h="626110">
                  <a:moveTo>
                    <a:pt x="2673422" y="113762"/>
                  </a:moveTo>
                  <a:lnTo>
                    <a:pt x="2730303" y="113762"/>
                  </a:lnTo>
                </a:path>
                <a:path w="2787650" h="626110">
                  <a:moveTo>
                    <a:pt x="0" y="170643"/>
                  </a:moveTo>
                  <a:lnTo>
                    <a:pt x="56881" y="170643"/>
                  </a:lnTo>
                </a:path>
                <a:path w="2787650" h="626110">
                  <a:moveTo>
                    <a:pt x="170643" y="170643"/>
                  </a:moveTo>
                  <a:lnTo>
                    <a:pt x="227525" y="170643"/>
                  </a:lnTo>
                </a:path>
                <a:path w="2787650" h="626110">
                  <a:moveTo>
                    <a:pt x="284406" y="170643"/>
                  </a:moveTo>
                  <a:lnTo>
                    <a:pt x="341287" y="170643"/>
                  </a:lnTo>
                </a:path>
                <a:path w="2787650" h="626110">
                  <a:moveTo>
                    <a:pt x="398169" y="170643"/>
                  </a:moveTo>
                  <a:lnTo>
                    <a:pt x="455050" y="170643"/>
                  </a:lnTo>
                </a:path>
                <a:path w="2787650" h="626110">
                  <a:moveTo>
                    <a:pt x="568813" y="170643"/>
                  </a:moveTo>
                  <a:lnTo>
                    <a:pt x="682575" y="170643"/>
                  </a:lnTo>
                </a:path>
                <a:path w="2787650" h="626110">
                  <a:moveTo>
                    <a:pt x="739457" y="170643"/>
                  </a:moveTo>
                  <a:lnTo>
                    <a:pt x="796338" y="170643"/>
                  </a:lnTo>
                </a:path>
                <a:path w="2787650" h="626110">
                  <a:moveTo>
                    <a:pt x="853219" y="170643"/>
                  </a:moveTo>
                  <a:lnTo>
                    <a:pt x="966982" y="170643"/>
                  </a:lnTo>
                </a:path>
                <a:path w="2787650" h="626110">
                  <a:moveTo>
                    <a:pt x="1023863" y="170643"/>
                  </a:moveTo>
                  <a:lnTo>
                    <a:pt x="1194507" y="170643"/>
                  </a:lnTo>
                </a:path>
                <a:path w="2787650" h="626110">
                  <a:moveTo>
                    <a:pt x="1365151" y="170643"/>
                  </a:moveTo>
                  <a:lnTo>
                    <a:pt x="1478914" y="170643"/>
                  </a:lnTo>
                </a:path>
                <a:path w="2787650" h="626110">
                  <a:moveTo>
                    <a:pt x="1535795" y="170643"/>
                  </a:moveTo>
                  <a:lnTo>
                    <a:pt x="1592676" y="170643"/>
                  </a:lnTo>
                </a:path>
                <a:path w="2787650" h="626110">
                  <a:moveTo>
                    <a:pt x="1706439" y="170643"/>
                  </a:moveTo>
                  <a:lnTo>
                    <a:pt x="1990846" y="170643"/>
                  </a:lnTo>
                </a:path>
                <a:path w="2787650" h="626110">
                  <a:moveTo>
                    <a:pt x="2104608" y="170643"/>
                  </a:moveTo>
                  <a:lnTo>
                    <a:pt x="2161490" y="170643"/>
                  </a:lnTo>
                </a:path>
                <a:path w="2787650" h="626110">
                  <a:moveTo>
                    <a:pt x="2275252" y="170643"/>
                  </a:moveTo>
                  <a:lnTo>
                    <a:pt x="2389015" y="170643"/>
                  </a:lnTo>
                </a:path>
                <a:path w="2787650" h="626110">
                  <a:moveTo>
                    <a:pt x="2445896" y="170643"/>
                  </a:moveTo>
                  <a:lnTo>
                    <a:pt x="2502778" y="170643"/>
                  </a:lnTo>
                </a:path>
                <a:path w="2787650" h="626110">
                  <a:moveTo>
                    <a:pt x="2559659" y="170643"/>
                  </a:moveTo>
                  <a:lnTo>
                    <a:pt x="2730303" y="170643"/>
                  </a:lnTo>
                </a:path>
                <a:path w="2787650" h="626110">
                  <a:moveTo>
                    <a:pt x="227525" y="227525"/>
                  </a:moveTo>
                  <a:lnTo>
                    <a:pt x="284406" y="227525"/>
                  </a:lnTo>
                </a:path>
                <a:path w="2787650" h="626110">
                  <a:moveTo>
                    <a:pt x="341287" y="227525"/>
                  </a:moveTo>
                  <a:lnTo>
                    <a:pt x="568813" y="227525"/>
                  </a:lnTo>
                </a:path>
                <a:path w="2787650" h="626110">
                  <a:moveTo>
                    <a:pt x="625694" y="227525"/>
                  </a:moveTo>
                  <a:lnTo>
                    <a:pt x="682575" y="227525"/>
                  </a:lnTo>
                </a:path>
                <a:path w="2787650" h="626110">
                  <a:moveTo>
                    <a:pt x="853219" y="227525"/>
                  </a:moveTo>
                  <a:lnTo>
                    <a:pt x="1023863" y="227525"/>
                  </a:lnTo>
                </a:path>
                <a:path w="2787650" h="626110">
                  <a:moveTo>
                    <a:pt x="1080745" y="227525"/>
                  </a:moveTo>
                  <a:lnTo>
                    <a:pt x="1137626" y="227525"/>
                  </a:lnTo>
                </a:path>
                <a:path w="2787650" h="626110">
                  <a:moveTo>
                    <a:pt x="1194507" y="227525"/>
                  </a:moveTo>
                  <a:lnTo>
                    <a:pt x="1251389" y="227525"/>
                  </a:lnTo>
                </a:path>
                <a:path w="2787650" h="626110">
                  <a:moveTo>
                    <a:pt x="1308270" y="227525"/>
                  </a:moveTo>
                  <a:lnTo>
                    <a:pt x="1365151" y="227525"/>
                  </a:lnTo>
                </a:path>
                <a:path w="2787650" h="626110">
                  <a:moveTo>
                    <a:pt x="1478914" y="227525"/>
                  </a:moveTo>
                  <a:lnTo>
                    <a:pt x="1535795" y="227525"/>
                  </a:lnTo>
                </a:path>
                <a:path w="2787650" h="626110">
                  <a:moveTo>
                    <a:pt x="1706439" y="227525"/>
                  </a:moveTo>
                  <a:lnTo>
                    <a:pt x="1763320" y="227525"/>
                  </a:lnTo>
                </a:path>
                <a:path w="2787650" h="626110">
                  <a:moveTo>
                    <a:pt x="1820202" y="227525"/>
                  </a:moveTo>
                  <a:lnTo>
                    <a:pt x="1933964" y="227525"/>
                  </a:lnTo>
                </a:path>
                <a:path w="2787650" h="626110">
                  <a:moveTo>
                    <a:pt x="2104608" y="227525"/>
                  </a:moveTo>
                  <a:lnTo>
                    <a:pt x="2218371" y="227525"/>
                  </a:lnTo>
                </a:path>
                <a:path w="2787650" h="626110">
                  <a:moveTo>
                    <a:pt x="2389015" y="227525"/>
                  </a:moveTo>
                  <a:lnTo>
                    <a:pt x="2673422" y="227525"/>
                  </a:lnTo>
                </a:path>
                <a:path w="2787650" h="626110">
                  <a:moveTo>
                    <a:pt x="2730303" y="227525"/>
                  </a:moveTo>
                  <a:lnTo>
                    <a:pt x="2787184" y="227525"/>
                  </a:lnTo>
                </a:path>
                <a:path w="2787650" h="626110">
                  <a:moveTo>
                    <a:pt x="56881" y="284406"/>
                  </a:moveTo>
                  <a:lnTo>
                    <a:pt x="113762" y="284406"/>
                  </a:lnTo>
                </a:path>
                <a:path w="2787650" h="626110">
                  <a:moveTo>
                    <a:pt x="170643" y="284406"/>
                  </a:moveTo>
                  <a:lnTo>
                    <a:pt x="227525" y="284406"/>
                  </a:lnTo>
                </a:path>
                <a:path w="2787650" h="626110">
                  <a:moveTo>
                    <a:pt x="284406" y="284406"/>
                  </a:moveTo>
                  <a:lnTo>
                    <a:pt x="341287" y="284406"/>
                  </a:lnTo>
                </a:path>
                <a:path w="2787650" h="626110">
                  <a:moveTo>
                    <a:pt x="398169" y="284406"/>
                  </a:moveTo>
                  <a:lnTo>
                    <a:pt x="455050" y="284406"/>
                  </a:lnTo>
                </a:path>
                <a:path w="2787650" h="626110">
                  <a:moveTo>
                    <a:pt x="739457" y="284406"/>
                  </a:moveTo>
                  <a:lnTo>
                    <a:pt x="853219" y="284406"/>
                  </a:lnTo>
                </a:path>
                <a:path w="2787650" h="626110">
                  <a:moveTo>
                    <a:pt x="966982" y="284406"/>
                  </a:moveTo>
                  <a:lnTo>
                    <a:pt x="1080745" y="284406"/>
                  </a:lnTo>
                </a:path>
                <a:path w="2787650" h="626110">
                  <a:moveTo>
                    <a:pt x="1194507" y="284406"/>
                  </a:moveTo>
                  <a:lnTo>
                    <a:pt x="1251389" y="284406"/>
                  </a:lnTo>
                </a:path>
                <a:path w="2787650" h="626110">
                  <a:moveTo>
                    <a:pt x="1535795" y="284406"/>
                  </a:moveTo>
                  <a:lnTo>
                    <a:pt x="1706439" y="284406"/>
                  </a:lnTo>
                </a:path>
                <a:path w="2787650" h="626110">
                  <a:moveTo>
                    <a:pt x="1763320" y="284406"/>
                  </a:moveTo>
                  <a:lnTo>
                    <a:pt x="1820202" y="284406"/>
                  </a:lnTo>
                </a:path>
                <a:path w="2787650" h="626110">
                  <a:moveTo>
                    <a:pt x="1933964" y="284406"/>
                  </a:moveTo>
                  <a:lnTo>
                    <a:pt x="2047727" y="284406"/>
                  </a:lnTo>
                </a:path>
                <a:path w="2787650" h="626110">
                  <a:moveTo>
                    <a:pt x="2218371" y="284406"/>
                  </a:moveTo>
                  <a:lnTo>
                    <a:pt x="2332134" y="284406"/>
                  </a:lnTo>
                </a:path>
                <a:path w="2787650" h="626110">
                  <a:moveTo>
                    <a:pt x="2389015" y="284406"/>
                  </a:moveTo>
                  <a:lnTo>
                    <a:pt x="2445896" y="284406"/>
                  </a:lnTo>
                </a:path>
                <a:path w="2787650" h="626110">
                  <a:moveTo>
                    <a:pt x="2502778" y="284406"/>
                  </a:moveTo>
                  <a:lnTo>
                    <a:pt x="2616540" y="284406"/>
                  </a:lnTo>
                </a:path>
                <a:path w="2787650" h="626110">
                  <a:moveTo>
                    <a:pt x="2673422" y="284406"/>
                  </a:moveTo>
                  <a:lnTo>
                    <a:pt x="2787184" y="284406"/>
                  </a:lnTo>
                </a:path>
                <a:path w="2787650" h="626110">
                  <a:moveTo>
                    <a:pt x="0" y="341287"/>
                  </a:moveTo>
                  <a:lnTo>
                    <a:pt x="56881" y="341287"/>
                  </a:lnTo>
                </a:path>
                <a:path w="2787650" h="626110">
                  <a:moveTo>
                    <a:pt x="113762" y="341287"/>
                  </a:moveTo>
                  <a:lnTo>
                    <a:pt x="227525" y="341287"/>
                  </a:lnTo>
                </a:path>
                <a:path w="2787650" h="626110">
                  <a:moveTo>
                    <a:pt x="341287" y="341287"/>
                  </a:moveTo>
                  <a:lnTo>
                    <a:pt x="455050" y="341287"/>
                  </a:lnTo>
                </a:path>
                <a:path w="2787650" h="626110">
                  <a:moveTo>
                    <a:pt x="682575" y="341287"/>
                  </a:moveTo>
                  <a:lnTo>
                    <a:pt x="796338" y="341287"/>
                  </a:lnTo>
                </a:path>
                <a:path w="2787650" h="626110">
                  <a:moveTo>
                    <a:pt x="853219" y="341287"/>
                  </a:moveTo>
                  <a:lnTo>
                    <a:pt x="910101" y="341287"/>
                  </a:lnTo>
                </a:path>
                <a:path w="2787650" h="626110">
                  <a:moveTo>
                    <a:pt x="966982" y="341287"/>
                  </a:moveTo>
                  <a:lnTo>
                    <a:pt x="1023863" y="341287"/>
                  </a:lnTo>
                </a:path>
                <a:path w="2787650" h="626110">
                  <a:moveTo>
                    <a:pt x="1080745" y="341287"/>
                  </a:moveTo>
                  <a:lnTo>
                    <a:pt x="1137626" y="341287"/>
                  </a:lnTo>
                </a:path>
                <a:path w="2787650" h="626110">
                  <a:moveTo>
                    <a:pt x="1251389" y="341287"/>
                  </a:moveTo>
                  <a:lnTo>
                    <a:pt x="1422033" y="341287"/>
                  </a:lnTo>
                </a:path>
                <a:path w="2787650" h="626110">
                  <a:moveTo>
                    <a:pt x="1592676" y="341287"/>
                  </a:moveTo>
                  <a:lnTo>
                    <a:pt x="1763320" y="341287"/>
                  </a:lnTo>
                </a:path>
                <a:path w="2787650" h="626110">
                  <a:moveTo>
                    <a:pt x="1933964" y="341287"/>
                  </a:moveTo>
                  <a:lnTo>
                    <a:pt x="2104608" y="341287"/>
                  </a:lnTo>
                </a:path>
                <a:path w="2787650" h="626110">
                  <a:moveTo>
                    <a:pt x="2218371" y="341287"/>
                  </a:moveTo>
                  <a:lnTo>
                    <a:pt x="2275252" y="341287"/>
                  </a:lnTo>
                </a:path>
                <a:path w="2787650" h="626110">
                  <a:moveTo>
                    <a:pt x="2332134" y="341287"/>
                  </a:moveTo>
                  <a:lnTo>
                    <a:pt x="2389015" y="341287"/>
                  </a:lnTo>
                </a:path>
                <a:path w="2787650" h="626110">
                  <a:moveTo>
                    <a:pt x="2502778" y="341287"/>
                  </a:moveTo>
                  <a:lnTo>
                    <a:pt x="2787184" y="341287"/>
                  </a:lnTo>
                </a:path>
                <a:path w="2787650" h="626110">
                  <a:moveTo>
                    <a:pt x="0" y="398169"/>
                  </a:moveTo>
                  <a:lnTo>
                    <a:pt x="284406" y="398169"/>
                  </a:lnTo>
                </a:path>
                <a:path w="2787650" h="626110">
                  <a:moveTo>
                    <a:pt x="511931" y="398169"/>
                  </a:moveTo>
                  <a:lnTo>
                    <a:pt x="568813" y="398169"/>
                  </a:lnTo>
                </a:path>
                <a:path w="2787650" h="626110">
                  <a:moveTo>
                    <a:pt x="625694" y="398169"/>
                  </a:moveTo>
                  <a:lnTo>
                    <a:pt x="682575" y="398169"/>
                  </a:lnTo>
                </a:path>
                <a:path w="2787650" h="626110">
                  <a:moveTo>
                    <a:pt x="739457" y="398169"/>
                  </a:moveTo>
                  <a:lnTo>
                    <a:pt x="796338" y="398169"/>
                  </a:lnTo>
                </a:path>
                <a:path w="2787650" h="626110">
                  <a:moveTo>
                    <a:pt x="910101" y="398169"/>
                  </a:moveTo>
                  <a:lnTo>
                    <a:pt x="1194507" y="398169"/>
                  </a:lnTo>
                </a:path>
                <a:path w="2787650" h="626110">
                  <a:moveTo>
                    <a:pt x="1251389" y="398169"/>
                  </a:moveTo>
                  <a:lnTo>
                    <a:pt x="1478914" y="398169"/>
                  </a:lnTo>
                </a:path>
                <a:path w="2787650" h="626110">
                  <a:moveTo>
                    <a:pt x="1535795" y="398169"/>
                  </a:moveTo>
                  <a:lnTo>
                    <a:pt x="1877083" y="398169"/>
                  </a:lnTo>
                </a:path>
                <a:path w="2787650" h="626110">
                  <a:moveTo>
                    <a:pt x="1933964" y="398169"/>
                  </a:moveTo>
                  <a:lnTo>
                    <a:pt x="2047727" y="398169"/>
                  </a:lnTo>
                </a:path>
                <a:path w="2787650" h="626110">
                  <a:moveTo>
                    <a:pt x="2104608" y="398169"/>
                  </a:moveTo>
                  <a:lnTo>
                    <a:pt x="2218371" y="398169"/>
                  </a:lnTo>
                </a:path>
                <a:path w="2787650" h="626110">
                  <a:moveTo>
                    <a:pt x="2275252" y="398169"/>
                  </a:moveTo>
                  <a:lnTo>
                    <a:pt x="2389015" y="398169"/>
                  </a:lnTo>
                </a:path>
                <a:path w="2787650" h="626110">
                  <a:moveTo>
                    <a:pt x="2502778" y="398169"/>
                  </a:moveTo>
                  <a:lnTo>
                    <a:pt x="2730303" y="398169"/>
                  </a:lnTo>
                </a:path>
                <a:path w="2787650" h="626110">
                  <a:moveTo>
                    <a:pt x="0" y="455050"/>
                  </a:moveTo>
                  <a:lnTo>
                    <a:pt x="56881" y="455050"/>
                  </a:lnTo>
                </a:path>
                <a:path w="2787650" h="626110">
                  <a:moveTo>
                    <a:pt x="113762" y="455050"/>
                  </a:moveTo>
                  <a:lnTo>
                    <a:pt x="227525" y="455050"/>
                  </a:lnTo>
                </a:path>
                <a:path w="2787650" h="626110">
                  <a:moveTo>
                    <a:pt x="284406" y="455050"/>
                  </a:moveTo>
                  <a:lnTo>
                    <a:pt x="398169" y="455050"/>
                  </a:lnTo>
                </a:path>
                <a:path w="2787650" h="626110">
                  <a:moveTo>
                    <a:pt x="455050" y="455050"/>
                  </a:moveTo>
                  <a:lnTo>
                    <a:pt x="511931" y="455050"/>
                  </a:lnTo>
                </a:path>
                <a:path w="2787650" h="626110">
                  <a:moveTo>
                    <a:pt x="625694" y="455050"/>
                  </a:moveTo>
                  <a:lnTo>
                    <a:pt x="739457" y="455050"/>
                  </a:lnTo>
                </a:path>
                <a:path w="2787650" h="626110">
                  <a:moveTo>
                    <a:pt x="796338" y="455050"/>
                  </a:moveTo>
                  <a:lnTo>
                    <a:pt x="910101" y="455050"/>
                  </a:lnTo>
                </a:path>
                <a:path w="2787650" h="626110">
                  <a:moveTo>
                    <a:pt x="966982" y="455050"/>
                  </a:moveTo>
                  <a:lnTo>
                    <a:pt x="1023863" y="455050"/>
                  </a:lnTo>
                </a:path>
                <a:path w="2787650" h="626110">
                  <a:moveTo>
                    <a:pt x="1137626" y="455050"/>
                  </a:moveTo>
                  <a:lnTo>
                    <a:pt x="1194507" y="455050"/>
                  </a:lnTo>
                </a:path>
                <a:path w="2787650" h="626110">
                  <a:moveTo>
                    <a:pt x="1308270" y="455050"/>
                  </a:moveTo>
                  <a:lnTo>
                    <a:pt x="1365151" y="455050"/>
                  </a:lnTo>
                </a:path>
                <a:path w="2787650" h="626110">
                  <a:moveTo>
                    <a:pt x="1422033" y="455050"/>
                  </a:moveTo>
                  <a:lnTo>
                    <a:pt x="1649558" y="455050"/>
                  </a:lnTo>
                </a:path>
                <a:path w="2787650" h="626110">
                  <a:moveTo>
                    <a:pt x="1706439" y="455050"/>
                  </a:moveTo>
                  <a:lnTo>
                    <a:pt x="1763320" y="455050"/>
                  </a:lnTo>
                </a:path>
                <a:path w="2787650" h="626110">
                  <a:moveTo>
                    <a:pt x="1933964" y="455050"/>
                  </a:moveTo>
                  <a:lnTo>
                    <a:pt x="1990846" y="455050"/>
                  </a:lnTo>
                </a:path>
                <a:path w="2787650" h="626110">
                  <a:moveTo>
                    <a:pt x="2047727" y="455050"/>
                  </a:moveTo>
                  <a:lnTo>
                    <a:pt x="2104608" y="455050"/>
                  </a:lnTo>
                </a:path>
                <a:path w="2787650" h="626110">
                  <a:moveTo>
                    <a:pt x="2218371" y="455050"/>
                  </a:moveTo>
                  <a:lnTo>
                    <a:pt x="2275252" y="455050"/>
                  </a:lnTo>
                </a:path>
                <a:path w="2787650" h="626110">
                  <a:moveTo>
                    <a:pt x="2332134" y="455050"/>
                  </a:moveTo>
                  <a:lnTo>
                    <a:pt x="2616540" y="455050"/>
                  </a:lnTo>
                </a:path>
                <a:path w="2787650" h="626110">
                  <a:moveTo>
                    <a:pt x="2730303" y="455050"/>
                  </a:moveTo>
                  <a:lnTo>
                    <a:pt x="2787184" y="455050"/>
                  </a:lnTo>
                </a:path>
                <a:path w="2787650" h="626110">
                  <a:moveTo>
                    <a:pt x="0" y="511931"/>
                  </a:moveTo>
                  <a:lnTo>
                    <a:pt x="113762" y="511931"/>
                  </a:lnTo>
                </a:path>
                <a:path w="2787650" h="626110">
                  <a:moveTo>
                    <a:pt x="284406" y="511931"/>
                  </a:moveTo>
                  <a:lnTo>
                    <a:pt x="341287" y="511931"/>
                  </a:lnTo>
                </a:path>
                <a:path w="2787650" h="626110">
                  <a:moveTo>
                    <a:pt x="511931" y="511931"/>
                  </a:moveTo>
                  <a:lnTo>
                    <a:pt x="568813" y="511931"/>
                  </a:lnTo>
                </a:path>
                <a:path w="2787650" h="626110">
                  <a:moveTo>
                    <a:pt x="625694" y="511931"/>
                  </a:moveTo>
                  <a:lnTo>
                    <a:pt x="853219" y="511931"/>
                  </a:lnTo>
                </a:path>
                <a:path w="2787650" h="626110">
                  <a:moveTo>
                    <a:pt x="910101" y="511931"/>
                  </a:moveTo>
                  <a:lnTo>
                    <a:pt x="1137626" y="511931"/>
                  </a:lnTo>
                </a:path>
                <a:path w="2787650" h="626110">
                  <a:moveTo>
                    <a:pt x="1308270" y="511931"/>
                  </a:moveTo>
                  <a:lnTo>
                    <a:pt x="1365151" y="511931"/>
                  </a:lnTo>
                </a:path>
                <a:path w="2787650" h="626110">
                  <a:moveTo>
                    <a:pt x="1592676" y="511931"/>
                  </a:moveTo>
                  <a:lnTo>
                    <a:pt x="1649558" y="511931"/>
                  </a:lnTo>
                </a:path>
                <a:path w="2787650" h="626110">
                  <a:moveTo>
                    <a:pt x="1706439" y="511931"/>
                  </a:moveTo>
                  <a:lnTo>
                    <a:pt x="1763320" y="511931"/>
                  </a:lnTo>
                </a:path>
                <a:path w="2787650" h="626110">
                  <a:moveTo>
                    <a:pt x="1933964" y="511931"/>
                  </a:moveTo>
                  <a:lnTo>
                    <a:pt x="2218371" y="511931"/>
                  </a:lnTo>
                </a:path>
                <a:path w="2787650" h="626110">
                  <a:moveTo>
                    <a:pt x="2332134" y="511931"/>
                  </a:moveTo>
                  <a:lnTo>
                    <a:pt x="2389015" y="511931"/>
                  </a:lnTo>
                </a:path>
                <a:path w="2787650" h="626110">
                  <a:moveTo>
                    <a:pt x="2502778" y="511931"/>
                  </a:moveTo>
                  <a:lnTo>
                    <a:pt x="2730303" y="511931"/>
                  </a:lnTo>
                </a:path>
                <a:path w="2787650" h="626110">
                  <a:moveTo>
                    <a:pt x="0" y="568813"/>
                  </a:moveTo>
                  <a:lnTo>
                    <a:pt x="284406" y="568813"/>
                  </a:lnTo>
                </a:path>
                <a:path w="2787650" h="626110">
                  <a:moveTo>
                    <a:pt x="341287" y="568813"/>
                  </a:moveTo>
                  <a:lnTo>
                    <a:pt x="398169" y="568813"/>
                  </a:lnTo>
                </a:path>
                <a:path w="2787650" h="626110">
                  <a:moveTo>
                    <a:pt x="455050" y="568813"/>
                  </a:moveTo>
                  <a:lnTo>
                    <a:pt x="796338" y="568813"/>
                  </a:lnTo>
                </a:path>
                <a:path w="2787650" h="626110">
                  <a:moveTo>
                    <a:pt x="966982" y="568813"/>
                  </a:moveTo>
                  <a:lnTo>
                    <a:pt x="1023863" y="568813"/>
                  </a:lnTo>
                </a:path>
                <a:path w="2787650" h="626110">
                  <a:moveTo>
                    <a:pt x="1137626" y="568813"/>
                  </a:moveTo>
                  <a:lnTo>
                    <a:pt x="1251389" y="568813"/>
                  </a:lnTo>
                </a:path>
                <a:path w="2787650" h="626110">
                  <a:moveTo>
                    <a:pt x="1422033" y="568813"/>
                  </a:moveTo>
                  <a:lnTo>
                    <a:pt x="1478914" y="568813"/>
                  </a:lnTo>
                </a:path>
                <a:path w="2787650" h="626110">
                  <a:moveTo>
                    <a:pt x="1592676" y="568813"/>
                  </a:moveTo>
                  <a:lnTo>
                    <a:pt x="1649558" y="568813"/>
                  </a:lnTo>
                </a:path>
                <a:path w="2787650" h="626110">
                  <a:moveTo>
                    <a:pt x="1706439" y="568813"/>
                  </a:moveTo>
                  <a:lnTo>
                    <a:pt x="1763320" y="568813"/>
                  </a:lnTo>
                </a:path>
                <a:path w="2787650" h="626110">
                  <a:moveTo>
                    <a:pt x="1820202" y="568813"/>
                  </a:moveTo>
                  <a:lnTo>
                    <a:pt x="1933964" y="568813"/>
                  </a:lnTo>
                </a:path>
                <a:path w="2787650" h="626110">
                  <a:moveTo>
                    <a:pt x="2047727" y="568813"/>
                  </a:moveTo>
                  <a:lnTo>
                    <a:pt x="2161490" y="568813"/>
                  </a:lnTo>
                </a:path>
                <a:path w="2787650" h="626110">
                  <a:moveTo>
                    <a:pt x="2218371" y="568813"/>
                  </a:moveTo>
                  <a:lnTo>
                    <a:pt x="2275252" y="568813"/>
                  </a:lnTo>
                </a:path>
                <a:path w="2787650" h="626110">
                  <a:moveTo>
                    <a:pt x="2389015" y="568813"/>
                  </a:moveTo>
                  <a:lnTo>
                    <a:pt x="2445896" y="568813"/>
                  </a:lnTo>
                </a:path>
                <a:path w="2787650" h="626110">
                  <a:moveTo>
                    <a:pt x="2502778" y="568813"/>
                  </a:moveTo>
                  <a:lnTo>
                    <a:pt x="2559659" y="568813"/>
                  </a:lnTo>
                </a:path>
                <a:path w="2787650" h="626110">
                  <a:moveTo>
                    <a:pt x="455050" y="625694"/>
                  </a:moveTo>
                  <a:lnTo>
                    <a:pt x="625694" y="625694"/>
                  </a:lnTo>
                </a:path>
                <a:path w="2787650" h="626110">
                  <a:moveTo>
                    <a:pt x="796338" y="625694"/>
                  </a:moveTo>
                  <a:lnTo>
                    <a:pt x="910101" y="625694"/>
                  </a:lnTo>
                </a:path>
                <a:path w="2787650" h="626110">
                  <a:moveTo>
                    <a:pt x="966982" y="625694"/>
                  </a:moveTo>
                  <a:lnTo>
                    <a:pt x="1080745" y="625694"/>
                  </a:lnTo>
                </a:path>
                <a:path w="2787650" h="626110">
                  <a:moveTo>
                    <a:pt x="1137626" y="625694"/>
                  </a:moveTo>
                  <a:lnTo>
                    <a:pt x="1194507" y="625694"/>
                  </a:lnTo>
                </a:path>
                <a:path w="2787650" h="626110">
                  <a:moveTo>
                    <a:pt x="1251389" y="625694"/>
                  </a:moveTo>
                  <a:lnTo>
                    <a:pt x="1308270" y="625694"/>
                  </a:lnTo>
                </a:path>
                <a:path w="2787650" h="626110">
                  <a:moveTo>
                    <a:pt x="1365151" y="625694"/>
                  </a:moveTo>
                  <a:lnTo>
                    <a:pt x="1422033" y="625694"/>
                  </a:lnTo>
                </a:path>
                <a:path w="2787650" h="626110">
                  <a:moveTo>
                    <a:pt x="1478914" y="625694"/>
                  </a:moveTo>
                  <a:lnTo>
                    <a:pt x="1535795" y="625694"/>
                  </a:lnTo>
                </a:path>
                <a:path w="2787650" h="626110">
                  <a:moveTo>
                    <a:pt x="1592676" y="625694"/>
                  </a:moveTo>
                  <a:lnTo>
                    <a:pt x="1763320" y="625694"/>
                  </a:lnTo>
                </a:path>
                <a:path w="2787650" h="626110">
                  <a:moveTo>
                    <a:pt x="1877083" y="625694"/>
                  </a:moveTo>
                  <a:lnTo>
                    <a:pt x="1933964" y="625694"/>
                  </a:lnTo>
                </a:path>
                <a:path w="2787650" h="626110">
                  <a:moveTo>
                    <a:pt x="2161490" y="625694"/>
                  </a:moveTo>
                  <a:lnTo>
                    <a:pt x="2218371" y="625694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120183" y="2522266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901811" y="2550706"/>
              <a:ext cx="2730500" cy="57150"/>
            </a:xfrm>
            <a:custGeom>
              <a:avLst/>
              <a:gdLst/>
              <a:ahLst/>
              <a:cxnLst/>
              <a:rect l="l" t="t" r="r" b="b"/>
              <a:pathLst>
                <a:path w="2730500" h="57150">
                  <a:moveTo>
                    <a:pt x="2445896" y="0"/>
                  </a:moveTo>
                  <a:lnTo>
                    <a:pt x="2502778" y="0"/>
                  </a:lnTo>
                </a:path>
                <a:path w="2730500" h="57150">
                  <a:moveTo>
                    <a:pt x="2559659" y="0"/>
                  </a:moveTo>
                  <a:lnTo>
                    <a:pt x="2616540" y="0"/>
                  </a:lnTo>
                </a:path>
                <a:path w="2730500" h="57150">
                  <a:moveTo>
                    <a:pt x="2673422" y="0"/>
                  </a:moveTo>
                  <a:lnTo>
                    <a:pt x="2730303" y="0"/>
                  </a:lnTo>
                </a:path>
                <a:path w="2730500" h="57150">
                  <a:moveTo>
                    <a:pt x="0" y="56881"/>
                  </a:moveTo>
                  <a:lnTo>
                    <a:pt x="56881" y="56881"/>
                  </a:lnTo>
                </a:path>
                <a:path w="2730500" h="57150">
                  <a:moveTo>
                    <a:pt x="227525" y="56881"/>
                  </a:moveTo>
                  <a:lnTo>
                    <a:pt x="398169" y="56881"/>
                  </a:lnTo>
                </a:path>
                <a:path w="2730500" h="57150">
                  <a:moveTo>
                    <a:pt x="511931" y="56881"/>
                  </a:moveTo>
                  <a:lnTo>
                    <a:pt x="568813" y="56881"/>
                  </a:lnTo>
                </a:path>
                <a:path w="2730500" h="57150">
                  <a:moveTo>
                    <a:pt x="796338" y="56881"/>
                  </a:moveTo>
                  <a:lnTo>
                    <a:pt x="966982" y="56881"/>
                  </a:lnTo>
                </a:path>
                <a:path w="2730500" h="57150">
                  <a:moveTo>
                    <a:pt x="1023863" y="56881"/>
                  </a:moveTo>
                  <a:lnTo>
                    <a:pt x="1080745" y="56881"/>
                  </a:lnTo>
                </a:path>
                <a:path w="2730500" h="57150">
                  <a:moveTo>
                    <a:pt x="1251389" y="56881"/>
                  </a:moveTo>
                  <a:lnTo>
                    <a:pt x="1365151" y="56881"/>
                  </a:lnTo>
                </a:path>
                <a:path w="2730500" h="57150">
                  <a:moveTo>
                    <a:pt x="1478914" y="56881"/>
                  </a:moveTo>
                  <a:lnTo>
                    <a:pt x="1535795" y="56881"/>
                  </a:lnTo>
                </a:path>
                <a:path w="2730500" h="57150">
                  <a:moveTo>
                    <a:pt x="1592676" y="56881"/>
                  </a:moveTo>
                  <a:lnTo>
                    <a:pt x="1649558" y="56881"/>
                  </a:lnTo>
                </a:path>
                <a:path w="2730500" h="57150">
                  <a:moveTo>
                    <a:pt x="1706439" y="56881"/>
                  </a:moveTo>
                  <a:lnTo>
                    <a:pt x="1763320" y="56881"/>
                  </a:lnTo>
                </a:path>
                <a:path w="2730500" h="57150">
                  <a:moveTo>
                    <a:pt x="1820202" y="56881"/>
                  </a:moveTo>
                  <a:lnTo>
                    <a:pt x="1877083" y="56881"/>
                  </a:lnTo>
                </a:path>
                <a:path w="2730500" h="57150">
                  <a:moveTo>
                    <a:pt x="1990846" y="56881"/>
                  </a:moveTo>
                  <a:lnTo>
                    <a:pt x="2047727" y="56881"/>
                  </a:lnTo>
                </a:path>
                <a:path w="2730500" h="57150">
                  <a:moveTo>
                    <a:pt x="2104608" y="56881"/>
                  </a:moveTo>
                  <a:lnTo>
                    <a:pt x="2161490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120183" y="2579147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844930" y="2607588"/>
              <a:ext cx="2787650" cy="284480"/>
            </a:xfrm>
            <a:custGeom>
              <a:avLst/>
              <a:gdLst/>
              <a:ahLst/>
              <a:cxnLst/>
              <a:rect l="l" t="t" r="r" b="b"/>
              <a:pathLst>
                <a:path w="2787650" h="284480">
                  <a:moveTo>
                    <a:pt x="2616540" y="0"/>
                  </a:moveTo>
                  <a:lnTo>
                    <a:pt x="2787184" y="0"/>
                  </a:lnTo>
                </a:path>
                <a:path w="2787650" h="284480">
                  <a:moveTo>
                    <a:pt x="56881" y="56881"/>
                  </a:moveTo>
                  <a:lnTo>
                    <a:pt x="227525" y="56881"/>
                  </a:lnTo>
                </a:path>
                <a:path w="2787650" h="284480">
                  <a:moveTo>
                    <a:pt x="455050" y="56881"/>
                  </a:moveTo>
                  <a:lnTo>
                    <a:pt x="511931" y="56881"/>
                  </a:lnTo>
                </a:path>
                <a:path w="2787650" h="284480">
                  <a:moveTo>
                    <a:pt x="568813" y="56881"/>
                  </a:moveTo>
                  <a:lnTo>
                    <a:pt x="625694" y="56881"/>
                  </a:lnTo>
                </a:path>
                <a:path w="2787650" h="284480">
                  <a:moveTo>
                    <a:pt x="682575" y="56881"/>
                  </a:moveTo>
                  <a:lnTo>
                    <a:pt x="739457" y="56881"/>
                  </a:lnTo>
                </a:path>
                <a:path w="2787650" h="284480">
                  <a:moveTo>
                    <a:pt x="910101" y="56881"/>
                  </a:moveTo>
                  <a:lnTo>
                    <a:pt x="1251389" y="56881"/>
                  </a:lnTo>
                </a:path>
                <a:path w="2787650" h="284480">
                  <a:moveTo>
                    <a:pt x="1422033" y="56881"/>
                  </a:moveTo>
                  <a:lnTo>
                    <a:pt x="1535795" y="56881"/>
                  </a:lnTo>
                </a:path>
                <a:path w="2787650" h="284480">
                  <a:moveTo>
                    <a:pt x="1592676" y="56881"/>
                  </a:moveTo>
                  <a:lnTo>
                    <a:pt x="1649558" y="56881"/>
                  </a:lnTo>
                </a:path>
                <a:path w="2787650" h="284480">
                  <a:moveTo>
                    <a:pt x="1820202" y="56881"/>
                  </a:moveTo>
                  <a:lnTo>
                    <a:pt x="1933964" y="56881"/>
                  </a:lnTo>
                </a:path>
                <a:path w="2787650" h="284480">
                  <a:moveTo>
                    <a:pt x="2104608" y="56881"/>
                  </a:moveTo>
                  <a:lnTo>
                    <a:pt x="2161490" y="56881"/>
                  </a:lnTo>
                </a:path>
                <a:path w="2787650" h="284480">
                  <a:moveTo>
                    <a:pt x="2218371" y="56881"/>
                  </a:moveTo>
                  <a:lnTo>
                    <a:pt x="2275252" y="56881"/>
                  </a:lnTo>
                </a:path>
                <a:path w="2787650" h="284480">
                  <a:moveTo>
                    <a:pt x="2389015" y="56881"/>
                  </a:moveTo>
                  <a:lnTo>
                    <a:pt x="2502778" y="56881"/>
                  </a:lnTo>
                </a:path>
                <a:path w="2787650" h="284480">
                  <a:moveTo>
                    <a:pt x="2559659" y="56881"/>
                  </a:moveTo>
                  <a:lnTo>
                    <a:pt x="2673422" y="56881"/>
                  </a:lnTo>
                </a:path>
                <a:path w="2787650" h="284480">
                  <a:moveTo>
                    <a:pt x="0" y="113762"/>
                  </a:moveTo>
                  <a:lnTo>
                    <a:pt x="170643" y="113762"/>
                  </a:lnTo>
                </a:path>
                <a:path w="2787650" h="284480">
                  <a:moveTo>
                    <a:pt x="341287" y="113762"/>
                  </a:moveTo>
                  <a:lnTo>
                    <a:pt x="455050" y="113762"/>
                  </a:lnTo>
                </a:path>
                <a:path w="2787650" h="284480">
                  <a:moveTo>
                    <a:pt x="511931" y="113762"/>
                  </a:moveTo>
                  <a:lnTo>
                    <a:pt x="625694" y="113762"/>
                  </a:lnTo>
                </a:path>
                <a:path w="2787650" h="284480">
                  <a:moveTo>
                    <a:pt x="682575" y="113762"/>
                  </a:moveTo>
                  <a:lnTo>
                    <a:pt x="796338" y="113762"/>
                  </a:lnTo>
                </a:path>
                <a:path w="2787650" h="284480">
                  <a:moveTo>
                    <a:pt x="910101" y="113762"/>
                  </a:moveTo>
                  <a:lnTo>
                    <a:pt x="1023863" y="113762"/>
                  </a:lnTo>
                </a:path>
                <a:path w="2787650" h="284480">
                  <a:moveTo>
                    <a:pt x="1137626" y="113762"/>
                  </a:moveTo>
                  <a:lnTo>
                    <a:pt x="1535795" y="113762"/>
                  </a:lnTo>
                </a:path>
                <a:path w="2787650" h="284480">
                  <a:moveTo>
                    <a:pt x="1649558" y="113762"/>
                  </a:moveTo>
                  <a:lnTo>
                    <a:pt x="1706439" y="113762"/>
                  </a:lnTo>
                </a:path>
                <a:path w="2787650" h="284480">
                  <a:moveTo>
                    <a:pt x="1763320" y="113762"/>
                  </a:moveTo>
                  <a:lnTo>
                    <a:pt x="1990846" y="113762"/>
                  </a:lnTo>
                </a:path>
                <a:path w="2787650" h="284480">
                  <a:moveTo>
                    <a:pt x="2047727" y="113762"/>
                  </a:moveTo>
                  <a:lnTo>
                    <a:pt x="2616540" y="113762"/>
                  </a:lnTo>
                </a:path>
                <a:path w="2787650" h="284480">
                  <a:moveTo>
                    <a:pt x="2673422" y="113762"/>
                  </a:moveTo>
                  <a:lnTo>
                    <a:pt x="2730303" y="113762"/>
                  </a:lnTo>
                </a:path>
                <a:path w="2787650" h="284480">
                  <a:moveTo>
                    <a:pt x="455050" y="170643"/>
                  </a:moveTo>
                  <a:lnTo>
                    <a:pt x="568813" y="170643"/>
                  </a:lnTo>
                </a:path>
                <a:path w="2787650" h="284480">
                  <a:moveTo>
                    <a:pt x="682575" y="170643"/>
                  </a:moveTo>
                  <a:lnTo>
                    <a:pt x="739457" y="170643"/>
                  </a:lnTo>
                </a:path>
                <a:path w="2787650" h="284480">
                  <a:moveTo>
                    <a:pt x="796338" y="170643"/>
                  </a:moveTo>
                  <a:lnTo>
                    <a:pt x="853219" y="170643"/>
                  </a:lnTo>
                </a:path>
                <a:path w="2787650" h="284480">
                  <a:moveTo>
                    <a:pt x="1023863" y="170643"/>
                  </a:moveTo>
                  <a:lnTo>
                    <a:pt x="1137626" y="170643"/>
                  </a:lnTo>
                </a:path>
                <a:path w="2787650" h="284480">
                  <a:moveTo>
                    <a:pt x="1194507" y="170643"/>
                  </a:moveTo>
                  <a:lnTo>
                    <a:pt x="1308270" y="170643"/>
                  </a:lnTo>
                </a:path>
                <a:path w="2787650" h="284480">
                  <a:moveTo>
                    <a:pt x="1478914" y="170643"/>
                  </a:moveTo>
                  <a:lnTo>
                    <a:pt x="1535795" y="170643"/>
                  </a:lnTo>
                </a:path>
                <a:path w="2787650" h="284480">
                  <a:moveTo>
                    <a:pt x="1592676" y="170643"/>
                  </a:moveTo>
                  <a:lnTo>
                    <a:pt x="1649558" y="170643"/>
                  </a:lnTo>
                </a:path>
                <a:path w="2787650" h="284480">
                  <a:moveTo>
                    <a:pt x="1706439" y="170643"/>
                  </a:moveTo>
                  <a:lnTo>
                    <a:pt x="1763320" y="170643"/>
                  </a:lnTo>
                </a:path>
                <a:path w="2787650" h="284480">
                  <a:moveTo>
                    <a:pt x="1820202" y="170643"/>
                  </a:moveTo>
                  <a:lnTo>
                    <a:pt x="2047727" y="170643"/>
                  </a:lnTo>
                </a:path>
                <a:path w="2787650" h="284480">
                  <a:moveTo>
                    <a:pt x="2104608" y="170643"/>
                  </a:moveTo>
                  <a:lnTo>
                    <a:pt x="2161490" y="170643"/>
                  </a:lnTo>
                </a:path>
                <a:path w="2787650" h="284480">
                  <a:moveTo>
                    <a:pt x="2218371" y="170643"/>
                  </a:moveTo>
                  <a:lnTo>
                    <a:pt x="2332134" y="170643"/>
                  </a:lnTo>
                </a:path>
                <a:path w="2787650" h="284480">
                  <a:moveTo>
                    <a:pt x="2502778" y="170643"/>
                  </a:moveTo>
                  <a:lnTo>
                    <a:pt x="2787184" y="170643"/>
                  </a:lnTo>
                </a:path>
                <a:path w="2787650" h="284480">
                  <a:moveTo>
                    <a:pt x="0" y="227525"/>
                  </a:moveTo>
                  <a:lnTo>
                    <a:pt x="398169" y="227525"/>
                  </a:lnTo>
                </a:path>
                <a:path w="2787650" h="284480">
                  <a:moveTo>
                    <a:pt x="455050" y="227525"/>
                  </a:moveTo>
                  <a:lnTo>
                    <a:pt x="511931" y="227525"/>
                  </a:lnTo>
                </a:path>
                <a:path w="2787650" h="284480">
                  <a:moveTo>
                    <a:pt x="625694" y="227525"/>
                  </a:moveTo>
                  <a:lnTo>
                    <a:pt x="910101" y="227525"/>
                  </a:lnTo>
                </a:path>
                <a:path w="2787650" h="284480">
                  <a:moveTo>
                    <a:pt x="1137626" y="227525"/>
                  </a:moveTo>
                  <a:lnTo>
                    <a:pt x="1194507" y="227525"/>
                  </a:lnTo>
                </a:path>
                <a:path w="2787650" h="284480">
                  <a:moveTo>
                    <a:pt x="1251389" y="227525"/>
                  </a:moveTo>
                  <a:lnTo>
                    <a:pt x="1308270" y="227525"/>
                  </a:lnTo>
                </a:path>
                <a:path w="2787650" h="284480">
                  <a:moveTo>
                    <a:pt x="1365151" y="227525"/>
                  </a:moveTo>
                  <a:lnTo>
                    <a:pt x="1422033" y="227525"/>
                  </a:lnTo>
                </a:path>
                <a:path w="2787650" h="284480">
                  <a:moveTo>
                    <a:pt x="1478914" y="227525"/>
                  </a:moveTo>
                  <a:lnTo>
                    <a:pt x="1535795" y="227525"/>
                  </a:lnTo>
                </a:path>
                <a:path w="2787650" h="284480">
                  <a:moveTo>
                    <a:pt x="1592676" y="227525"/>
                  </a:moveTo>
                  <a:lnTo>
                    <a:pt x="1649558" y="227525"/>
                  </a:lnTo>
                </a:path>
                <a:path w="2787650" h="284480">
                  <a:moveTo>
                    <a:pt x="1706439" y="227525"/>
                  </a:moveTo>
                  <a:lnTo>
                    <a:pt x="1820202" y="227525"/>
                  </a:lnTo>
                </a:path>
                <a:path w="2787650" h="284480">
                  <a:moveTo>
                    <a:pt x="1877083" y="227525"/>
                  </a:moveTo>
                  <a:lnTo>
                    <a:pt x="1933964" y="227525"/>
                  </a:lnTo>
                </a:path>
                <a:path w="2787650" h="284480">
                  <a:moveTo>
                    <a:pt x="1990846" y="227525"/>
                  </a:moveTo>
                  <a:lnTo>
                    <a:pt x="2047727" y="227525"/>
                  </a:lnTo>
                </a:path>
                <a:path w="2787650" h="284480">
                  <a:moveTo>
                    <a:pt x="2275252" y="227525"/>
                  </a:moveTo>
                  <a:lnTo>
                    <a:pt x="2332134" y="227525"/>
                  </a:lnTo>
                </a:path>
                <a:path w="2787650" h="284480">
                  <a:moveTo>
                    <a:pt x="2389015" y="227525"/>
                  </a:moveTo>
                  <a:lnTo>
                    <a:pt x="2445896" y="227525"/>
                  </a:lnTo>
                </a:path>
                <a:path w="2787650" h="284480">
                  <a:moveTo>
                    <a:pt x="2502778" y="227525"/>
                  </a:moveTo>
                  <a:lnTo>
                    <a:pt x="2559659" y="227525"/>
                  </a:lnTo>
                </a:path>
                <a:path w="2787650" h="284480">
                  <a:moveTo>
                    <a:pt x="2730303" y="227525"/>
                  </a:moveTo>
                  <a:lnTo>
                    <a:pt x="2787184" y="227525"/>
                  </a:lnTo>
                </a:path>
                <a:path w="2787650" h="284480">
                  <a:moveTo>
                    <a:pt x="0" y="284406"/>
                  </a:moveTo>
                  <a:lnTo>
                    <a:pt x="56881" y="284406"/>
                  </a:lnTo>
                </a:path>
                <a:path w="2787650" h="284480">
                  <a:moveTo>
                    <a:pt x="341287" y="284406"/>
                  </a:moveTo>
                  <a:lnTo>
                    <a:pt x="398169" y="284406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299980" y="2863553"/>
              <a:ext cx="114300" cy="57150"/>
            </a:xfrm>
            <a:custGeom>
              <a:avLst/>
              <a:gdLst/>
              <a:ahLst/>
              <a:cxnLst/>
              <a:rect l="l" t="t" r="r" b="b"/>
              <a:pathLst>
                <a:path w="114300" h="57150">
                  <a:moveTo>
                    <a:pt x="0" y="0"/>
                  </a:moveTo>
                  <a:lnTo>
                    <a:pt x="113762" y="0"/>
                  </a:lnTo>
                  <a:lnTo>
                    <a:pt x="113762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3844930" y="2891994"/>
              <a:ext cx="2616835" cy="57150"/>
            </a:xfrm>
            <a:custGeom>
              <a:avLst/>
              <a:gdLst/>
              <a:ahLst/>
              <a:cxnLst/>
              <a:rect l="l" t="t" r="r" b="b"/>
              <a:pathLst>
                <a:path w="2616834" h="57150">
                  <a:moveTo>
                    <a:pt x="625694" y="0"/>
                  </a:moveTo>
                  <a:lnTo>
                    <a:pt x="739457" y="0"/>
                  </a:lnTo>
                </a:path>
                <a:path w="2616834" h="57150">
                  <a:moveTo>
                    <a:pt x="1080745" y="0"/>
                  </a:moveTo>
                  <a:lnTo>
                    <a:pt x="1137626" y="0"/>
                  </a:lnTo>
                </a:path>
                <a:path w="2616834" h="57150">
                  <a:moveTo>
                    <a:pt x="1251389" y="0"/>
                  </a:moveTo>
                  <a:lnTo>
                    <a:pt x="1308270" y="0"/>
                  </a:lnTo>
                </a:path>
                <a:path w="2616834" h="57150">
                  <a:moveTo>
                    <a:pt x="1478914" y="0"/>
                  </a:moveTo>
                  <a:lnTo>
                    <a:pt x="1535795" y="0"/>
                  </a:lnTo>
                </a:path>
                <a:path w="2616834" h="57150">
                  <a:moveTo>
                    <a:pt x="1592676" y="0"/>
                  </a:moveTo>
                  <a:lnTo>
                    <a:pt x="1649558" y="0"/>
                  </a:lnTo>
                </a:path>
                <a:path w="2616834" h="57150">
                  <a:moveTo>
                    <a:pt x="1763320" y="0"/>
                  </a:moveTo>
                  <a:lnTo>
                    <a:pt x="1820202" y="0"/>
                  </a:lnTo>
                </a:path>
                <a:path w="2616834" h="57150">
                  <a:moveTo>
                    <a:pt x="1877083" y="0"/>
                  </a:moveTo>
                  <a:lnTo>
                    <a:pt x="1933964" y="0"/>
                  </a:lnTo>
                </a:path>
                <a:path w="2616834" h="57150">
                  <a:moveTo>
                    <a:pt x="2161490" y="0"/>
                  </a:moveTo>
                  <a:lnTo>
                    <a:pt x="2332134" y="0"/>
                  </a:lnTo>
                </a:path>
                <a:path w="2616834" h="57150">
                  <a:moveTo>
                    <a:pt x="2502778" y="0"/>
                  </a:moveTo>
                  <a:lnTo>
                    <a:pt x="2616540" y="0"/>
                  </a:lnTo>
                </a:path>
                <a:path w="2616834" h="57150">
                  <a:moveTo>
                    <a:pt x="0" y="56881"/>
                  </a:moveTo>
                  <a:lnTo>
                    <a:pt x="56881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3958692" y="2920435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4186218" y="2948875"/>
              <a:ext cx="57150" cy="0"/>
            </a:xfrm>
            <a:custGeom>
              <a:avLst/>
              <a:gdLst/>
              <a:ahLst/>
              <a:cxnLst/>
              <a:rect l="l" t="t" r="r" b="b"/>
              <a:pathLst>
                <a:path w="57150">
                  <a:moveTo>
                    <a:pt x="0" y="0"/>
                  </a:moveTo>
                  <a:lnTo>
                    <a:pt x="56881" y="0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299980" y="2920435"/>
              <a:ext cx="114300" cy="57150"/>
            </a:xfrm>
            <a:custGeom>
              <a:avLst/>
              <a:gdLst/>
              <a:ahLst/>
              <a:cxnLst/>
              <a:rect l="l" t="t" r="r" b="b"/>
              <a:pathLst>
                <a:path w="114300" h="57150">
                  <a:moveTo>
                    <a:pt x="0" y="0"/>
                  </a:moveTo>
                  <a:lnTo>
                    <a:pt x="113762" y="0"/>
                  </a:lnTo>
                  <a:lnTo>
                    <a:pt x="113762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844930" y="2948875"/>
              <a:ext cx="2787650" cy="57150"/>
            </a:xfrm>
            <a:custGeom>
              <a:avLst/>
              <a:gdLst/>
              <a:ahLst/>
              <a:cxnLst/>
              <a:rect l="l" t="t" r="r" b="b"/>
              <a:pathLst>
                <a:path w="2787650" h="57150">
                  <a:moveTo>
                    <a:pt x="625694" y="0"/>
                  </a:moveTo>
                  <a:lnTo>
                    <a:pt x="682575" y="0"/>
                  </a:lnTo>
                </a:path>
                <a:path w="2787650" h="57150">
                  <a:moveTo>
                    <a:pt x="853219" y="0"/>
                  </a:moveTo>
                  <a:lnTo>
                    <a:pt x="910101" y="0"/>
                  </a:lnTo>
                </a:path>
                <a:path w="2787650" h="57150">
                  <a:moveTo>
                    <a:pt x="1080745" y="0"/>
                  </a:moveTo>
                  <a:lnTo>
                    <a:pt x="1137626" y="0"/>
                  </a:lnTo>
                </a:path>
                <a:path w="2787650" h="57150">
                  <a:moveTo>
                    <a:pt x="1251389" y="0"/>
                  </a:moveTo>
                  <a:lnTo>
                    <a:pt x="1763320" y="0"/>
                  </a:lnTo>
                </a:path>
                <a:path w="2787650" h="57150">
                  <a:moveTo>
                    <a:pt x="1877083" y="0"/>
                  </a:moveTo>
                  <a:lnTo>
                    <a:pt x="2104608" y="0"/>
                  </a:lnTo>
                </a:path>
                <a:path w="2787650" h="57150">
                  <a:moveTo>
                    <a:pt x="2275252" y="0"/>
                  </a:moveTo>
                  <a:lnTo>
                    <a:pt x="2673422" y="0"/>
                  </a:lnTo>
                </a:path>
                <a:path w="2787650" h="57150">
                  <a:moveTo>
                    <a:pt x="2730303" y="0"/>
                  </a:moveTo>
                  <a:lnTo>
                    <a:pt x="2787184" y="0"/>
                  </a:lnTo>
                </a:path>
                <a:path w="2787650" h="57150">
                  <a:moveTo>
                    <a:pt x="0" y="56881"/>
                  </a:moveTo>
                  <a:lnTo>
                    <a:pt x="56881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958692" y="2977316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3844930" y="3005757"/>
              <a:ext cx="2787650" cy="57150"/>
            </a:xfrm>
            <a:custGeom>
              <a:avLst/>
              <a:gdLst/>
              <a:ahLst/>
              <a:cxnLst/>
              <a:rect l="l" t="t" r="r" b="b"/>
              <a:pathLst>
                <a:path w="2787650" h="57150">
                  <a:moveTo>
                    <a:pt x="341287" y="0"/>
                  </a:moveTo>
                  <a:lnTo>
                    <a:pt x="398169" y="0"/>
                  </a:lnTo>
                </a:path>
                <a:path w="2787650" h="57150">
                  <a:moveTo>
                    <a:pt x="455050" y="0"/>
                  </a:moveTo>
                  <a:lnTo>
                    <a:pt x="511931" y="0"/>
                  </a:lnTo>
                </a:path>
                <a:path w="2787650" h="57150">
                  <a:moveTo>
                    <a:pt x="568813" y="0"/>
                  </a:moveTo>
                  <a:lnTo>
                    <a:pt x="739457" y="0"/>
                  </a:lnTo>
                </a:path>
                <a:path w="2787650" h="57150">
                  <a:moveTo>
                    <a:pt x="853219" y="0"/>
                  </a:moveTo>
                  <a:lnTo>
                    <a:pt x="910101" y="0"/>
                  </a:lnTo>
                </a:path>
                <a:path w="2787650" h="57150">
                  <a:moveTo>
                    <a:pt x="1023863" y="0"/>
                  </a:moveTo>
                  <a:lnTo>
                    <a:pt x="1080745" y="0"/>
                  </a:lnTo>
                </a:path>
                <a:path w="2787650" h="57150">
                  <a:moveTo>
                    <a:pt x="1137626" y="0"/>
                  </a:moveTo>
                  <a:lnTo>
                    <a:pt x="1251389" y="0"/>
                  </a:lnTo>
                </a:path>
                <a:path w="2787650" h="57150">
                  <a:moveTo>
                    <a:pt x="1308270" y="0"/>
                  </a:moveTo>
                  <a:lnTo>
                    <a:pt x="1365151" y="0"/>
                  </a:lnTo>
                </a:path>
                <a:path w="2787650" h="57150">
                  <a:moveTo>
                    <a:pt x="1422033" y="0"/>
                  </a:moveTo>
                  <a:lnTo>
                    <a:pt x="1478914" y="0"/>
                  </a:lnTo>
                </a:path>
                <a:path w="2787650" h="57150">
                  <a:moveTo>
                    <a:pt x="1535795" y="0"/>
                  </a:moveTo>
                  <a:lnTo>
                    <a:pt x="1592676" y="0"/>
                  </a:lnTo>
                </a:path>
                <a:path w="2787650" h="57150">
                  <a:moveTo>
                    <a:pt x="1649558" y="0"/>
                  </a:moveTo>
                  <a:lnTo>
                    <a:pt x="1990846" y="0"/>
                  </a:lnTo>
                </a:path>
                <a:path w="2787650" h="57150">
                  <a:moveTo>
                    <a:pt x="2047727" y="0"/>
                  </a:moveTo>
                  <a:lnTo>
                    <a:pt x="2104608" y="0"/>
                  </a:lnTo>
                </a:path>
                <a:path w="2787650" h="57150">
                  <a:moveTo>
                    <a:pt x="2161490" y="0"/>
                  </a:moveTo>
                  <a:lnTo>
                    <a:pt x="2275252" y="0"/>
                  </a:lnTo>
                </a:path>
                <a:path w="2787650" h="57150">
                  <a:moveTo>
                    <a:pt x="2445896" y="0"/>
                  </a:moveTo>
                  <a:lnTo>
                    <a:pt x="2502778" y="0"/>
                  </a:lnTo>
                </a:path>
                <a:path w="2787650" h="57150">
                  <a:moveTo>
                    <a:pt x="2559659" y="0"/>
                  </a:moveTo>
                  <a:lnTo>
                    <a:pt x="2616540" y="0"/>
                  </a:lnTo>
                </a:path>
                <a:path w="2787650" h="57150">
                  <a:moveTo>
                    <a:pt x="2673422" y="0"/>
                  </a:moveTo>
                  <a:lnTo>
                    <a:pt x="2787184" y="0"/>
                  </a:lnTo>
                </a:path>
                <a:path w="2787650" h="57150">
                  <a:moveTo>
                    <a:pt x="0" y="56881"/>
                  </a:moveTo>
                  <a:lnTo>
                    <a:pt x="56881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3958692" y="3034198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844930" y="3062638"/>
              <a:ext cx="2787650" cy="114300"/>
            </a:xfrm>
            <a:custGeom>
              <a:avLst/>
              <a:gdLst/>
              <a:ahLst/>
              <a:cxnLst/>
              <a:rect l="l" t="t" r="r" b="b"/>
              <a:pathLst>
                <a:path w="2787650" h="114300">
                  <a:moveTo>
                    <a:pt x="341287" y="0"/>
                  </a:moveTo>
                  <a:lnTo>
                    <a:pt x="398169" y="0"/>
                  </a:lnTo>
                </a:path>
                <a:path w="2787650" h="114300">
                  <a:moveTo>
                    <a:pt x="511931" y="0"/>
                  </a:moveTo>
                  <a:lnTo>
                    <a:pt x="625694" y="0"/>
                  </a:lnTo>
                </a:path>
                <a:path w="2787650" h="114300">
                  <a:moveTo>
                    <a:pt x="739457" y="0"/>
                  </a:moveTo>
                  <a:lnTo>
                    <a:pt x="796338" y="0"/>
                  </a:lnTo>
                </a:path>
                <a:path w="2787650" h="114300">
                  <a:moveTo>
                    <a:pt x="966982" y="0"/>
                  </a:moveTo>
                  <a:lnTo>
                    <a:pt x="1023863" y="0"/>
                  </a:lnTo>
                </a:path>
                <a:path w="2787650" h="114300">
                  <a:moveTo>
                    <a:pt x="1080745" y="0"/>
                  </a:moveTo>
                  <a:lnTo>
                    <a:pt x="1194507" y="0"/>
                  </a:lnTo>
                </a:path>
                <a:path w="2787650" h="114300">
                  <a:moveTo>
                    <a:pt x="1251389" y="0"/>
                  </a:moveTo>
                  <a:lnTo>
                    <a:pt x="1592676" y="0"/>
                  </a:lnTo>
                </a:path>
                <a:path w="2787650" h="114300">
                  <a:moveTo>
                    <a:pt x="1877083" y="0"/>
                  </a:moveTo>
                  <a:lnTo>
                    <a:pt x="1933964" y="0"/>
                  </a:lnTo>
                </a:path>
                <a:path w="2787650" h="114300">
                  <a:moveTo>
                    <a:pt x="1990846" y="0"/>
                  </a:moveTo>
                  <a:lnTo>
                    <a:pt x="2161490" y="0"/>
                  </a:lnTo>
                </a:path>
                <a:path w="2787650" h="114300">
                  <a:moveTo>
                    <a:pt x="2332134" y="0"/>
                  </a:moveTo>
                  <a:lnTo>
                    <a:pt x="2389015" y="0"/>
                  </a:lnTo>
                </a:path>
                <a:path w="2787650" h="114300">
                  <a:moveTo>
                    <a:pt x="2445896" y="0"/>
                  </a:moveTo>
                  <a:lnTo>
                    <a:pt x="2730303" y="0"/>
                  </a:lnTo>
                </a:path>
                <a:path w="2787650" h="114300">
                  <a:moveTo>
                    <a:pt x="0" y="56881"/>
                  </a:moveTo>
                  <a:lnTo>
                    <a:pt x="56881" y="56881"/>
                  </a:lnTo>
                </a:path>
                <a:path w="2787650" h="114300">
                  <a:moveTo>
                    <a:pt x="341287" y="56881"/>
                  </a:moveTo>
                  <a:lnTo>
                    <a:pt x="398169" y="56881"/>
                  </a:lnTo>
                </a:path>
                <a:path w="2787650" h="114300">
                  <a:moveTo>
                    <a:pt x="511931" y="56881"/>
                  </a:moveTo>
                  <a:lnTo>
                    <a:pt x="682575" y="56881"/>
                  </a:lnTo>
                </a:path>
                <a:path w="2787650" h="114300">
                  <a:moveTo>
                    <a:pt x="739457" y="56881"/>
                  </a:moveTo>
                  <a:lnTo>
                    <a:pt x="853219" y="56881"/>
                  </a:lnTo>
                </a:path>
                <a:path w="2787650" h="114300">
                  <a:moveTo>
                    <a:pt x="910101" y="56881"/>
                  </a:moveTo>
                  <a:lnTo>
                    <a:pt x="1080745" y="56881"/>
                  </a:lnTo>
                </a:path>
                <a:path w="2787650" h="114300">
                  <a:moveTo>
                    <a:pt x="1137626" y="56881"/>
                  </a:moveTo>
                  <a:lnTo>
                    <a:pt x="1194507" y="56881"/>
                  </a:lnTo>
                </a:path>
                <a:path w="2787650" h="114300">
                  <a:moveTo>
                    <a:pt x="1251389" y="56881"/>
                  </a:moveTo>
                  <a:lnTo>
                    <a:pt x="1308270" y="56881"/>
                  </a:lnTo>
                </a:path>
                <a:path w="2787650" h="114300">
                  <a:moveTo>
                    <a:pt x="1422033" y="56881"/>
                  </a:moveTo>
                  <a:lnTo>
                    <a:pt x="1478914" y="56881"/>
                  </a:lnTo>
                </a:path>
                <a:path w="2787650" h="114300">
                  <a:moveTo>
                    <a:pt x="1535795" y="56881"/>
                  </a:moveTo>
                  <a:lnTo>
                    <a:pt x="1649558" y="56881"/>
                  </a:lnTo>
                </a:path>
                <a:path w="2787650" h="114300">
                  <a:moveTo>
                    <a:pt x="1706439" y="56881"/>
                  </a:moveTo>
                  <a:lnTo>
                    <a:pt x="1820202" y="56881"/>
                  </a:lnTo>
                </a:path>
                <a:path w="2787650" h="114300">
                  <a:moveTo>
                    <a:pt x="1933964" y="56881"/>
                  </a:moveTo>
                  <a:lnTo>
                    <a:pt x="2047727" y="56881"/>
                  </a:lnTo>
                </a:path>
                <a:path w="2787650" h="114300">
                  <a:moveTo>
                    <a:pt x="2161490" y="56881"/>
                  </a:moveTo>
                  <a:lnTo>
                    <a:pt x="2218371" y="56881"/>
                  </a:lnTo>
                </a:path>
                <a:path w="2787650" h="114300">
                  <a:moveTo>
                    <a:pt x="2389015" y="56881"/>
                  </a:moveTo>
                  <a:lnTo>
                    <a:pt x="2445896" y="56881"/>
                  </a:lnTo>
                </a:path>
                <a:path w="2787650" h="114300">
                  <a:moveTo>
                    <a:pt x="2559659" y="56881"/>
                  </a:moveTo>
                  <a:lnTo>
                    <a:pt x="2787184" y="56881"/>
                  </a:lnTo>
                </a:path>
                <a:path w="2787650" h="114300">
                  <a:moveTo>
                    <a:pt x="0" y="113762"/>
                  </a:moveTo>
                  <a:lnTo>
                    <a:pt x="398169" y="113762"/>
                  </a:lnTo>
                </a:path>
                <a:path w="2787650" h="114300">
                  <a:moveTo>
                    <a:pt x="455050" y="113762"/>
                  </a:moveTo>
                  <a:lnTo>
                    <a:pt x="625694" y="113762"/>
                  </a:lnTo>
                </a:path>
                <a:path w="2787650" h="114300">
                  <a:moveTo>
                    <a:pt x="682575" y="113762"/>
                  </a:moveTo>
                  <a:lnTo>
                    <a:pt x="796338" y="113762"/>
                  </a:lnTo>
                </a:path>
                <a:path w="2787650" h="114300">
                  <a:moveTo>
                    <a:pt x="853219" y="113762"/>
                  </a:moveTo>
                  <a:lnTo>
                    <a:pt x="910101" y="113762"/>
                  </a:lnTo>
                </a:path>
                <a:path w="2787650" h="114300">
                  <a:moveTo>
                    <a:pt x="1023863" y="113762"/>
                  </a:moveTo>
                  <a:lnTo>
                    <a:pt x="1080745" y="113762"/>
                  </a:lnTo>
                </a:path>
                <a:path w="2787650" h="114300">
                  <a:moveTo>
                    <a:pt x="1137626" y="113762"/>
                  </a:moveTo>
                  <a:lnTo>
                    <a:pt x="1194507" y="113762"/>
                  </a:lnTo>
                </a:path>
                <a:path w="2787650" h="114300">
                  <a:moveTo>
                    <a:pt x="1251389" y="113762"/>
                  </a:moveTo>
                  <a:lnTo>
                    <a:pt x="1308270" y="113762"/>
                  </a:lnTo>
                </a:path>
                <a:path w="2787650" h="114300">
                  <a:moveTo>
                    <a:pt x="1365151" y="113762"/>
                  </a:moveTo>
                  <a:lnTo>
                    <a:pt x="1422033" y="113762"/>
                  </a:lnTo>
                </a:path>
                <a:path w="2787650" h="114300">
                  <a:moveTo>
                    <a:pt x="1592676" y="113762"/>
                  </a:moveTo>
                  <a:lnTo>
                    <a:pt x="1763320" y="113762"/>
                  </a:lnTo>
                </a:path>
                <a:path w="2787650" h="114300">
                  <a:moveTo>
                    <a:pt x="1820202" y="113762"/>
                  </a:moveTo>
                  <a:lnTo>
                    <a:pt x="1990846" y="113762"/>
                  </a:lnTo>
                </a:path>
                <a:path w="2787650" h="114300">
                  <a:moveTo>
                    <a:pt x="2047727" y="113762"/>
                  </a:moveTo>
                  <a:lnTo>
                    <a:pt x="2161490" y="113762"/>
                  </a:lnTo>
                </a:path>
                <a:path w="2787650" h="114300">
                  <a:moveTo>
                    <a:pt x="2389015" y="113762"/>
                  </a:moveTo>
                  <a:lnTo>
                    <a:pt x="2673422" y="113762"/>
                  </a:lnTo>
                </a:path>
                <a:path w="2787650" h="114300">
                  <a:moveTo>
                    <a:pt x="2730303" y="113762"/>
                  </a:moveTo>
                  <a:lnTo>
                    <a:pt x="2787184" y="113762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0" name="object 110"/>
          <p:cNvGrpSpPr/>
          <p:nvPr/>
        </p:nvGrpSpPr>
        <p:grpSpPr>
          <a:xfrm>
            <a:off x="16233945" y="417657"/>
            <a:ext cx="398780" cy="398780"/>
            <a:chOff x="16233945" y="417657"/>
            <a:chExt cx="398780" cy="398780"/>
          </a:xfrm>
        </p:grpSpPr>
        <p:sp>
          <p:nvSpPr>
            <p:cNvPr id="111" name="object 111"/>
            <p:cNvSpPr/>
            <p:nvPr/>
          </p:nvSpPr>
          <p:spPr>
            <a:xfrm>
              <a:off x="16233945" y="446097"/>
              <a:ext cx="398780" cy="114300"/>
            </a:xfrm>
            <a:custGeom>
              <a:avLst/>
              <a:gdLst/>
              <a:ahLst/>
              <a:cxnLst/>
              <a:rect l="l" t="t" r="r" b="b"/>
              <a:pathLst>
                <a:path w="398780" h="114300">
                  <a:moveTo>
                    <a:pt x="0" y="0"/>
                  </a:moveTo>
                  <a:lnTo>
                    <a:pt x="398169" y="0"/>
                  </a:lnTo>
                </a:path>
                <a:path w="398780" h="114300">
                  <a:moveTo>
                    <a:pt x="0" y="56881"/>
                  </a:moveTo>
                  <a:lnTo>
                    <a:pt x="56881" y="56881"/>
                  </a:lnTo>
                </a:path>
                <a:path w="398780" h="114300">
                  <a:moveTo>
                    <a:pt x="341287" y="56881"/>
                  </a:moveTo>
                  <a:lnTo>
                    <a:pt x="398169" y="56881"/>
                  </a:lnTo>
                </a:path>
                <a:path w="398780" h="114300">
                  <a:moveTo>
                    <a:pt x="0" y="113762"/>
                  </a:moveTo>
                  <a:lnTo>
                    <a:pt x="56881" y="113762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347708" y="531419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233945" y="559860"/>
              <a:ext cx="398780" cy="57150"/>
            </a:xfrm>
            <a:custGeom>
              <a:avLst/>
              <a:gdLst/>
              <a:ahLst/>
              <a:cxnLst/>
              <a:rect l="l" t="t" r="r" b="b"/>
              <a:pathLst>
                <a:path w="398780" h="57150">
                  <a:moveTo>
                    <a:pt x="341287" y="0"/>
                  </a:moveTo>
                  <a:lnTo>
                    <a:pt x="398169" y="0"/>
                  </a:lnTo>
                </a:path>
                <a:path w="398780" h="57150">
                  <a:moveTo>
                    <a:pt x="0" y="56881"/>
                  </a:moveTo>
                  <a:lnTo>
                    <a:pt x="56881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347708" y="588301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6233945" y="616741"/>
              <a:ext cx="398780" cy="57150"/>
            </a:xfrm>
            <a:custGeom>
              <a:avLst/>
              <a:gdLst/>
              <a:ahLst/>
              <a:cxnLst/>
              <a:rect l="l" t="t" r="r" b="b"/>
              <a:pathLst>
                <a:path w="398780" h="57150">
                  <a:moveTo>
                    <a:pt x="341287" y="0"/>
                  </a:moveTo>
                  <a:lnTo>
                    <a:pt x="398169" y="0"/>
                  </a:lnTo>
                </a:path>
                <a:path w="398780" h="57150">
                  <a:moveTo>
                    <a:pt x="0" y="56881"/>
                  </a:moveTo>
                  <a:lnTo>
                    <a:pt x="56881" y="56881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6347708" y="645182"/>
              <a:ext cx="170815" cy="57150"/>
            </a:xfrm>
            <a:custGeom>
              <a:avLst/>
              <a:gdLst/>
              <a:ahLst/>
              <a:cxnLst/>
              <a:rect l="l" t="t" r="r" b="b"/>
              <a:pathLst>
                <a:path w="170815" h="57150">
                  <a:moveTo>
                    <a:pt x="0" y="0"/>
                  </a:moveTo>
                  <a:lnTo>
                    <a:pt x="170643" y="0"/>
                  </a:lnTo>
                  <a:lnTo>
                    <a:pt x="170643" y="56881"/>
                  </a:lnTo>
                  <a:lnTo>
                    <a:pt x="0" y="5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6233945" y="673623"/>
              <a:ext cx="398780" cy="114300"/>
            </a:xfrm>
            <a:custGeom>
              <a:avLst/>
              <a:gdLst/>
              <a:ahLst/>
              <a:cxnLst/>
              <a:rect l="l" t="t" r="r" b="b"/>
              <a:pathLst>
                <a:path w="398780" h="114300">
                  <a:moveTo>
                    <a:pt x="341287" y="0"/>
                  </a:moveTo>
                  <a:lnTo>
                    <a:pt x="398169" y="0"/>
                  </a:lnTo>
                </a:path>
                <a:path w="398780" h="114300">
                  <a:moveTo>
                    <a:pt x="0" y="56881"/>
                  </a:moveTo>
                  <a:lnTo>
                    <a:pt x="56881" y="56881"/>
                  </a:lnTo>
                </a:path>
                <a:path w="398780" h="114300">
                  <a:moveTo>
                    <a:pt x="341287" y="56881"/>
                  </a:moveTo>
                  <a:lnTo>
                    <a:pt x="398169" y="56881"/>
                  </a:lnTo>
                </a:path>
                <a:path w="398780" h="114300">
                  <a:moveTo>
                    <a:pt x="0" y="113762"/>
                  </a:moveTo>
                  <a:lnTo>
                    <a:pt x="398169" y="113762"/>
                  </a:lnTo>
                </a:path>
              </a:pathLst>
            </a:custGeom>
            <a:ln w="568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16461471" y="901148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643" y="0"/>
                </a:lnTo>
              </a:path>
            </a:pathLst>
          </a:custGeom>
          <a:ln w="568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7889400" y="417657"/>
            <a:ext cx="673100" cy="673100"/>
            <a:chOff x="7889400" y="417657"/>
            <a:chExt cx="673100" cy="673100"/>
          </a:xfrm>
        </p:grpSpPr>
        <p:sp>
          <p:nvSpPr>
            <p:cNvPr id="120" name="object 120"/>
            <p:cNvSpPr/>
            <p:nvPr/>
          </p:nvSpPr>
          <p:spPr>
            <a:xfrm>
              <a:off x="7889400" y="465712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889392" y="513777"/>
              <a:ext cx="673100" cy="480695"/>
            </a:xfrm>
            <a:custGeom>
              <a:avLst/>
              <a:gdLst/>
              <a:ahLst/>
              <a:cxnLst/>
              <a:rect l="l" t="t" r="r" b="b"/>
              <a:pathLst>
                <a:path w="673100" h="480694">
                  <a:moveTo>
                    <a:pt x="96113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0" y="192214"/>
                  </a:lnTo>
                  <a:lnTo>
                    <a:pt x="0" y="288328"/>
                  </a:lnTo>
                  <a:lnTo>
                    <a:pt x="0" y="384429"/>
                  </a:lnTo>
                  <a:lnTo>
                    <a:pt x="0" y="480542"/>
                  </a:lnTo>
                  <a:lnTo>
                    <a:pt x="96113" y="480542"/>
                  </a:lnTo>
                  <a:lnTo>
                    <a:pt x="96113" y="384429"/>
                  </a:lnTo>
                  <a:lnTo>
                    <a:pt x="96113" y="288328"/>
                  </a:lnTo>
                  <a:lnTo>
                    <a:pt x="96113" y="192214"/>
                  </a:lnTo>
                  <a:lnTo>
                    <a:pt x="96113" y="96100"/>
                  </a:lnTo>
                  <a:lnTo>
                    <a:pt x="96113" y="0"/>
                  </a:lnTo>
                  <a:close/>
                </a:path>
                <a:path w="673100" h="480694">
                  <a:moveTo>
                    <a:pt x="480555" y="96100"/>
                  </a:moveTo>
                  <a:lnTo>
                    <a:pt x="192227" y="96100"/>
                  </a:lnTo>
                  <a:lnTo>
                    <a:pt x="192227" y="192214"/>
                  </a:lnTo>
                  <a:lnTo>
                    <a:pt x="192227" y="288328"/>
                  </a:lnTo>
                  <a:lnTo>
                    <a:pt x="192227" y="384429"/>
                  </a:lnTo>
                  <a:lnTo>
                    <a:pt x="480555" y="384429"/>
                  </a:lnTo>
                  <a:lnTo>
                    <a:pt x="480555" y="288328"/>
                  </a:lnTo>
                  <a:lnTo>
                    <a:pt x="480555" y="192214"/>
                  </a:lnTo>
                  <a:lnTo>
                    <a:pt x="480555" y="96100"/>
                  </a:lnTo>
                  <a:close/>
                </a:path>
                <a:path w="673100" h="480694">
                  <a:moveTo>
                    <a:pt x="672769" y="0"/>
                  </a:moveTo>
                  <a:lnTo>
                    <a:pt x="576656" y="0"/>
                  </a:lnTo>
                  <a:lnTo>
                    <a:pt x="576656" y="96100"/>
                  </a:lnTo>
                  <a:lnTo>
                    <a:pt x="576656" y="192214"/>
                  </a:lnTo>
                  <a:lnTo>
                    <a:pt x="576656" y="288328"/>
                  </a:lnTo>
                  <a:lnTo>
                    <a:pt x="576656" y="384429"/>
                  </a:lnTo>
                  <a:lnTo>
                    <a:pt x="576656" y="480542"/>
                  </a:lnTo>
                  <a:lnTo>
                    <a:pt x="672769" y="480542"/>
                  </a:lnTo>
                  <a:lnTo>
                    <a:pt x="672769" y="384429"/>
                  </a:lnTo>
                  <a:lnTo>
                    <a:pt x="672769" y="288328"/>
                  </a:lnTo>
                  <a:lnTo>
                    <a:pt x="672769" y="192214"/>
                  </a:lnTo>
                  <a:lnTo>
                    <a:pt x="672769" y="96100"/>
                  </a:lnTo>
                  <a:lnTo>
                    <a:pt x="672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889400" y="1042370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7889400" y="417657"/>
            <a:ext cx="2787650" cy="2787650"/>
            <a:chOff x="7889400" y="417657"/>
            <a:chExt cx="2787650" cy="2787650"/>
          </a:xfrm>
        </p:grpSpPr>
        <p:sp>
          <p:nvSpPr>
            <p:cNvPr id="124" name="object 124"/>
            <p:cNvSpPr/>
            <p:nvPr/>
          </p:nvSpPr>
          <p:spPr>
            <a:xfrm>
              <a:off x="8850490" y="417664"/>
              <a:ext cx="961390" cy="192405"/>
            </a:xfrm>
            <a:custGeom>
              <a:avLst/>
              <a:gdLst/>
              <a:ahLst/>
              <a:cxnLst/>
              <a:rect l="l" t="t" r="r" b="b"/>
              <a:pathLst>
                <a:path w="961390" h="192404">
                  <a:moveTo>
                    <a:pt x="96113" y="96113"/>
                  </a:moveTo>
                  <a:lnTo>
                    <a:pt x="0" y="96113"/>
                  </a:lnTo>
                  <a:lnTo>
                    <a:pt x="0" y="192214"/>
                  </a:lnTo>
                  <a:lnTo>
                    <a:pt x="96113" y="192214"/>
                  </a:lnTo>
                  <a:lnTo>
                    <a:pt x="96113" y="96113"/>
                  </a:lnTo>
                  <a:close/>
                </a:path>
                <a:path w="961390" h="192404">
                  <a:moveTo>
                    <a:pt x="192227" y="0"/>
                  </a:moveTo>
                  <a:lnTo>
                    <a:pt x="96113" y="0"/>
                  </a:lnTo>
                  <a:lnTo>
                    <a:pt x="96113" y="96113"/>
                  </a:lnTo>
                  <a:lnTo>
                    <a:pt x="192227" y="96113"/>
                  </a:lnTo>
                  <a:lnTo>
                    <a:pt x="192227" y="0"/>
                  </a:lnTo>
                  <a:close/>
                </a:path>
                <a:path w="961390" h="192404">
                  <a:moveTo>
                    <a:pt x="288328" y="96113"/>
                  </a:moveTo>
                  <a:lnTo>
                    <a:pt x="192227" y="96113"/>
                  </a:lnTo>
                  <a:lnTo>
                    <a:pt x="192227" y="192214"/>
                  </a:lnTo>
                  <a:lnTo>
                    <a:pt x="288328" y="192214"/>
                  </a:lnTo>
                  <a:lnTo>
                    <a:pt x="288328" y="96113"/>
                  </a:lnTo>
                  <a:close/>
                </a:path>
                <a:path w="961390" h="192404">
                  <a:moveTo>
                    <a:pt x="576656" y="0"/>
                  </a:moveTo>
                  <a:lnTo>
                    <a:pt x="480555" y="0"/>
                  </a:lnTo>
                  <a:lnTo>
                    <a:pt x="480555" y="96113"/>
                  </a:lnTo>
                  <a:lnTo>
                    <a:pt x="576656" y="96113"/>
                  </a:lnTo>
                  <a:lnTo>
                    <a:pt x="576656" y="0"/>
                  </a:lnTo>
                  <a:close/>
                </a:path>
                <a:path w="961390" h="192404">
                  <a:moveTo>
                    <a:pt x="961097" y="0"/>
                  </a:moveTo>
                  <a:lnTo>
                    <a:pt x="864997" y="0"/>
                  </a:lnTo>
                  <a:lnTo>
                    <a:pt x="864997" y="96113"/>
                  </a:lnTo>
                  <a:lnTo>
                    <a:pt x="961097" y="96113"/>
                  </a:lnTo>
                  <a:lnTo>
                    <a:pt x="9610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331047" y="561821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5">
                  <a:moveTo>
                    <a:pt x="0" y="0"/>
                  </a:moveTo>
                  <a:lnTo>
                    <a:pt x="57665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754376" y="609878"/>
              <a:ext cx="1057275" cy="192405"/>
            </a:xfrm>
            <a:custGeom>
              <a:avLst/>
              <a:gdLst/>
              <a:ahLst/>
              <a:cxnLst/>
              <a:rect l="l" t="t" r="r" b="b"/>
              <a:pathLst>
                <a:path w="1057275" h="192404">
                  <a:moveTo>
                    <a:pt x="192227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192227" y="192227"/>
                  </a:lnTo>
                  <a:lnTo>
                    <a:pt x="192227" y="96113"/>
                  </a:lnTo>
                  <a:close/>
                </a:path>
                <a:path w="1057275" h="192404">
                  <a:moveTo>
                    <a:pt x="288340" y="0"/>
                  </a:moveTo>
                  <a:lnTo>
                    <a:pt x="192227" y="0"/>
                  </a:lnTo>
                  <a:lnTo>
                    <a:pt x="192227" y="96113"/>
                  </a:lnTo>
                  <a:lnTo>
                    <a:pt x="288340" y="96113"/>
                  </a:lnTo>
                  <a:lnTo>
                    <a:pt x="288340" y="0"/>
                  </a:lnTo>
                  <a:close/>
                </a:path>
                <a:path w="1057275" h="192404">
                  <a:moveTo>
                    <a:pt x="480555" y="96113"/>
                  </a:moveTo>
                  <a:lnTo>
                    <a:pt x="288340" y="96113"/>
                  </a:lnTo>
                  <a:lnTo>
                    <a:pt x="288340" y="192227"/>
                  </a:lnTo>
                  <a:lnTo>
                    <a:pt x="480555" y="192227"/>
                  </a:lnTo>
                  <a:lnTo>
                    <a:pt x="480555" y="96113"/>
                  </a:lnTo>
                  <a:close/>
                </a:path>
                <a:path w="1057275" h="192404">
                  <a:moveTo>
                    <a:pt x="768883" y="96113"/>
                  </a:moveTo>
                  <a:lnTo>
                    <a:pt x="576668" y="96113"/>
                  </a:lnTo>
                  <a:lnTo>
                    <a:pt x="576668" y="192227"/>
                  </a:lnTo>
                  <a:lnTo>
                    <a:pt x="768883" y="192227"/>
                  </a:lnTo>
                  <a:lnTo>
                    <a:pt x="768883" y="96113"/>
                  </a:lnTo>
                  <a:close/>
                </a:path>
                <a:path w="1057275" h="192404">
                  <a:moveTo>
                    <a:pt x="1057211" y="0"/>
                  </a:moveTo>
                  <a:lnTo>
                    <a:pt x="864997" y="0"/>
                  </a:lnTo>
                  <a:lnTo>
                    <a:pt x="864997" y="96113"/>
                  </a:lnTo>
                  <a:lnTo>
                    <a:pt x="1057211" y="96113"/>
                  </a:lnTo>
                  <a:lnTo>
                    <a:pt x="1057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658279" y="850151"/>
              <a:ext cx="1153795" cy="0"/>
            </a:xfrm>
            <a:custGeom>
              <a:avLst/>
              <a:gdLst/>
              <a:ahLst/>
              <a:cxnLst/>
              <a:rect l="l" t="t" r="r" b="b"/>
              <a:pathLst>
                <a:path w="1153795">
                  <a:moveTo>
                    <a:pt x="0" y="0"/>
                  </a:moveTo>
                  <a:lnTo>
                    <a:pt x="288329" y="0"/>
                  </a:lnTo>
                </a:path>
                <a:path w="1153795">
                  <a:moveTo>
                    <a:pt x="480549" y="0"/>
                  </a:moveTo>
                  <a:lnTo>
                    <a:pt x="768878" y="0"/>
                  </a:lnTo>
                </a:path>
                <a:path w="1153795">
                  <a:moveTo>
                    <a:pt x="864988" y="0"/>
                  </a:moveTo>
                  <a:lnTo>
                    <a:pt x="1153317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042718" y="898206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0" y="0"/>
                  </a:moveTo>
                  <a:lnTo>
                    <a:pt x="96109" y="0"/>
                  </a:lnTo>
                  <a:lnTo>
                    <a:pt x="9610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234937" y="946261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658275" y="898206"/>
              <a:ext cx="1249680" cy="192405"/>
            </a:xfrm>
            <a:custGeom>
              <a:avLst/>
              <a:gdLst/>
              <a:ahLst/>
              <a:cxnLst/>
              <a:rect l="l" t="t" r="r" b="b"/>
              <a:pathLst>
                <a:path w="1249679" h="192405">
                  <a:moveTo>
                    <a:pt x="96100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00" y="192227"/>
                  </a:lnTo>
                  <a:lnTo>
                    <a:pt x="96100" y="96113"/>
                  </a:lnTo>
                  <a:close/>
                </a:path>
                <a:path w="1249679" h="192405">
                  <a:moveTo>
                    <a:pt x="288328" y="96113"/>
                  </a:moveTo>
                  <a:lnTo>
                    <a:pt x="192214" y="96113"/>
                  </a:lnTo>
                  <a:lnTo>
                    <a:pt x="192214" y="192227"/>
                  </a:lnTo>
                  <a:lnTo>
                    <a:pt x="288328" y="192227"/>
                  </a:lnTo>
                  <a:lnTo>
                    <a:pt x="288328" y="96113"/>
                  </a:lnTo>
                  <a:close/>
                </a:path>
                <a:path w="1249679" h="192405">
                  <a:moveTo>
                    <a:pt x="480542" y="96113"/>
                  </a:moveTo>
                  <a:lnTo>
                    <a:pt x="384441" y="96113"/>
                  </a:lnTo>
                  <a:lnTo>
                    <a:pt x="384441" y="192227"/>
                  </a:lnTo>
                  <a:lnTo>
                    <a:pt x="480542" y="192227"/>
                  </a:lnTo>
                  <a:lnTo>
                    <a:pt x="480542" y="96113"/>
                  </a:lnTo>
                  <a:close/>
                </a:path>
                <a:path w="1249679" h="192405">
                  <a:moveTo>
                    <a:pt x="672769" y="96113"/>
                  </a:moveTo>
                  <a:lnTo>
                    <a:pt x="576656" y="96113"/>
                  </a:lnTo>
                  <a:lnTo>
                    <a:pt x="576656" y="192227"/>
                  </a:lnTo>
                  <a:lnTo>
                    <a:pt x="672769" y="192227"/>
                  </a:lnTo>
                  <a:lnTo>
                    <a:pt x="672769" y="96113"/>
                  </a:lnTo>
                  <a:close/>
                </a:path>
                <a:path w="1249679" h="192405">
                  <a:moveTo>
                    <a:pt x="864984" y="96113"/>
                  </a:moveTo>
                  <a:lnTo>
                    <a:pt x="768870" y="96113"/>
                  </a:lnTo>
                  <a:lnTo>
                    <a:pt x="768870" y="192227"/>
                  </a:lnTo>
                  <a:lnTo>
                    <a:pt x="864984" y="192227"/>
                  </a:lnTo>
                  <a:lnTo>
                    <a:pt x="864984" y="96113"/>
                  </a:lnTo>
                  <a:close/>
                </a:path>
                <a:path w="1249679" h="192405">
                  <a:moveTo>
                    <a:pt x="1153312" y="0"/>
                  </a:moveTo>
                  <a:lnTo>
                    <a:pt x="961097" y="0"/>
                  </a:lnTo>
                  <a:lnTo>
                    <a:pt x="961097" y="96113"/>
                  </a:lnTo>
                  <a:lnTo>
                    <a:pt x="961097" y="192227"/>
                  </a:lnTo>
                  <a:lnTo>
                    <a:pt x="1057211" y="192227"/>
                  </a:lnTo>
                  <a:lnTo>
                    <a:pt x="1057211" y="96113"/>
                  </a:lnTo>
                  <a:lnTo>
                    <a:pt x="1153312" y="96113"/>
                  </a:lnTo>
                  <a:lnTo>
                    <a:pt x="1153312" y="0"/>
                  </a:lnTo>
                  <a:close/>
                </a:path>
                <a:path w="1249679" h="192405">
                  <a:moveTo>
                    <a:pt x="1249426" y="96113"/>
                  </a:moveTo>
                  <a:lnTo>
                    <a:pt x="1153312" y="96113"/>
                  </a:lnTo>
                  <a:lnTo>
                    <a:pt x="1153312" y="192227"/>
                  </a:lnTo>
                  <a:lnTo>
                    <a:pt x="1249426" y="192227"/>
                  </a:lnTo>
                  <a:lnTo>
                    <a:pt x="1249426" y="961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754388" y="1138480"/>
              <a:ext cx="1153795" cy="0"/>
            </a:xfrm>
            <a:custGeom>
              <a:avLst/>
              <a:gdLst/>
              <a:ahLst/>
              <a:cxnLst/>
              <a:rect l="l" t="t" r="r" b="b"/>
              <a:pathLst>
                <a:path w="1153795">
                  <a:moveTo>
                    <a:pt x="0" y="0"/>
                  </a:moveTo>
                  <a:lnTo>
                    <a:pt x="384439" y="0"/>
                  </a:lnTo>
                </a:path>
                <a:path w="1153795">
                  <a:moveTo>
                    <a:pt x="576658" y="0"/>
                  </a:moveTo>
                  <a:lnTo>
                    <a:pt x="1153317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081619" y="1186547"/>
              <a:ext cx="1057275" cy="96520"/>
            </a:xfrm>
            <a:custGeom>
              <a:avLst/>
              <a:gdLst/>
              <a:ahLst/>
              <a:cxnLst/>
              <a:rect l="l" t="t" r="r" b="b"/>
              <a:pathLst>
                <a:path w="1057275" h="96519">
                  <a:moveTo>
                    <a:pt x="96100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96100" y="96100"/>
                  </a:lnTo>
                  <a:lnTo>
                    <a:pt x="96100" y="0"/>
                  </a:lnTo>
                  <a:close/>
                </a:path>
                <a:path w="1057275" h="96519">
                  <a:moveTo>
                    <a:pt x="288328" y="0"/>
                  </a:moveTo>
                  <a:lnTo>
                    <a:pt x="192214" y="0"/>
                  </a:lnTo>
                  <a:lnTo>
                    <a:pt x="192214" y="96100"/>
                  </a:lnTo>
                  <a:lnTo>
                    <a:pt x="288328" y="96100"/>
                  </a:lnTo>
                  <a:lnTo>
                    <a:pt x="288328" y="0"/>
                  </a:lnTo>
                  <a:close/>
                </a:path>
                <a:path w="1057275" h="96519">
                  <a:moveTo>
                    <a:pt x="480542" y="0"/>
                  </a:moveTo>
                  <a:lnTo>
                    <a:pt x="384429" y="0"/>
                  </a:lnTo>
                  <a:lnTo>
                    <a:pt x="384429" y="96100"/>
                  </a:lnTo>
                  <a:lnTo>
                    <a:pt x="480542" y="96100"/>
                  </a:lnTo>
                  <a:lnTo>
                    <a:pt x="480542" y="0"/>
                  </a:lnTo>
                  <a:close/>
                </a:path>
                <a:path w="1057275" h="96519">
                  <a:moveTo>
                    <a:pt x="1057198" y="0"/>
                  </a:moveTo>
                  <a:lnTo>
                    <a:pt x="864984" y="0"/>
                  </a:lnTo>
                  <a:lnTo>
                    <a:pt x="864984" y="96100"/>
                  </a:lnTo>
                  <a:lnTo>
                    <a:pt x="1057198" y="96100"/>
                  </a:lnTo>
                  <a:lnTo>
                    <a:pt x="1057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331047" y="1234590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081619" y="1186547"/>
              <a:ext cx="2595245" cy="288925"/>
            </a:xfrm>
            <a:custGeom>
              <a:avLst/>
              <a:gdLst/>
              <a:ahLst/>
              <a:cxnLst/>
              <a:rect l="l" t="t" r="r" b="b"/>
              <a:pathLst>
                <a:path w="2595245" h="288925">
                  <a:moveTo>
                    <a:pt x="192214" y="96100"/>
                  </a:moveTo>
                  <a:lnTo>
                    <a:pt x="0" y="96100"/>
                  </a:lnTo>
                  <a:lnTo>
                    <a:pt x="0" y="192214"/>
                  </a:lnTo>
                  <a:lnTo>
                    <a:pt x="0" y="288328"/>
                  </a:lnTo>
                  <a:lnTo>
                    <a:pt x="96100" y="288328"/>
                  </a:lnTo>
                  <a:lnTo>
                    <a:pt x="96100" y="192214"/>
                  </a:lnTo>
                  <a:lnTo>
                    <a:pt x="192214" y="192214"/>
                  </a:lnTo>
                  <a:lnTo>
                    <a:pt x="192214" y="96100"/>
                  </a:lnTo>
                  <a:close/>
                </a:path>
                <a:path w="2595245" h="288925">
                  <a:moveTo>
                    <a:pt x="384429" y="96100"/>
                  </a:moveTo>
                  <a:lnTo>
                    <a:pt x="288328" y="96100"/>
                  </a:lnTo>
                  <a:lnTo>
                    <a:pt x="288328" y="192214"/>
                  </a:lnTo>
                  <a:lnTo>
                    <a:pt x="384429" y="192214"/>
                  </a:lnTo>
                  <a:lnTo>
                    <a:pt x="384429" y="96100"/>
                  </a:lnTo>
                  <a:close/>
                </a:path>
                <a:path w="2595245" h="288925">
                  <a:moveTo>
                    <a:pt x="576656" y="96100"/>
                  </a:moveTo>
                  <a:lnTo>
                    <a:pt x="480542" y="96100"/>
                  </a:lnTo>
                  <a:lnTo>
                    <a:pt x="480542" y="192214"/>
                  </a:lnTo>
                  <a:lnTo>
                    <a:pt x="576656" y="192214"/>
                  </a:lnTo>
                  <a:lnTo>
                    <a:pt x="576656" y="96100"/>
                  </a:lnTo>
                  <a:close/>
                </a:path>
                <a:path w="2595245" h="288925">
                  <a:moveTo>
                    <a:pt x="961097" y="96100"/>
                  </a:moveTo>
                  <a:lnTo>
                    <a:pt x="768870" y="96100"/>
                  </a:lnTo>
                  <a:lnTo>
                    <a:pt x="768870" y="192214"/>
                  </a:lnTo>
                  <a:lnTo>
                    <a:pt x="961097" y="192214"/>
                  </a:lnTo>
                  <a:lnTo>
                    <a:pt x="961097" y="96100"/>
                  </a:lnTo>
                  <a:close/>
                </a:path>
                <a:path w="2595245" h="288925">
                  <a:moveTo>
                    <a:pt x="1153312" y="96100"/>
                  </a:moveTo>
                  <a:lnTo>
                    <a:pt x="1057198" y="96100"/>
                  </a:lnTo>
                  <a:lnTo>
                    <a:pt x="1057198" y="192214"/>
                  </a:lnTo>
                  <a:lnTo>
                    <a:pt x="1153312" y="192214"/>
                  </a:lnTo>
                  <a:lnTo>
                    <a:pt x="1153312" y="96100"/>
                  </a:lnTo>
                  <a:close/>
                </a:path>
                <a:path w="2595245" h="288925">
                  <a:moveTo>
                    <a:pt x="1537754" y="96100"/>
                  </a:moveTo>
                  <a:lnTo>
                    <a:pt x="1441640" y="96100"/>
                  </a:lnTo>
                  <a:lnTo>
                    <a:pt x="1441640" y="192214"/>
                  </a:lnTo>
                  <a:lnTo>
                    <a:pt x="1537754" y="192214"/>
                  </a:lnTo>
                  <a:lnTo>
                    <a:pt x="1537754" y="96100"/>
                  </a:lnTo>
                  <a:close/>
                </a:path>
                <a:path w="2595245" h="288925">
                  <a:moveTo>
                    <a:pt x="1826082" y="0"/>
                  </a:moveTo>
                  <a:lnTo>
                    <a:pt x="1729968" y="0"/>
                  </a:lnTo>
                  <a:lnTo>
                    <a:pt x="1729968" y="96100"/>
                  </a:lnTo>
                  <a:lnTo>
                    <a:pt x="1729968" y="192214"/>
                  </a:lnTo>
                  <a:lnTo>
                    <a:pt x="1826082" y="192214"/>
                  </a:lnTo>
                  <a:lnTo>
                    <a:pt x="1826082" y="96100"/>
                  </a:lnTo>
                  <a:lnTo>
                    <a:pt x="1826082" y="0"/>
                  </a:lnTo>
                  <a:close/>
                </a:path>
                <a:path w="2595245" h="288925">
                  <a:moveTo>
                    <a:pt x="2018296" y="96100"/>
                  </a:moveTo>
                  <a:lnTo>
                    <a:pt x="1922195" y="96100"/>
                  </a:lnTo>
                  <a:lnTo>
                    <a:pt x="1922195" y="192214"/>
                  </a:lnTo>
                  <a:lnTo>
                    <a:pt x="2018296" y="192214"/>
                  </a:lnTo>
                  <a:lnTo>
                    <a:pt x="2018296" y="96100"/>
                  </a:lnTo>
                  <a:close/>
                </a:path>
                <a:path w="2595245" h="288925">
                  <a:moveTo>
                    <a:pt x="2210524" y="0"/>
                  </a:moveTo>
                  <a:lnTo>
                    <a:pt x="2114410" y="0"/>
                  </a:lnTo>
                  <a:lnTo>
                    <a:pt x="2114410" y="96100"/>
                  </a:lnTo>
                  <a:lnTo>
                    <a:pt x="2210524" y="96100"/>
                  </a:lnTo>
                  <a:lnTo>
                    <a:pt x="2210524" y="0"/>
                  </a:lnTo>
                  <a:close/>
                </a:path>
                <a:path w="2595245" h="288925">
                  <a:moveTo>
                    <a:pt x="2306624" y="96100"/>
                  </a:moveTo>
                  <a:lnTo>
                    <a:pt x="2210524" y="96100"/>
                  </a:lnTo>
                  <a:lnTo>
                    <a:pt x="2210524" y="192214"/>
                  </a:lnTo>
                  <a:lnTo>
                    <a:pt x="2306624" y="192214"/>
                  </a:lnTo>
                  <a:lnTo>
                    <a:pt x="2306624" y="96100"/>
                  </a:lnTo>
                  <a:close/>
                </a:path>
                <a:path w="2595245" h="288925">
                  <a:moveTo>
                    <a:pt x="2498852" y="0"/>
                  </a:moveTo>
                  <a:lnTo>
                    <a:pt x="2402738" y="0"/>
                  </a:lnTo>
                  <a:lnTo>
                    <a:pt x="2402738" y="96100"/>
                  </a:lnTo>
                  <a:lnTo>
                    <a:pt x="2498852" y="96100"/>
                  </a:lnTo>
                  <a:lnTo>
                    <a:pt x="2498852" y="0"/>
                  </a:lnTo>
                  <a:close/>
                </a:path>
                <a:path w="2595245" h="288925">
                  <a:moveTo>
                    <a:pt x="2594965" y="96100"/>
                  </a:moveTo>
                  <a:lnTo>
                    <a:pt x="2498852" y="96100"/>
                  </a:lnTo>
                  <a:lnTo>
                    <a:pt x="2498852" y="192214"/>
                  </a:lnTo>
                  <a:lnTo>
                    <a:pt x="2594965" y="192214"/>
                  </a:lnTo>
                  <a:lnTo>
                    <a:pt x="2594965" y="96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73839" y="1426810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0" y="0"/>
                  </a:moveTo>
                  <a:lnTo>
                    <a:pt x="38443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042717" y="1378762"/>
              <a:ext cx="288925" cy="96520"/>
            </a:xfrm>
            <a:custGeom>
              <a:avLst/>
              <a:gdLst/>
              <a:ahLst/>
              <a:cxnLst/>
              <a:rect l="l" t="t" r="r" b="b"/>
              <a:pathLst>
                <a:path w="288925" h="96519">
                  <a:moveTo>
                    <a:pt x="96100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00" y="96113"/>
                  </a:lnTo>
                  <a:lnTo>
                    <a:pt x="96100" y="0"/>
                  </a:lnTo>
                  <a:close/>
                </a:path>
                <a:path w="288925" h="96519">
                  <a:moveTo>
                    <a:pt x="288328" y="0"/>
                  </a:moveTo>
                  <a:lnTo>
                    <a:pt x="192214" y="0"/>
                  </a:lnTo>
                  <a:lnTo>
                    <a:pt x="192214" y="96113"/>
                  </a:lnTo>
                  <a:lnTo>
                    <a:pt x="288328" y="96113"/>
                  </a:lnTo>
                  <a:lnTo>
                    <a:pt x="288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427157" y="1426810"/>
              <a:ext cx="1249680" cy="0"/>
            </a:xfrm>
            <a:custGeom>
              <a:avLst/>
              <a:gdLst/>
              <a:ahLst/>
              <a:cxnLst/>
              <a:rect l="l" t="t" r="r" b="b"/>
              <a:pathLst>
                <a:path w="1249679">
                  <a:moveTo>
                    <a:pt x="0" y="0"/>
                  </a:moveTo>
                  <a:lnTo>
                    <a:pt x="288329" y="0"/>
                  </a:lnTo>
                </a:path>
                <a:path w="1249679">
                  <a:moveTo>
                    <a:pt x="384439" y="0"/>
                  </a:moveTo>
                  <a:lnTo>
                    <a:pt x="672768" y="0"/>
                  </a:lnTo>
                </a:path>
                <a:path w="1249679">
                  <a:moveTo>
                    <a:pt x="961098" y="0"/>
                  </a:moveTo>
                  <a:lnTo>
                    <a:pt x="1249427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081619" y="1474875"/>
              <a:ext cx="577215" cy="96520"/>
            </a:xfrm>
            <a:custGeom>
              <a:avLst/>
              <a:gdLst/>
              <a:ahLst/>
              <a:cxnLst/>
              <a:rect l="l" t="t" r="r" b="b"/>
              <a:pathLst>
                <a:path w="577215" h="96519">
                  <a:moveTo>
                    <a:pt x="96100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96100" y="96100"/>
                  </a:lnTo>
                  <a:lnTo>
                    <a:pt x="96100" y="0"/>
                  </a:lnTo>
                  <a:close/>
                </a:path>
                <a:path w="577215" h="96519">
                  <a:moveTo>
                    <a:pt x="384429" y="0"/>
                  </a:moveTo>
                  <a:lnTo>
                    <a:pt x="192214" y="0"/>
                  </a:lnTo>
                  <a:lnTo>
                    <a:pt x="192214" y="96100"/>
                  </a:lnTo>
                  <a:lnTo>
                    <a:pt x="384429" y="96100"/>
                  </a:lnTo>
                  <a:lnTo>
                    <a:pt x="384429" y="0"/>
                  </a:lnTo>
                  <a:close/>
                </a:path>
                <a:path w="577215" h="96519">
                  <a:moveTo>
                    <a:pt x="576656" y="0"/>
                  </a:moveTo>
                  <a:lnTo>
                    <a:pt x="480542" y="0"/>
                  </a:lnTo>
                  <a:lnTo>
                    <a:pt x="480542" y="96100"/>
                  </a:lnTo>
                  <a:lnTo>
                    <a:pt x="576656" y="96100"/>
                  </a:lnTo>
                  <a:lnTo>
                    <a:pt x="5766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850498" y="1522920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5">
                  <a:moveTo>
                    <a:pt x="0" y="0"/>
                  </a:moveTo>
                  <a:lnTo>
                    <a:pt x="57665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523267" y="1474865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0" y="0"/>
                  </a:moveTo>
                  <a:lnTo>
                    <a:pt x="96109" y="0"/>
                  </a:lnTo>
                  <a:lnTo>
                    <a:pt x="9610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715487" y="1522920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0196030" y="1474875"/>
              <a:ext cx="384810" cy="96520"/>
            </a:xfrm>
            <a:custGeom>
              <a:avLst/>
              <a:gdLst/>
              <a:ahLst/>
              <a:cxnLst/>
              <a:rect l="l" t="t" r="r" b="b"/>
              <a:pathLst>
                <a:path w="384809" h="96519">
                  <a:moveTo>
                    <a:pt x="96113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96113" y="96100"/>
                  </a:lnTo>
                  <a:lnTo>
                    <a:pt x="96113" y="0"/>
                  </a:lnTo>
                  <a:close/>
                </a:path>
                <a:path w="384809" h="96519">
                  <a:moveTo>
                    <a:pt x="384441" y="0"/>
                  </a:moveTo>
                  <a:lnTo>
                    <a:pt x="288328" y="0"/>
                  </a:lnTo>
                  <a:lnTo>
                    <a:pt x="288328" y="96100"/>
                  </a:lnTo>
                  <a:lnTo>
                    <a:pt x="384441" y="96100"/>
                  </a:lnTo>
                  <a:lnTo>
                    <a:pt x="3844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889400" y="1619029"/>
              <a:ext cx="865505" cy="0"/>
            </a:xfrm>
            <a:custGeom>
              <a:avLst/>
              <a:gdLst/>
              <a:ahLst/>
              <a:cxnLst/>
              <a:rect l="l" t="t" r="r" b="b"/>
              <a:pathLst>
                <a:path w="865504">
                  <a:moveTo>
                    <a:pt x="0" y="0"/>
                  </a:moveTo>
                  <a:lnTo>
                    <a:pt x="384439" y="0"/>
                  </a:lnTo>
                </a:path>
                <a:path w="865504">
                  <a:moveTo>
                    <a:pt x="576658" y="0"/>
                  </a:moveTo>
                  <a:lnTo>
                    <a:pt x="86498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850498" y="1570974"/>
              <a:ext cx="192405" cy="96520"/>
            </a:xfrm>
            <a:custGeom>
              <a:avLst/>
              <a:gdLst/>
              <a:ahLst/>
              <a:cxnLst/>
              <a:rect l="l" t="t" r="r" b="b"/>
              <a:pathLst>
                <a:path w="192404" h="96519">
                  <a:moveTo>
                    <a:pt x="0" y="0"/>
                  </a:moveTo>
                  <a:lnTo>
                    <a:pt x="192219" y="0"/>
                  </a:lnTo>
                  <a:lnTo>
                    <a:pt x="19221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234937" y="1619029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0" y="0"/>
                  </a:moveTo>
                  <a:lnTo>
                    <a:pt x="38443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889392" y="1570976"/>
              <a:ext cx="2787650" cy="192405"/>
            </a:xfrm>
            <a:custGeom>
              <a:avLst/>
              <a:gdLst/>
              <a:ahLst/>
              <a:cxnLst/>
              <a:rect l="l" t="t" r="r" b="b"/>
              <a:pathLst>
                <a:path w="2787650" h="192405">
                  <a:moveTo>
                    <a:pt x="96113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13" y="192227"/>
                  </a:lnTo>
                  <a:lnTo>
                    <a:pt x="96113" y="96113"/>
                  </a:lnTo>
                  <a:close/>
                </a:path>
                <a:path w="2787650" h="192405">
                  <a:moveTo>
                    <a:pt x="384441" y="96113"/>
                  </a:moveTo>
                  <a:lnTo>
                    <a:pt x="192227" y="96113"/>
                  </a:lnTo>
                  <a:lnTo>
                    <a:pt x="192227" y="192227"/>
                  </a:lnTo>
                  <a:lnTo>
                    <a:pt x="384441" y="192227"/>
                  </a:lnTo>
                  <a:lnTo>
                    <a:pt x="384441" y="96113"/>
                  </a:lnTo>
                  <a:close/>
                </a:path>
                <a:path w="2787650" h="192405">
                  <a:moveTo>
                    <a:pt x="576656" y="96113"/>
                  </a:moveTo>
                  <a:lnTo>
                    <a:pt x="480555" y="96113"/>
                  </a:lnTo>
                  <a:lnTo>
                    <a:pt x="480555" y="192227"/>
                  </a:lnTo>
                  <a:lnTo>
                    <a:pt x="576656" y="192227"/>
                  </a:lnTo>
                  <a:lnTo>
                    <a:pt x="576656" y="96113"/>
                  </a:lnTo>
                  <a:close/>
                </a:path>
                <a:path w="2787650" h="192405">
                  <a:moveTo>
                    <a:pt x="864984" y="96113"/>
                  </a:moveTo>
                  <a:lnTo>
                    <a:pt x="768883" y="96113"/>
                  </a:lnTo>
                  <a:lnTo>
                    <a:pt x="768883" y="192227"/>
                  </a:lnTo>
                  <a:lnTo>
                    <a:pt x="864984" y="192227"/>
                  </a:lnTo>
                  <a:lnTo>
                    <a:pt x="864984" y="96113"/>
                  </a:lnTo>
                  <a:close/>
                </a:path>
                <a:path w="2787650" h="192405">
                  <a:moveTo>
                    <a:pt x="1249426" y="96113"/>
                  </a:moveTo>
                  <a:lnTo>
                    <a:pt x="1057211" y="96113"/>
                  </a:lnTo>
                  <a:lnTo>
                    <a:pt x="1057211" y="192227"/>
                  </a:lnTo>
                  <a:lnTo>
                    <a:pt x="1249426" y="192227"/>
                  </a:lnTo>
                  <a:lnTo>
                    <a:pt x="1249426" y="96113"/>
                  </a:lnTo>
                  <a:close/>
                </a:path>
                <a:path w="2787650" h="192405">
                  <a:moveTo>
                    <a:pt x="1441653" y="96113"/>
                  </a:moveTo>
                  <a:lnTo>
                    <a:pt x="1345539" y="96113"/>
                  </a:lnTo>
                  <a:lnTo>
                    <a:pt x="1345539" y="192227"/>
                  </a:lnTo>
                  <a:lnTo>
                    <a:pt x="1441653" y="192227"/>
                  </a:lnTo>
                  <a:lnTo>
                    <a:pt x="1441653" y="96113"/>
                  </a:lnTo>
                  <a:close/>
                </a:path>
                <a:path w="2787650" h="192405">
                  <a:moveTo>
                    <a:pt x="2210524" y="0"/>
                  </a:moveTo>
                  <a:lnTo>
                    <a:pt x="2018309" y="0"/>
                  </a:lnTo>
                  <a:lnTo>
                    <a:pt x="2018309" y="96113"/>
                  </a:lnTo>
                  <a:lnTo>
                    <a:pt x="2210524" y="96113"/>
                  </a:lnTo>
                  <a:lnTo>
                    <a:pt x="2210524" y="0"/>
                  </a:lnTo>
                  <a:close/>
                </a:path>
                <a:path w="2787650" h="192405">
                  <a:moveTo>
                    <a:pt x="2498852" y="0"/>
                  </a:moveTo>
                  <a:lnTo>
                    <a:pt x="2402751" y="0"/>
                  </a:lnTo>
                  <a:lnTo>
                    <a:pt x="2402751" y="96113"/>
                  </a:lnTo>
                  <a:lnTo>
                    <a:pt x="2498852" y="96113"/>
                  </a:lnTo>
                  <a:lnTo>
                    <a:pt x="2498852" y="0"/>
                  </a:lnTo>
                  <a:close/>
                </a:path>
                <a:path w="2787650" h="192405">
                  <a:moveTo>
                    <a:pt x="2787192" y="0"/>
                  </a:moveTo>
                  <a:lnTo>
                    <a:pt x="2594965" y="0"/>
                  </a:lnTo>
                  <a:lnTo>
                    <a:pt x="2594965" y="96113"/>
                  </a:lnTo>
                  <a:lnTo>
                    <a:pt x="2787192" y="96113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427157" y="1715139"/>
              <a:ext cx="768985" cy="0"/>
            </a:xfrm>
            <a:custGeom>
              <a:avLst/>
              <a:gdLst/>
              <a:ahLst/>
              <a:cxnLst/>
              <a:rect l="l" t="t" r="r" b="b"/>
              <a:pathLst>
                <a:path w="768984">
                  <a:moveTo>
                    <a:pt x="0" y="0"/>
                  </a:moveTo>
                  <a:lnTo>
                    <a:pt x="288329" y="0"/>
                  </a:lnTo>
                </a:path>
                <a:path w="768984">
                  <a:moveTo>
                    <a:pt x="384439" y="0"/>
                  </a:moveTo>
                  <a:lnTo>
                    <a:pt x="76887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292143" y="1667090"/>
              <a:ext cx="384810" cy="96520"/>
            </a:xfrm>
            <a:custGeom>
              <a:avLst/>
              <a:gdLst/>
              <a:ahLst/>
              <a:cxnLst/>
              <a:rect l="l" t="t" r="r" b="b"/>
              <a:pathLst>
                <a:path w="384809" h="96519">
                  <a:moveTo>
                    <a:pt x="96100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00" y="96113"/>
                  </a:lnTo>
                  <a:lnTo>
                    <a:pt x="96100" y="0"/>
                  </a:lnTo>
                  <a:close/>
                </a:path>
                <a:path w="384809" h="96519">
                  <a:moveTo>
                    <a:pt x="384441" y="0"/>
                  </a:moveTo>
                  <a:lnTo>
                    <a:pt x="288328" y="0"/>
                  </a:lnTo>
                  <a:lnTo>
                    <a:pt x="288328" y="96113"/>
                  </a:lnTo>
                  <a:lnTo>
                    <a:pt x="384441" y="96113"/>
                  </a:lnTo>
                  <a:lnTo>
                    <a:pt x="3844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177730" y="1811249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562162" y="1763203"/>
              <a:ext cx="2114550" cy="192405"/>
            </a:xfrm>
            <a:custGeom>
              <a:avLst/>
              <a:gdLst/>
              <a:ahLst/>
              <a:cxnLst/>
              <a:rect l="l" t="t" r="r" b="b"/>
              <a:pathLst>
                <a:path w="2114550" h="192405">
                  <a:moveTo>
                    <a:pt x="192214" y="96100"/>
                  </a:moveTo>
                  <a:lnTo>
                    <a:pt x="0" y="96100"/>
                  </a:lnTo>
                  <a:lnTo>
                    <a:pt x="0" y="192214"/>
                  </a:lnTo>
                  <a:lnTo>
                    <a:pt x="192214" y="192214"/>
                  </a:lnTo>
                  <a:lnTo>
                    <a:pt x="192214" y="96100"/>
                  </a:lnTo>
                  <a:close/>
                </a:path>
                <a:path w="2114550" h="192405">
                  <a:moveTo>
                    <a:pt x="480555" y="96100"/>
                  </a:moveTo>
                  <a:lnTo>
                    <a:pt x="384441" y="96100"/>
                  </a:lnTo>
                  <a:lnTo>
                    <a:pt x="384441" y="192214"/>
                  </a:lnTo>
                  <a:lnTo>
                    <a:pt x="480555" y="192214"/>
                  </a:lnTo>
                  <a:lnTo>
                    <a:pt x="480555" y="96100"/>
                  </a:lnTo>
                  <a:close/>
                </a:path>
                <a:path w="2114550" h="192405">
                  <a:moveTo>
                    <a:pt x="672769" y="0"/>
                  </a:moveTo>
                  <a:lnTo>
                    <a:pt x="480555" y="0"/>
                  </a:lnTo>
                  <a:lnTo>
                    <a:pt x="480555" y="96100"/>
                  </a:lnTo>
                  <a:lnTo>
                    <a:pt x="672769" y="96100"/>
                  </a:lnTo>
                  <a:lnTo>
                    <a:pt x="672769" y="0"/>
                  </a:lnTo>
                  <a:close/>
                </a:path>
                <a:path w="2114550" h="192405">
                  <a:moveTo>
                    <a:pt x="961097" y="0"/>
                  </a:moveTo>
                  <a:lnTo>
                    <a:pt x="864984" y="0"/>
                  </a:lnTo>
                  <a:lnTo>
                    <a:pt x="864984" y="96100"/>
                  </a:lnTo>
                  <a:lnTo>
                    <a:pt x="961097" y="96100"/>
                  </a:lnTo>
                  <a:lnTo>
                    <a:pt x="961097" y="0"/>
                  </a:lnTo>
                  <a:close/>
                </a:path>
                <a:path w="2114550" h="192405">
                  <a:moveTo>
                    <a:pt x="1441653" y="0"/>
                  </a:moveTo>
                  <a:lnTo>
                    <a:pt x="1345539" y="0"/>
                  </a:lnTo>
                  <a:lnTo>
                    <a:pt x="1345539" y="96100"/>
                  </a:lnTo>
                  <a:lnTo>
                    <a:pt x="1441653" y="96100"/>
                  </a:lnTo>
                  <a:lnTo>
                    <a:pt x="1441653" y="0"/>
                  </a:lnTo>
                  <a:close/>
                </a:path>
                <a:path w="2114550" h="192405">
                  <a:moveTo>
                    <a:pt x="1633867" y="0"/>
                  </a:moveTo>
                  <a:lnTo>
                    <a:pt x="1537754" y="0"/>
                  </a:lnTo>
                  <a:lnTo>
                    <a:pt x="1537754" y="96100"/>
                  </a:lnTo>
                  <a:lnTo>
                    <a:pt x="1633867" y="96100"/>
                  </a:lnTo>
                  <a:lnTo>
                    <a:pt x="1633867" y="0"/>
                  </a:lnTo>
                  <a:close/>
                </a:path>
                <a:path w="2114550" h="192405">
                  <a:moveTo>
                    <a:pt x="1826082" y="0"/>
                  </a:moveTo>
                  <a:lnTo>
                    <a:pt x="1729981" y="0"/>
                  </a:lnTo>
                  <a:lnTo>
                    <a:pt x="1729981" y="96100"/>
                  </a:lnTo>
                  <a:lnTo>
                    <a:pt x="1826082" y="96100"/>
                  </a:lnTo>
                  <a:lnTo>
                    <a:pt x="1826082" y="0"/>
                  </a:lnTo>
                  <a:close/>
                </a:path>
                <a:path w="2114550" h="192405">
                  <a:moveTo>
                    <a:pt x="2114423" y="0"/>
                  </a:moveTo>
                  <a:lnTo>
                    <a:pt x="1922195" y="0"/>
                  </a:lnTo>
                  <a:lnTo>
                    <a:pt x="1922195" y="96100"/>
                  </a:lnTo>
                  <a:lnTo>
                    <a:pt x="2114423" y="96100"/>
                  </a:lnTo>
                  <a:lnTo>
                    <a:pt x="2114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331047" y="1907359"/>
              <a:ext cx="768985" cy="0"/>
            </a:xfrm>
            <a:custGeom>
              <a:avLst/>
              <a:gdLst/>
              <a:ahLst/>
              <a:cxnLst/>
              <a:rect l="l" t="t" r="r" b="b"/>
              <a:pathLst>
                <a:path w="768984">
                  <a:moveTo>
                    <a:pt x="0" y="0"/>
                  </a:moveTo>
                  <a:lnTo>
                    <a:pt x="384439" y="0"/>
                  </a:lnTo>
                </a:path>
                <a:path w="768984">
                  <a:moveTo>
                    <a:pt x="480549" y="0"/>
                  </a:moveTo>
                  <a:lnTo>
                    <a:pt x="76887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081619" y="1859304"/>
              <a:ext cx="2499360" cy="192405"/>
            </a:xfrm>
            <a:custGeom>
              <a:avLst/>
              <a:gdLst/>
              <a:ahLst/>
              <a:cxnLst/>
              <a:rect l="l" t="t" r="r" b="b"/>
              <a:pathLst>
                <a:path w="2499359" h="192405">
                  <a:moveTo>
                    <a:pt x="96100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00" y="192227"/>
                  </a:lnTo>
                  <a:lnTo>
                    <a:pt x="96100" y="96113"/>
                  </a:lnTo>
                  <a:close/>
                </a:path>
                <a:path w="2499359" h="192405">
                  <a:moveTo>
                    <a:pt x="2306624" y="0"/>
                  </a:moveTo>
                  <a:lnTo>
                    <a:pt x="2210524" y="0"/>
                  </a:lnTo>
                  <a:lnTo>
                    <a:pt x="2210524" y="96113"/>
                  </a:lnTo>
                  <a:lnTo>
                    <a:pt x="2306624" y="96113"/>
                  </a:lnTo>
                  <a:lnTo>
                    <a:pt x="2306624" y="0"/>
                  </a:lnTo>
                  <a:close/>
                </a:path>
                <a:path w="2499359" h="192405">
                  <a:moveTo>
                    <a:pt x="2498852" y="0"/>
                  </a:moveTo>
                  <a:lnTo>
                    <a:pt x="2402738" y="0"/>
                  </a:lnTo>
                  <a:lnTo>
                    <a:pt x="2402738" y="96113"/>
                  </a:lnTo>
                  <a:lnTo>
                    <a:pt x="2498852" y="96113"/>
                  </a:lnTo>
                  <a:lnTo>
                    <a:pt x="24988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273839" y="2003469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0" y="0"/>
                  </a:moveTo>
                  <a:lnTo>
                    <a:pt x="38443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754376" y="1955418"/>
              <a:ext cx="1922780" cy="96520"/>
            </a:xfrm>
            <a:custGeom>
              <a:avLst/>
              <a:gdLst/>
              <a:ahLst/>
              <a:cxnLst/>
              <a:rect l="l" t="t" r="r" b="b"/>
              <a:pathLst>
                <a:path w="1922779" h="96519">
                  <a:moveTo>
                    <a:pt x="96113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13" y="96113"/>
                  </a:lnTo>
                  <a:lnTo>
                    <a:pt x="96113" y="0"/>
                  </a:lnTo>
                  <a:close/>
                </a:path>
                <a:path w="1922779" h="96519">
                  <a:moveTo>
                    <a:pt x="288340" y="0"/>
                  </a:moveTo>
                  <a:lnTo>
                    <a:pt x="192227" y="0"/>
                  </a:lnTo>
                  <a:lnTo>
                    <a:pt x="192227" y="96113"/>
                  </a:lnTo>
                  <a:lnTo>
                    <a:pt x="288340" y="96113"/>
                  </a:lnTo>
                  <a:lnTo>
                    <a:pt x="288340" y="0"/>
                  </a:lnTo>
                  <a:close/>
                </a:path>
                <a:path w="1922779" h="96519">
                  <a:moveTo>
                    <a:pt x="864997" y="0"/>
                  </a:moveTo>
                  <a:lnTo>
                    <a:pt x="768883" y="0"/>
                  </a:lnTo>
                  <a:lnTo>
                    <a:pt x="768883" y="96113"/>
                  </a:lnTo>
                  <a:lnTo>
                    <a:pt x="864997" y="96113"/>
                  </a:lnTo>
                  <a:lnTo>
                    <a:pt x="864997" y="0"/>
                  </a:lnTo>
                  <a:close/>
                </a:path>
                <a:path w="1922779" h="96519">
                  <a:moveTo>
                    <a:pt x="1153325" y="0"/>
                  </a:moveTo>
                  <a:lnTo>
                    <a:pt x="961110" y="0"/>
                  </a:lnTo>
                  <a:lnTo>
                    <a:pt x="961110" y="96113"/>
                  </a:lnTo>
                  <a:lnTo>
                    <a:pt x="1153325" y="96113"/>
                  </a:lnTo>
                  <a:lnTo>
                    <a:pt x="1153325" y="0"/>
                  </a:lnTo>
                  <a:close/>
                </a:path>
                <a:path w="1922779" h="96519">
                  <a:moveTo>
                    <a:pt x="1441653" y="0"/>
                  </a:moveTo>
                  <a:lnTo>
                    <a:pt x="1249438" y="0"/>
                  </a:lnTo>
                  <a:lnTo>
                    <a:pt x="1249438" y="96113"/>
                  </a:lnTo>
                  <a:lnTo>
                    <a:pt x="1441653" y="96113"/>
                  </a:lnTo>
                  <a:lnTo>
                    <a:pt x="1441653" y="0"/>
                  </a:lnTo>
                  <a:close/>
                </a:path>
                <a:path w="1922779" h="96519">
                  <a:moveTo>
                    <a:pt x="1633867" y="0"/>
                  </a:moveTo>
                  <a:lnTo>
                    <a:pt x="1537766" y="0"/>
                  </a:lnTo>
                  <a:lnTo>
                    <a:pt x="1537766" y="96113"/>
                  </a:lnTo>
                  <a:lnTo>
                    <a:pt x="1633867" y="96113"/>
                  </a:lnTo>
                  <a:lnTo>
                    <a:pt x="1633867" y="0"/>
                  </a:lnTo>
                  <a:close/>
                </a:path>
                <a:path w="1922779" h="96519">
                  <a:moveTo>
                    <a:pt x="1922208" y="0"/>
                  </a:moveTo>
                  <a:lnTo>
                    <a:pt x="1729981" y="0"/>
                  </a:lnTo>
                  <a:lnTo>
                    <a:pt x="1729981" y="96113"/>
                  </a:lnTo>
                  <a:lnTo>
                    <a:pt x="1922208" y="96113"/>
                  </a:lnTo>
                  <a:lnTo>
                    <a:pt x="19222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985510" y="209957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369949" y="2051524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0" y="0"/>
                  </a:moveTo>
                  <a:lnTo>
                    <a:pt x="96109" y="0"/>
                  </a:lnTo>
                  <a:lnTo>
                    <a:pt x="9610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658279" y="2099578"/>
              <a:ext cx="577215" cy="0"/>
            </a:xfrm>
            <a:custGeom>
              <a:avLst/>
              <a:gdLst/>
              <a:ahLst/>
              <a:cxnLst/>
              <a:rect l="l" t="t" r="r" b="b"/>
              <a:pathLst>
                <a:path w="577215">
                  <a:moveTo>
                    <a:pt x="0" y="0"/>
                  </a:moveTo>
                  <a:lnTo>
                    <a:pt x="57665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889392" y="2051532"/>
              <a:ext cx="2787650" cy="192405"/>
            </a:xfrm>
            <a:custGeom>
              <a:avLst/>
              <a:gdLst/>
              <a:ahLst/>
              <a:cxnLst/>
              <a:rect l="l" t="t" r="r" b="b"/>
              <a:pathLst>
                <a:path w="2787650" h="192405">
                  <a:moveTo>
                    <a:pt x="96113" y="96113"/>
                  </a:moveTo>
                  <a:lnTo>
                    <a:pt x="0" y="96113"/>
                  </a:lnTo>
                  <a:lnTo>
                    <a:pt x="0" y="192214"/>
                  </a:lnTo>
                  <a:lnTo>
                    <a:pt x="96113" y="192214"/>
                  </a:lnTo>
                  <a:lnTo>
                    <a:pt x="96113" y="96113"/>
                  </a:lnTo>
                  <a:close/>
                </a:path>
                <a:path w="2787650" h="192405">
                  <a:moveTo>
                    <a:pt x="384441" y="96113"/>
                  </a:moveTo>
                  <a:lnTo>
                    <a:pt x="288328" y="96113"/>
                  </a:lnTo>
                  <a:lnTo>
                    <a:pt x="288328" y="192214"/>
                  </a:lnTo>
                  <a:lnTo>
                    <a:pt x="384441" y="192214"/>
                  </a:lnTo>
                  <a:lnTo>
                    <a:pt x="384441" y="96113"/>
                  </a:lnTo>
                  <a:close/>
                </a:path>
                <a:path w="2787650" h="192405">
                  <a:moveTo>
                    <a:pt x="672769" y="96113"/>
                  </a:moveTo>
                  <a:lnTo>
                    <a:pt x="480555" y="96113"/>
                  </a:lnTo>
                  <a:lnTo>
                    <a:pt x="480555" y="192214"/>
                  </a:lnTo>
                  <a:lnTo>
                    <a:pt x="672769" y="192214"/>
                  </a:lnTo>
                  <a:lnTo>
                    <a:pt x="672769" y="96113"/>
                  </a:lnTo>
                  <a:close/>
                </a:path>
                <a:path w="2787650" h="192405">
                  <a:moveTo>
                    <a:pt x="864984" y="96113"/>
                  </a:moveTo>
                  <a:lnTo>
                    <a:pt x="768883" y="96113"/>
                  </a:lnTo>
                  <a:lnTo>
                    <a:pt x="768883" y="192214"/>
                  </a:lnTo>
                  <a:lnTo>
                    <a:pt x="864984" y="192214"/>
                  </a:lnTo>
                  <a:lnTo>
                    <a:pt x="864984" y="96113"/>
                  </a:lnTo>
                  <a:close/>
                </a:path>
                <a:path w="2787650" h="192405">
                  <a:moveTo>
                    <a:pt x="1057211" y="96113"/>
                  </a:moveTo>
                  <a:lnTo>
                    <a:pt x="961097" y="96113"/>
                  </a:lnTo>
                  <a:lnTo>
                    <a:pt x="961097" y="192214"/>
                  </a:lnTo>
                  <a:lnTo>
                    <a:pt x="1057211" y="192214"/>
                  </a:lnTo>
                  <a:lnTo>
                    <a:pt x="1057211" y="96113"/>
                  </a:lnTo>
                  <a:close/>
                </a:path>
                <a:path w="2787650" h="192405">
                  <a:moveTo>
                    <a:pt x="1249426" y="96113"/>
                  </a:moveTo>
                  <a:lnTo>
                    <a:pt x="1153325" y="96113"/>
                  </a:lnTo>
                  <a:lnTo>
                    <a:pt x="1153325" y="192214"/>
                  </a:lnTo>
                  <a:lnTo>
                    <a:pt x="1249426" y="192214"/>
                  </a:lnTo>
                  <a:lnTo>
                    <a:pt x="1249426" y="96113"/>
                  </a:lnTo>
                  <a:close/>
                </a:path>
                <a:path w="2787650" h="192405">
                  <a:moveTo>
                    <a:pt x="1441653" y="96113"/>
                  </a:moveTo>
                  <a:lnTo>
                    <a:pt x="1345539" y="96113"/>
                  </a:lnTo>
                  <a:lnTo>
                    <a:pt x="1345539" y="192214"/>
                  </a:lnTo>
                  <a:lnTo>
                    <a:pt x="1441653" y="192214"/>
                  </a:lnTo>
                  <a:lnTo>
                    <a:pt x="1441653" y="96113"/>
                  </a:lnTo>
                  <a:close/>
                </a:path>
                <a:path w="2787650" h="192405">
                  <a:moveTo>
                    <a:pt x="1633867" y="0"/>
                  </a:moveTo>
                  <a:lnTo>
                    <a:pt x="1537754" y="0"/>
                  </a:lnTo>
                  <a:lnTo>
                    <a:pt x="1537754" y="96113"/>
                  </a:lnTo>
                  <a:lnTo>
                    <a:pt x="1633867" y="96113"/>
                  </a:lnTo>
                  <a:lnTo>
                    <a:pt x="1633867" y="0"/>
                  </a:lnTo>
                  <a:close/>
                </a:path>
                <a:path w="2787650" h="192405">
                  <a:moveTo>
                    <a:pt x="1826094" y="96113"/>
                  </a:moveTo>
                  <a:lnTo>
                    <a:pt x="1729981" y="96113"/>
                  </a:lnTo>
                  <a:lnTo>
                    <a:pt x="1729981" y="192214"/>
                  </a:lnTo>
                  <a:lnTo>
                    <a:pt x="1826094" y="192214"/>
                  </a:lnTo>
                  <a:lnTo>
                    <a:pt x="1826094" y="96113"/>
                  </a:lnTo>
                  <a:close/>
                </a:path>
                <a:path w="2787650" h="192405">
                  <a:moveTo>
                    <a:pt x="2210524" y="0"/>
                  </a:moveTo>
                  <a:lnTo>
                    <a:pt x="2018309" y="0"/>
                  </a:lnTo>
                  <a:lnTo>
                    <a:pt x="2018309" y="96113"/>
                  </a:lnTo>
                  <a:lnTo>
                    <a:pt x="1922195" y="96113"/>
                  </a:lnTo>
                  <a:lnTo>
                    <a:pt x="1922195" y="192214"/>
                  </a:lnTo>
                  <a:lnTo>
                    <a:pt x="2114423" y="192214"/>
                  </a:lnTo>
                  <a:lnTo>
                    <a:pt x="2114423" y="96113"/>
                  </a:lnTo>
                  <a:lnTo>
                    <a:pt x="2210524" y="96113"/>
                  </a:lnTo>
                  <a:lnTo>
                    <a:pt x="2210524" y="0"/>
                  </a:lnTo>
                  <a:close/>
                </a:path>
                <a:path w="2787650" h="192405">
                  <a:moveTo>
                    <a:pt x="2306637" y="96113"/>
                  </a:moveTo>
                  <a:lnTo>
                    <a:pt x="2210524" y="96113"/>
                  </a:lnTo>
                  <a:lnTo>
                    <a:pt x="2210524" y="192214"/>
                  </a:lnTo>
                  <a:lnTo>
                    <a:pt x="2306637" y="192214"/>
                  </a:lnTo>
                  <a:lnTo>
                    <a:pt x="2306637" y="96113"/>
                  </a:lnTo>
                  <a:close/>
                </a:path>
                <a:path w="2787650" h="192405">
                  <a:moveTo>
                    <a:pt x="2594965" y="0"/>
                  </a:moveTo>
                  <a:lnTo>
                    <a:pt x="2402751" y="0"/>
                  </a:lnTo>
                  <a:lnTo>
                    <a:pt x="2402751" y="96113"/>
                  </a:lnTo>
                  <a:lnTo>
                    <a:pt x="2594965" y="96113"/>
                  </a:lnTo>
                  <a:lnTo>
                    <a:pt x="2594965" y="0"/>
                  </a:lnTo>
                  <a:close/>
                </a:path>
                <a:path w="2787650" h="192405">
                  <a:moveTo>
                    <a:pt x="2787192" y="0"/>
                  </a:moveTo>
                  <a:lnTo>
                    <a:pt x="2691079" y="0"/>
                  </a:lnTo>
                  <a:lnTo>
                    <a:pt x="2691079" y="96113"/>
                  </a:lnTo>
                  <a:lnTo>
                    <a:pt x="2594965" y="96113"/>
                  </a:lnTo>
                  <a:lnTo>
                    <a:pt x="2594965" y="192214"/>
                  </a:lnTo>
                  <a:lnTo>
                    <a:pt x="2787192" y="192214"/>
                  </a:lnTo>
                  <a:lnTo>
                    <a:pt x="2787192" y="96113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985510" y="2291798"/>
              <a:ext cx="1442085" cy="0"/>
            </a:xfrm>
            <a:custGeom>
              <a:avLst/>
              <a:gdLst/>
              <a:ahLst/>
              <a:cxnLst/>
              <a:rect l="l" t="t" r="r" b="b"/>
              <a:pathLst>
                <a:path w="1442084">
                  <a:moveTo>
                    <a:pt x="0" y="0"/>
                  </a:moveTo>
                  <a:lnTo>
                    <a:pt x="384439" y="0"/>
                  </a:lnTo>
                </a:path>
                <a:path w="1442084">
                  <a:moveTo>
                    <a:pt x="768878" y="0"/>
                  </a:moveTo>
                  <a:lnTo>
                    <a:pt x="1057207" y="0"/>
                  </a:lnTo>
                </a:path>
                <a:path w="1442084">
                  <a:moveTo>
                    <a:pt x="1153317" y="0"/>
                  </a:moveTo>
                  <a:lnTo>
                    <a:pt x="1441647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523267" y="2243743"/>
              <a:ext cx="192405" cy="96520"/>
            </a:xfrm>
            <a:custGeom>
              <a:avLst/>
              <a:gdLst/>
              <a:ahLst/>
              <a:cxnLst/>
              <a:rect l="l" t="t" r="r" b="b"/>
              <a:pathLst>
                <a:path w="192404" h="96519">
                  <a:moveTo>
                    <a:pt x="0" y="0"/>
                  </a:moveTo>
                  <a:lnTo>
                    <a:pt x="192219" y="0"/>
                  </a:lnTo>
                  <a:lnTo>
                    <a:pt x="19221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811596" y="2291798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889392" y="2243746"/>
              <a:ext cx="2691130" cy="192405"/>
            </a:xfrm>
            <a:custGeom>
              <a:avLst/>
              <a:gdLst/>
              <a:ahLst/>
              <a:cxnLst/>
              <a:rect l="l" t="t" r="r" b="b"/>
              <a:pathLst>
                <a:path w="2691129" h="192405">
                  <a:moveTo>
                    <a:pt x="96113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13" y="192227"/>
                  </a:lnTo>
                  <a:lnTo>
                    <a:pt x="96113" y="96113"/>
                  </a:lnTo>
                  <a:close/>
                </a:path>
                <a:path w="2691129" h="192405">
                  <a:moveTo>
                    <a:pt x="2498852" y="0"/>
                  </a:moveTo>
                  <a:lnTo>
                    <a:pt x="2402751" y="0"/>
                  </a:lnTo>
                  <a:lnTo>
                    <a:pt x="2402751" y="96113"/>
                  </a:lnTo>
                  <a:lnTo>
                    <a:pt x="2498852" y="96113"/>
                  </a:lnTo>
                  <a:lnTo>
                    <a:pt x="2498852" y="0"/>
                  </a:lnTo>
                  <a:close/>
                </a:path>
                <a:path w="2691129" h="192405">
                  <a:moveTo>
                    <a:pt x="2691079" y="0"/>
                  </a:moveTo>
                  <a:lnTo>
                    <a:pt x="2594965" y="0"/>
                  </a:lnTo>
                  <a:lnTo>
                    <a:pt x="2594965" y="96113"/>
                  </a:lnTo>
                  <a:lnTo>
                    <a:pt x="2691079" y="96113"/>
                  </a:lnTo>
                  <a:lnTo>
                    <a:pt x="26910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81620" y="2387908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54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042718" y="2339853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0" y="0"/>
                  </a:moveTo>
                  <a:lnTo>
                    <a:pt x="96109" y="0"/>
                  </a:lnTo>
                  <a:lnTo>
                    <a:pt x="9610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234937" y="2387908"/>
              <a:ext cx="1057275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384439" y="0"/>
                  </a:lnTo>
                </a:path>
                <a:path w="1057275">
                  <a:moveTo>
                    <a:pt x="576658" y="0"/>
                  </a:moveTo>
                  <a:lnTo>
                    <a:pt x="1057207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658275" y="2435973"/>
              <a:ext cx="1634489" cy="96520"/>
            </a:xfrm>
            <a:custGeom>
              <a:avLst/>
              <a:gdLst/>
              <a:ahLst/>
              <a:cxnLst/>
              <a:rect l="l" t="t" r="r" b="b"/>
              <a:pathLst>
                <a:path w="1634490" h="96519">
                  <a:moveTo>
                    <a:pt x="96100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96100" y="96100"/>
                  </a:lnTo>
                  <a:lnTo>
                    <a:pt x="96100" y="0"/>
                  </a:lnTo>
                  <a:close/>
                </a:path>
                <a:path w="1634490" h="96519">
                  <a:moveTo>
                    <a:pt x="672769" y="0"/>
                  </a:moveTo>
                  <a:lnTo>
                    <a:pt x="576656" y="0"/>
                  </a:lnTo>
                  <a:lnTo>
                    <a:pt x="576656" y="96100"/>
                  </a:lnTo>
                  <a:lnTo>
                    <a:pt x="672769" y="96100"/>
                  </a:lnTo>
                  <a:lnTo>
                    <a:pt x="672769" y="0"/>
                  </a:lnTo>
                  <a:close/>
                </a:path>
                <a:path w="1634490" h="96519">
                  <a:moveTo>
                    <a:pt x="864984" y="0"/>
                  </a:moveTo>
                  <a:lnTo>
                    <a:pt x="768870" y="0"/>
                  </a:lnTo>
                  <a:lnTo>
                    <a:pt x="768870" y="96100"/>
                  </a:lnTo>
                  <a:lnTo>
                    <a:pt x="864984" y="96100"/>
                  </a:lnTo>
                  <a:lnTo>
                    <a:pt x="864984" y="0"/>
                  </a:lnTo>
                  <a:close/>
                </a:path>
                <a:path w="1634490" h="96519">
                  <a:moveTo>
                    <a:pt x="1249426" y="0"/>
                  </a:moveTo>
                  <a:lnTo>
                    <a:pt x="1153312" y="0"/>
                  </a:lnTo>
                  <a:lnTo>
                    <a:pt x="1153312" y="96100"/>
                  </a:lnTo>
                  <a:lnTo>
                    <a:pt x="1249426" y="96100"/>
                  </a:lnTo>
                  <a:lnTo>
                    <a:pt x="1249426" y="0"/>
                  </a:lnTo>
                  <a:close/>
                </a:path>
                <a:path w="1634490" h="96519">
                  <a:moveTo>
                    <a:pt x="1633867" y="0"/>
                  </a:moveTo>
                  <a:lnTo>
                    <a:pt x="1537754" y="0"/>
                  </a:lnTo>
                  <a:lnTo>
                    <a:pt x="1537754" y="96100"/>
                  </a:lnTo>
                  <a:lnTo>
                    <a:pt x="1633867" y="96100"/>
                  </a:lnTo>
                  <a:lnTo>
                    <a:pt x="1633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889400" y="2484018"/>
              <a:ext cx="2787650" cy="96520"/>
            </a:xfrm>
            <a:custGeom>
              <a:avLst/>
              <a:gdLst/>
              <a:ahLst/>
              <a:cxnLst/>
              <a:rect l="l" t="t" r="r" b="b"/>
              <a:pathLst>
                <a:path w="2787650" h="96519">
                  <a:moveTo>
                    <a:pt x="2498855" y="0"/>
                  </a:moveTo>
                  <a:lnTo>
                    <a:pt x="2787184" y="0"/>
                  </a:lnTo>
                </a:path>
                <a:path w="2787650" h="96519">
                  <a:moveTo>
                    <a:pt x="0" y="96109"/>
                  </a:moveTo>
                  <a:lnTo>
                    <a:pt x="672768" y="96109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889392" y="2532074"/>
              <a:ext cx="2787650" cy="288925"/>
            </a:xfrm>
            <a:custGeom>
              <a:avLst/>
              <a:gdLst/>
              <a:ahLst/>
              <a:cxnLst/>
              <a:rect l="l" t="t" r="r" b="b"/>
              <a:pathLst>
                <a:path w="2787650" h="288925">
                  <a:moveTo>
                    <a:pt x="96113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0" y="288328"/>
                  </a:lnTo>
                  <a:lnTo>
                    <a:pt x="96113" y="288328"/>
                  </a:lnTo>
                  <a:lnTo>
                    <a:pt x="96113" y="192227"/>
                  </a:lnTo>
                  <a:lnTo>
                    <a:pt x="96113" y="96113"/>
                  </a:lnTo>
                  <a:close/>
                </a:path>
                <a:path w="2787650" h="288925">
                  <a:moveTo>
                    <a:pt x="480555" y="192227"/>
                  </a:moveTo>
                  <a:lnTo>
                    <a:pt x="192227" y="192227"/>
                  </a:lnTo>
                  <a:lnTo>
                    <a:pt x="192227" y="288328"/>
                  </a:lnTo>
                  <a:lnTo>
                    <a:pt x="480555" y="288328"/>
                  </a:lnTo>
                  <a:lnTo>
                    <a:pt x="480555" y="192227"/>
                  </a:lnTo>
                  <a:close/>
                </a:path>
                <a:path w="2787650" h="288925">
                  <a:moveTo>
                    <a:pt x="672769" y="96113"/>
                  </a:moveTo>
                  <a:lnTo>
                    <a:pt x="576656" y="96113"/>
                  </a:lnTo>
                  <a:lnTo>
                    <a:pt x="576656" y="192227"/>
                  </a:lnTo>
                  <a:lnTo>
                    <a:pt x="576656" y="288328"/>
                  </a:lnTo>
                  <a:lnTo>
                    <a:pt x="672769" y="288328"/>
                  </a:lnTo>
                  <a:lnTo>
                    <a:pt x="672769" y="192227"/>
                  </a:lnTo>
                  <a:lnTo>
                    <a:pt x="672769" y="96113"/>
                  </a:lnTo>
                  <a:close/>
                </a:path>
                <a:path w="2787650" h="288925">
                  <a:moveTo>
                    <a:pt x="1057211" y="0"/>
                  </a:moveTo>
                  <a:lnTo>
                    <a:pt x="864984" y="0"/>
                  </a:lnTo>
                  <a:lnTo>
                    <a:pt x="864984" y="96113"/>
                  </a:lnTo>
                  <a:lnTo>
                    <a:pt x="1057211" y="96113"/>
                  </a:lnTo>
                  <a:lnTo>
                    <a:pt x="1057211" y="0"/>
                  </a:lnTo>
                  <a:close/>
                </a:path>
                <a:path w="2787650" h="288925">
                  <a:moveTo>
                    <a:pt x="1153325" y="96113"/>
                  </a:moveTo>
                  <a:lnTo>
                    <a:pt x="1057211" y="96113"/>
                  </a:lnTo>
                  <a:lnTo>
                    <a:pt x="1057211" y="192227"/>
                  </a:lnTo>
                  <a:lnTo>
                    <a:pt x="1153325" y="192227"/>
                  </a:lnTo>
                  <a:lnTo>
                    <a:pt x="1153325" y="96113"/>
                  </a:lnTo>
                  <a:close/>
                </a:path>
                <a:path w="2787650" h="288925">
                  <a:moveTo>
                    <a:pt x="1345539" y="0"/>
                  </a:moveTo>
                  <a:lnTo>
                    <a:pt x="1153325" y="0"/>
                  </a:lnTo>
                  <a:lnTo>
                    <a:pt x="1153325" y="96113"/>
                  </a:lnTo>
                  <a:lnTo>
                    <a:pt x="1345539" y="96113"/>
                  </a:lnTo>
                  <a:lnTo>
                    <a:pt x="1345539" y="0"/>
                  </a:lnTo>
                  <a:close/>
                </a:path>
                <a:path w="2787650" h="288925">
                  <a:moveTo>
                    <a:pt x="1729981" y="96113"/>
                  </a:moveTo>
                  <a:lnTo>
                    <a:pt x="1537754" y="96113"/>
                  </a:lnTo>
                  <a:lnTo>
                    <a:pt x="1537754" y="192227"/>
                  </a:lnTo>
                  <a:lnTo>
                    <a:pt x="1729981" y="192227"/>
                  </a:lnTo>
                  <a:lnTo>
                    <a:pt x="1729981" y="96113"/>
                  </a:lnTo>
                  <a:close/>
                </a:path>
                <a:path w="2787650" h="288925">
                  <a:moveTo>
                    <a:pt x="2018309" y="0"/>
                  </a:moveTo>
                  <a:lnTo>
                    <a:pt x="1826094" y="0"/>
                  </a:lnTo>
                  <a:lnTo>
                    <a:pt x="1826094" y="96113"/>
                  </a:lnTo>
                  <a:lnTo>
                    <a:pt x="1922195" y="96113"/>
                  </a:lnTo>
                  <a:lnTo>
                    <a:pt x="1922195" y="192227"/>
                  </a:lnTo>
                  <a:lnTo>
                    <a:pt x="2018309" y="192227"/>
                  </a:lnTo>
                  <a:lnTo>
                    <a:pt x="2018309" y="96113"/>
                  </a:lnTo>
                  <a:lnTo>
                    <a:pt x="2018309" y="0"/>
                  </a:lnTo>
                  <a:close/>
                </a:path>
                <a:path w="2787650" h="288925">
                  <a:moveTo>
                    <a:pt x="2210524" y="0"/>
                  </a:moveTo>
                  <a:lnTo>
                    <a:pt x="2114423" y="0"/>
                  </a:lnTo>
                  <a:lnTo>
                    <a:pt x="2114423" y="96113"/>
                  </a:lnTo>
                  <a:lnTo>
                    <a:pt x="2210524" y="96113"/>
                  </a:lnTo>
                  <a:lnTo>
                    <a:pt x="2210524" y="0"/>
                  </a:lnTo>
                  <a:close/>
                </a:path>
                <a:path w="2787650" h="288925">
                  <a:moveTo>
                    <a:pt x="2498852" y="0"/>
                  </a:moveTo>
                  <a:lnTo>
                    <a:pt x="2306637" y="0"/>
                  </a:lnTo>
                  <a:lnTo>
                    <a:pt x="2306637" y="96113"/>
                  </a:lnTo>
                  <a:lnTo>
                    <a:pt x="2306637" y="192227"/>
                  </a:lnTo>
                  <a:lnTo>
                    <a:pt x="2498852" y="192227"/>
                  </a:lnTo>
                  <a:lnTo>
                    <a:pt x="2498852" y="96113"/>
                  </a:lnTo>
                  <a:lnTo>
                    <a:pt x="2498852" y="0"/>
                  </a:lnTo>
                  <a:close/>
                </a:path>
                <a:path w="2787650" h="288925">
                  <a:moveTo>
                    <a:pt x="2787192" y="0"/>
                  </a:moveTo>
                  <a:lnTo>
                    <a:pt x="2594965" y="0"/>
                  </a:lnTo>
                  <a:lnTo>
                    <a:pt x="2594965" y="96113"/>
                  </a:lnTo>
                  <a:lnTo>
                    <a:pt x="2787192" y="96113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658279" y="2772347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54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523267" y="2724292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0" y="0"/>
                  </a:moveTo>
                  <a:lnTo>
                    <a:pt x="96109" y="0"/>
                  </a:lnTo>
                  <a:lnTo>
                    <a:pt x="9610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811596" y="2772347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>
                  <a:moveTo>
                    <a:pt x="0" y="0"/>
                  </a:moveTo>
                  <a:lnTo>
                    <a:pt x="48054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889392" y="2724301"/>
              <a:ext cx="2787650" cy="192405"/>
            </a:xfrm>
            <a:custGeom>
              <a:avLst/>
              <a:gdLst/>
              <a:ahLst/>
              <a:cxnLst/>
              <a:rect l="l" t="t" r="r" b="b"/>
              <a:pathLst>
                <a:path w="2787650" h="192405">
                  <a:moveTo>
                    <a:pt x="96113" y="96100"/>
                  </a:moveTo>
                  <a:lnTo>
                    <a:pt x="0" y="96100"/>
                  </a:lnTo>
                  <a:lnTo>
                    <a:pt x="0" y="192214"/>
                  </a:lnTo>
                  <a:lnTo>
                    <a:pt x="96113" y="192214"/>
                  </a:lnTo>
                  <a:lnTo>
                    <a:pt x="96113" y="96100"/>
                  </a:lnTo>
                  <a:close/>
                </a:path>
                <a:path w="2787650" h="192405">
                  <a:moveTo>
                    <a:pt x="480555" y="96100"/>
                  </a:moveTo>
                  <a:lnTo>
                    <a:pt x="192227" y="96100"/>
                  </a:lnTo>
                  <a:lnTo>
                    <a:pt x="192227" y="192214"/>
                  </a:lnTo>
                  <a:lnTo>
                    <a:pt x="480555" y="192214"/>
                  </a:lnTo>
                  <a:lnTo>
                    <a:pt x="480555" y="96100"/>
                  </a:lnTo>
                  <a:close/>
                </a:path>
                <a:path w="2787650" h="192405">
                  <a:moveTo>
                    <a:pt x="672769" y="96100"/>
                  </a:moveTo>
                  <a:lnTo>
                    <a:pt x="576656" y="96100"/>
                  </a:lnTo>
                  <a:lnTo>
                    <a:pt x="576656" y="192214"/>
                  </a:lnTo>
                  <a:lnTo>
                    <a:pt x="672769" y="192214"/>
                  </a:lnTo>
                  <a:lnTo>
                    <a:pt x="672769" y="96100"/>
                  </a:lnTo>
                  <a:close/>
                </a:path>
                <a:path w="2787650" h="192405">
                  <a:moveTo>
                    <a:pt x="1057211" y="96100"/>
                  </a:moveTo>
                  <a:lnTo>
                    <a:pt x="961097" y="96100"/>
                  </a:lnTo>
                  <a:lnTo>
                    <a:pt x="961097" y="192214"/>
                  </a:lnTo>
                  <a:lnTo>
                    <a:pt x="1057211" y="192214"/>
                  </a:lnTo>
                  <a:lnTo>
                    <a:pt x="1057211" y="96100"/>
                  </a:lnTo>
                  <a:close/>
                </a:path>
                <a:path w="2787650" h="192405">
                  <a:moveTo>
                    <a:pt x="1729981" y="96100"/>
                  </a:moveTo>
                  <a:lnTo>
                    <a:pt x="1537754" y="96100"/>
                  </a:lnTo>
                  <a:lnTo>
                    <a:pt x="1537754" y="192214"/>
                  </a:lnTo>
                  <a:lnTo>
                    <a:pt x="1729981" y="192214"/>
                  </a:lnTo>
                  <a:lnTo>
                    <a:pt x="1729981" y="96100"/>
                  </a:lnTo>
                  <a:close/>
                </a:path>
                <a:path w="2787650" h="192405">
                  <a:moveTo>
                    <a:pt x="2018309" y="96100"/>
                  </a:moveTo>
                  <a:lnTo>
                    <a:pt x="1922195" y="96100"/>
                  </a:lnTo>
                  <a:lnTo>
                    <a:pt x="1922195" y="192214"/>
                  </a:lnTo>
                  <a:lnTo>
                    <a:pt x="2018309" y="192214"/>
                  </a:lnTo>
                  <a:lnTo>
                    <a:pt x="2018309" y="96100"/>
                  </a:lnTo>
                  <a:close/>
                </a:path>
                <a:path w="2787650" h="192405">
                  <a:moveTo>
                    <a:pt x="2402751" y="96100"/>
                  </a:moveTo>
                  <a:lnTo>
                    <a:pt x="2306637" y="96100"/>
                  </a:lnTo>
                  <a:lnTo>
                    <a:pt x="2306637" y="192214"/>
                  </a:lnTo>
                  <a:lnTo>
                    <a:pt x="2402751" y="192214"/>
                  </a:lnTo>
                  <a:lnTo>
                    <a:pt x="2402751" y="96100"/>
                  </a:lnTo>
                  <a:close/>
                </a:path>
                <a:path w="2787650" h="192405">
                  <a:moveTo>
                    <a:pt x="2787192" y="0"/>
                  </a:moveTo>
                  <a:lnTo>
                    <a:pt x="2594965" y="0"/>
                  </a:lnTo>
                  <a:lnTo>
                    <a:pt x="2594965" y="96100"/>
                  </a:lnTo>
                  <a:lnTo>
                    <a:pt x="2787192" y="96100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388255" y="286845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889392" y="2916516"/>
              <a:ext cx="865505" cy="96520"/>
            </a:xfrm>
            <a:custGeom>
              <a:avLst/>
              <a:gdLst/>
              <a:ahLst/>
              <a:cxnLst/>
              <a:rect l="l" t="t" r="r" b="b"/>
              <a:pathLst>
                <a:path w="865504" h="96519">
                  <a:moveTo>
                    <a:pt x="96113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96113" y="96113"/>
                  </a:lnTo>
                  <a:lnTo>
                    <a:pt x="96113" y="0"/>
                  </a:lnTo>
                  <a:close/>
                </a:path>
                <a:path w="865504" h="96519">
                  <a:moveTo>
                    <a:pt x="480555" y="0"/>
                  </a:moveTo>
                  <a:lnTo>
                    <a:pt x="192227" y="0"/>
                  </a:lnTo>
                  <a:lnTo>
                    <a:pt x="192227" y="96113"/>
                  </a:lnTo>
                  <a:lnTo>
                    <a:pt x="480555" y="96113"/>
                  </a:lnTo>
                  <a:lnTo>
                    <a:pt x="480555" y="0"/>
                  </a:lnTo>
                  <a:close/>
                </a:path>
                <a:path w="865504" h="96519">
                  <a:moveTo>
                    <a:pt x="672769" y="0"/>
                  </a:moveTo>
                  <a:lnTo>
                    <a:pt x="576656" y="0"/>
                  </a:lnTo>
                  <a:lnTo>
                    <a:pt x="576656" y="96113"/>
                  </a:lnTo>
                  <a:lnTo>
                    <a:pt x="672769" y="96113"/>
                  </a:lnTo>
                  <a:lnTo>
                    <a:pt x="672769" y="0"/>
                  </a:lnTo>
                  <a:close/>
                </a:path>
                <a:path w="865504" h="96519">
                  <a:moveTo>
                    <a:pt x="864984" y="0"/>
                  </a:moveTo>
                  <a:lnTo>
                    <a:pt x="768883" y="0"/>
                  </a:lnTo>
                  <a:lnTo>
                    <a:pt x="768883" y="96113"/>
                  </a:lnTo>
                  <a:lnTo>
                    <a:pt x="864984" y="96113"/>
                  </a:lnTo>
                  <a:lnTo>
                    <a:pt x="864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946608" y="2964567"/>
              <a:ext cx="384810" cy="0"/>
            </a:xfrm>
            <a:custGeom>
              <a:avLst/>
              <a:gdLst/>
              <a:ahLst/>
              <a:cxnLst/>
              <a:rect l="l" t="t" r="r" b="b"/>
              <a:pathLst>
                <a:path w="384809">
                  <a:moveTo>
                    <a:pt x="0" y="0"/>
                  </a:moveTo>
                  <a:lnTo>
                    <a:pt x="38443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715487" y="2916512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19">
                  <a:moveTo>
                    <a:pt x="0" y="0"/>
                  </a:moveTo>
                  <a:lnTo>
                    <a:pt x="96109" y="0"/>
                  </a:lnTo>
                  <a:lnTo>
                    <a:pt x="9610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099926" y="296456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889392" y="2916516"/>
              <a:ext cx="2787650" cy="192405"/>
            </a:xfrm>
            <a:custGeom>
              <a:avLst/>
              <a:gdLst/>
              <a:ahLst/>
              <a:cxnLst/>
              <a:rect l="l" t="t" r="r" b="b"/>
              <a:pathLst>
                <a:path w="2787650" h="192405">
                  <a:moveTo>
                    <a:pt x="96113" y="96113"/>
                  </a:moveTo>
                  <a:lnTo>
                    <a:pt x="0" y="96113"/>
                  </a:lnTo>
                  <a:lnTo>
                    <a:pt x="0" y="192227"/>
                  </a:lnTo>
                  <a:lnTo>
                    <a:pt x="96113" y="192227"/>
                  </a:lnTo>
                  <a:lnTo>
                    <a:pt x="96113" y="96113"/>
                  </a:lnTo>
                  <a:close/>
                </a:path>
                <a:path w="2787650" h="192405">
                  <a:moveTo>
                    <a:pt x="672769" y="96113"/>
                  </a:moveTo>
                  <a:lnTo>
                    <a:pt x="576656" y="96113"/>
                  </a:lnTo>
                  <a:lnTo>
                    <a:pt x="576656" y="192227"/>
                  </a:lnTo>
                  <a:lnTo>
                    <a:pt x="672769" y="192227"/>
                  </a:lnTo>
                  <a:lnTo>
                    <a:pt x="672769" y="96113"/>
                  </a:lnTo>
                  <a:close/>
                </a:path>
                <a:path w="2787650" h="192405">
                  <a:moveTo>
                    <a:pt x="1057211" y="96113"/>
                  </a:moveTo>
                  <a:lnTo>
                    <a:pt x="961097" y="96113"/>
                  </a:lnTo>
                  <a:lnTo>
                    <a:pt x="961097" y="192227"/>
                  </a:lnTo>
                  <a:lnTo>
                    <a:pt x="1057211" y="192227"/>
                  </a:lnTo>
                  <a:lnTo>
                    <a:pt x="1057211" y="96113"/>
                  </a:lnTo>
                  <a:close/>
                </a:path>
                <a:path w="2787650" h="192405">
                  <a:moveTo>
                    <a:pt x="1345539" y="96113"/>
                  </a:moveTo>
                  <a:lnTo>
                    <a:pt x="1249426" y="96113"/>
                  </a:lnTo>
                  <a:lnTo>
                    <a:pt x="1249426" y="192227"/>
                  </a:lnTo>
                  <a:lnTo>
                    <a:pt x="1345539" y="192227"/>
                  </a:lnTo>
                  <a:lnTo>
                    <a:pt x="1345539" y="96113"/>
                  </a:lnTo>
                  <a:close/>
                </a:path>
                <a:path w="2787650" h="192405">
                  <a:moveTo>
                    <a:pt x="2787192" y="0"/>
                  </a:moveTo>
                  <a:lnTo>
                    <a:pt x="2691079" y="0"/>
                  </a:lnTo>
                  <a:lnTo>
                    <a:pt x="2691079" y="96113"/>
                  </a:lnTo>
                  <a:lnTo>
                    <a:pt x="2787192" y="96113"/>
                  </a:lnTo>
                  <a:lnTo>
                    <a:pt x="27871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331047" y="306067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329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715487" y="3012629"/>
              <a:ext cx="865505" cy="96520"/>
            </a:xfrm>
            <a:custGeom>
              <a:avLst/>
              <a:gdLst/>
              <a:ahLst/>
              <a:cxnLst/>
              <a:rect l="l" t="t" r="r" b="b"/>
              <a:pathLst>
                <a:path w="865504" h="96519">
                  <a:moveTo>
                    <a:pt x="192214" y="0"/>
                  </a:moveTo>
                  <a:lnTo>
                    <a:pt x="0" y="0"/>
                  </a:lnTo>
                  <a:lnTo>
                    <a:pt x="0" y="96113"/>
                  </a:lnTo>
                  <a:lnTo>
                    <a:pt x="192214" y="96113"/>
                  </a:lnTo>
                  <a:lnTo>
                    <a:pt x="192214" y="0"/>
                  </a:lnTo>
                  <a:close/>
                </a:path>
                <a:path w="865504" h="96519">
                  <a:moveTo>
                    <a:pt x="576656" y="0"/>
                  </a:moveTo>
                  <a:lnTo>
                    <a:pt x="480542" y="0"/>
                  </a:lnTo>
                  <a:lnTo>
                    <a:pt x="480542" y="96113"/>
                  </a:lnTo>
                  <a:lnTo>
                    <a:pt x="576656" y="96113"/>
                  </a:lnTo>
                  <a:lnTo>
                    <a:pt x="576656" y="0"/>
                  </a:lnTo>
                  <a:close/>
                </a:path>
                <a:path w="865504" h="96519">
                  <a:moveTo>
                    <a:pt x="864984" y="0"/>
                  </a:moveTo>
                  <a:lnTo>
                    <a:pt x="768870" y="0"/>
                  </a:lnTo>
                  <a:lnTo>
                    <a:pt x="768870" y="96113"/>
                  </a:lnTo>
                  <a:lnTo>
                    <a:pt x="864984" y="96113"/>
                  </a:lnTo>
                  <a:lnTo>
                    <a:pt x="8649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889400" y="3156786"/>
              <a:ext cx="2499360" cy="0"/>
            </a:xfrm>
            <a:custGeom>
              <a:avLst/>
              <a:gdLst/>
              <a:ahLst/>
              <a:cxnLst/>
              <a:rect l="l" t="t" r="r" b="b"/>
              <a:pathLst>
                <a:path w="2499359">
                  <a:moveTo>
                    <a:pt x="0" y="0"/>
                  </a:moveTo>
                  <a:lnTo>
                    <a:pt x="672768" y="0"/>
                  </a:lnTo>
                </a:path>
                <a:path w="2499359">
                  <a:moveTo>
                    <a:pt x="768878" y="0"/>
                  </a:moveTo>
                  <a:lnTo>
                    <a:pt x="2114415" y="0"/>
                  </a:lnTo>
                </a:path>
                <a:path w="2499359">
                  <a:moveTo>
                    <a:pt x="2210525" y="0"/>
                  </a:moveTo>
                  <a:lnTo>
                    <a:pt x="2498855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484365" y="3108732"/>
              <a:ext cx="192405" cy="96520"/>
            </a:xfrm>
            <a:custGeom>
              <a:avLst/>
              <a:gdLst/>
              <a:ahLst/>
              <a:cxnLst/>
              <a:rect l="l" t="t" r="r" b="b"/>
              <a:pathLst>
                <a:path w="192404" h="96519">
                  <a:moveTo>
                    <a:pt x="0" y="0"/>
                  </a:moveTo>
                  <a:lnTo>
                    <a:pt x="192219" y="0"/>
                  </a:lnTo>
                  <a:lnTo>
                    <a:pt x="192219" y="96109"/>
                  </a:lnTo>
                  <a:lnTo>
                    <a:pt x="0" y="96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" name="object 183"/>
          <p:cNvGrpSpPr/>
          <p:nvPr/>
        </p:nvGrpSpPr>
        <p:grpSpPr>
          <a:xfrm>
            <a:off x="10003816" y="417657"/>
            <a:ext cx="673100" cy="673100"/>
            <a:chOff x="10003816" y="417657"/>
            <a:chExt cx="673100" cy="673100"/>
          </a:xfrm>
        </p:grpSpPr>
        <p:sp>
          <p:nvSpPr>
            <p:cNvPr id="184" name="object 184"/>
            <p:cNvSpPr/>
            <p:nvPr/>
          </p:nvSpPr>
          <p:spPr>
            <a:xfrm>
              <a:off x="10003816" y="465712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0003815" y="513777"/>
              <a:ext cx="673100" cy="480695"/>
            </a:xfrm>
            <a:custGeom>
              <a:avLst/>
              <a:gdLst/>
              <a:ahLst/>
              <a:cxnLst/>
              <a:rect l="l" t="t" r="r" b="b"/>
              <a:pathLst>
                <a:path w="673100" h="480694">
                  <a:moveTo>
                    <a:pt x="96100" y="0"/>
                  </a:moveTo>
                  <a:lnTo>
                    <a:pt x="0" y="0"/>
                  </a:lnTo>
                  <a:lnTo>
                    <a:pt x="0" y="96100"/>
                  </a:lnTo>
                  <a:lnTo>
                    <a:pt x="0" y="192214"/>
                  </a:lnTo>
                  <a:lnTo>
                    <a:pt x="0" y="288328"/>
                  </a:lnTo>
                  <a:lnTo>
                    <a:pt x="0" y="384429"/>
                  </a:lnTo>
                  <a:lnTo>
                    <a:pt x="0" y="480542"/>
                  </a:lnTo>
                  <a:lnTo>
                    <a:pt x="96100" y="480542"/>
                  </a:lnTo>
                  <a:lnTo>
                    <a:pt x="96100" y="384429"/>
                  </a:lnTo>
                  <a:lnTo>
                    <a:pt x="96100" y="288328"/>
                  </a:lnTo>
                  <a:lnTo>
                    <a:pt x="96100" y="192214"/>
                  </a:lnTo>
                  <a:lnTo>
                    <a:pt x="96100" y="96100"/>
                  </a:lnTo>
                  <a:lnTo>
                    <a:pt x="96100" y="0"/>
                  </a:lnTo>
                  <a:close/>
                </a:path>
                <a:path w="673100" h="480694">
                  <a:moveTo>
                    <a:pt x="480542" y="96100"/>
                  </a:moveTo>
                  <a:lnTo>
                    <a:pt x="192214" y="96100"/>
                  </a:lnTo>
                  <a:lnTo>
                    <a:pt x="192214" y="192214"/>
                  </a:lnTo>
                  <a:lnTo>
                    <a:pt x="192214" y="288328"/>
                  </a:lnTo>
                  <a:lnTo>
                    <a:pt x="192214" y="384429"/>
                  </a:lnTo>
                  <a:lnTo>
                    <a:pt x="480542" y="384429"/>
                  </a:lnTo>
                  <a:lnTo>
                    <a:pt x="480542" y="288328"/>
                  </a:lnTo>
                  <a:lnTo>
                    <a:pt x="480542" y="192214"/>
                  </a:lnTo>
                  <a:lnTo>
                    <a:pt x="480542" y="96100"/>
                  </a:lnTo>
                  <a:close/>
                </a:path>
                <a:path w="673100" h="480694">
                  <a:moveTo>
                    <a:pt x="672769" y="0"/>
                  </a:moveTo>
                  <a:lnTo>
                    <a:pt x="576656" y="0"/>
                  </a:lnTo>
                  <a:lnTo>
                    <a:pt x="576656" y="96100"/>
                  </a:lnTo>
                  <a:lnTo>
                    <a:pt x="576656" y="192214"/>
                  </a:lnTo>
                  <a:lnTo>
                    <a:pt x="576656" y="288328"/>
                  </a:lnTo>
                  <a:lnTo>
                    <a:pt x="576656" y="384429"/>
                  </a:lnTo>
                  <a:lnTo>
                    <a:pt x="576656" y="480542"/>
                  </a:lnTo>
                  <a:lnTo>
                    <a:pt x="672769" y="480542"/>
                  </a:lnTo>
                  <a:lnTo>
                    <a:pt x="672769" y="384429"/>
                  </a:lnTo>
                  <a:lnTo>
                    <a:pt x="672769" y="288328"/>
                  </a:lnTo>
                  <a:lnTo>
                    <a:pt x="672769" y="192214"/>
                  </a:lnTo>
                  <a:lnTo>
                    <a:pt x="672769" y="96100"/>
                  </a:lnTo>
                  <a:lnTo>
                    <a:pt x="6727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003816" y="1042370"/>
              <a:ext cx="673100" cy="0"/>
            </a:xfrm>
            <a:custGeom>
              <a:avLst/>
              <a:gdLst/>
              <a:ahLst/>
              <a:cxnLst/>
              <a:rect l="l" t="t" r="r" b="b"/>
              <a:pathLst>
                <a:path w="673100">
                  <a:moveTo>
                    <a:pt x="0" y="0"/>
                  </a:moveTo>
                  <a:lnTo>
                    <a:pt x="672768" y="0"/>
                  </a:lnTo>
                </a:path>
              </a:pathLst>
            </a:custGeom>
            <a:ln w="96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" name="object 187"/>
          <p:cNvSpPr/>
          <p:nvPr/>
        </p:nvSpPr>
        <p:spPr>
          <a:xfrm>
            <a:off x="8658279" y="513766"/>
            <a:ext cx="96520" cy="96520"/>
          </a:xfrm>
          <a:custGeom>
            <a:avLst/>
            <a:gdLst/>
            <a:ahLst/>
            <a:cxnLst/>
            <a:rect l="l" t="t" r="r" b="b"/>
            <a:pathLst>
              <a:path w="96520" h="96520">
                <a:moveTo>
                  <a:pt x="0" y="0"/>
                </a:moveTo>
                <a:lnTo>
                  <a:pt x="96109" y="0"/>
                </a:lnTo>
                <a:lnTo>
                  <a:pt x="96109" y="96109"/>
                </a:lnTo>
                <a:lnTo>
                  <a:pt x="0" y="961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889392" y="1186547"/>
            <a:ext cx="96520" cy="288925"/>
          </a:xfrm>
          <a:custGeom>
            <a:avLst/>
            <a:gdLst/>
            <a:ahLst/>
            <a:cxnLst/>
            <a:rect l="l" t="t" r="r" b="b"/>
            <a:pathLst>
              <a:path w="96520" h="288925">
                <a:moveTo>
                  <a:pt x="96113" y="0"/>
                </a:moveTo>
                <a:lnTo>
                  <a:pt x="0" y="0"/>
                </a:lnTo>
                <a:lnTo>
                  <a:pt x="0" y="96100"/>
                </a:lnTo>
                <a:lnTo>
                  <a:pt x="0" y="192214"/>
                </a:lnTo>
                <a:lnTo>
                  <a:pt x="0" y="288328"/>
                </a:lnTo>
                <a:lnTo>
                  <a:pt x="96113" y="288328"/>
                </a:lnTo>
                <a:lnTo>
                  <a:pt x="96113" y="192214"/>
                </a:lnTo>
                <a:lnTo>
                  <a:pt x="96113" y="96100"/>
                </a:lnTo>
                <a:lnTo>
                  <a:pt x="96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 txBox="1"/>
          <p:nvPr/>
        </p:nvSpPr>
        <p:spPr>
          <a:xfrm>
            <a:off x="7744677" y="3314282"/>
            <a:ext cx="3076575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50" u="heavy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5"/>
              </a:rPr>
              <a:t>TDOT</a:t>
            </a:r>
            <a:r>
              <a:rPr sz="3150" u="heavy" spc="165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3150" u="heavy" spc="70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5"/>
              </a:rPr>
              <a:t>10-</a:t>
            </a:r>
            <a:r>
              <a:rPr sz="3150" u="heavy" spc="110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5"/>
              </a:rPr>
              <a:t>Year</a:t>
            </a:r>
            <a:r>
              <a:rPr sz="3150" u="heavy" spc="165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5"/>
              </a:rPr>
              <a:t> </a:t>
            </a:r>
            <a:r>
              <a:rPr sz="3150" u="heavy" spc="-20" dirty="0">
                <a:solidFill>
                  <a:srgbClr val="121B20"/>
                </a:solidFill>
                <a:uFill>
                  <a:solidFill>
                    <a:srgbClr val="121B20"/>
                  </a:solidFill>
                </a:uFill>
                <a:latin typeface="Arial Narrow"/>
                <a:cs typeface="Arial Narrow"/>
                <a:hlinkClick r:id="rId5"/>
              </a:rPr>
              <a:t>Plan</a:t>
            </a:r>
            <a:endParaRPr sz="31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1671" y="4589919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1671" y="2211949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8233" y="6035645"/>
            <a:ext cx="11154354" cy="3590924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021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TDOT</a:t>
            </a:r>
            <a:r>
              <a:rPr sz="6600" spc="100" dirty="0"/>
              <a:t> </a:t>
            </a:r>
            <a:r>
              <a:rPr sz="6600" spc="80" dirty="0"/>
              <a:t>Rural</a:t>
            </a:r>
            <a:r>
              <a:rPr sz="6600" spc="100" dirty="0"/>
              <a:t> </a:t>
            </a:r>
            <a:r>
              <a:rPr sz="6600" spc="55" dirty="0"/>
              <a:t>Consultation</a:t>
            </a:r>
            <a:r>
              <a:rPr sz="6600" spc="100" dirty="0"/>
              <a:t> </a:t>
            </a:r>
            <a:r>
              <a:rPr sz="6600" spc="-10" dirty="0"/>
              <a:t>Process</a:t>
            </a:r>
            <a:endParaRPr sz="6600"/>
          </a:p>
        </p:txBody>
      </p:sp>
      <p:sp>
        <p:nvSpPr>
          <p:cNvPr id="6" name="object 6"/>
          <p:cNvSpPr txBox="1"/>
          <p:nvPr/>
        </p:nvSpPr>
        <p:spPr>
          <a:xfrm>
            <a:off x="2088367" y="1914847"/>
            <a:ext cx="14055090" cy="3625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90"/>
              </a:spcBef>
            </a:pPr>
            <a:r>
              <a:rPr sz="3050" dirty="0">
                <a:latin typeface="Arial Narrow"/>
                <a:cs typeface="Arial Narrow"/>
              </a:rPr>
              <a:t>TDOT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is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95" dirty="0">
                <a:latin typeface="Arial Narrow"/>
                <a:cs typeface="Arial Narrow"/>
              </a:rPr>
              <a:t>federally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required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45" dirty="0">
                <a:latin typeface="Arial Narrow"/>
                <a:cs typeface="Arial Narrow"/>
              </a:rPr>
              <a:t>to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provide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65" dirty="0">
                <a:latin typeface="Arial Narrow"/>
                <a:cs typeface="Arial Narrow"/>
              </a:rPr>
              <a:t>for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non-</a:t>
            </a:r>
            <a:r>
              <a:rPr sz="3050" spc="125" dirty="0">
                <a:latin typeface="Arial Narrow"/>
                <a:cs typeface="Arial Narrow"/>
              </a:rPr>
              <a:t>metropolitan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85" dirty="0">
                <a:latin typeface="Arial Narrow"/>
                <a:cs typeface="Arial Narrow"/>
              </a:rPr>
              <a:t>local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official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participation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in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the </a:t>
            </a:r>
            <a:r>
              <a:rPr sz="3050" spc="120" dirty="0">
                <a:latin typeface="Arial Narrow"/>
                <a:cs typeface="Arial Narrow"/>
              </a:rPr>
              <a:t>development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of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the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statewide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45" dirty="0">
                <a:latin typeface="Arial Narrow"/>
                <a:cs typeface="Arial Narrow"/>
              </a:rPr>
              <a:t>Long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55" dirty="0">
                <a:latin typeface="Arial Narrow"/>
                <a:cs typeface="Arial Narrow"/>
              </a:rPr>
              <a:t>Range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10" dirty="0">
                <a:latin typeface="Arial Narrow"/>
                <a:cs typeface="Arial Narrow"/>
              </a:rPr>
              <a:t>Transportation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55" dirty="0">
                <a:latin typeface="Arial Narrow"/>
                <a:cs typeface="Arial Narrow"/>
              </a:rPr>
              <a:t>Plan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and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65" dirty="0">
                <a:latin typeface="Arial Narrow"/>
                <a:cs typeface="Arial Narrow"/>
              </a:rPr>
              <a:t>State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Transportation </a:t>
            </a:r>
            <a:r>
              <a:rPr sz="3050" spc="145" dirty="0">
                <a:latin typeface="Arial Narrow"/>
                <a:cs typeface="Arial Narrow"/>
              </a:rPr>
              <a:t>Improvement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Program</a:t>
            </a:r>
            <a:endParaRPr sz="30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3050">
              <a:latin typeface="Arial Narrow"/>
              <a:cs typeface="Arial Narrow"/>
            </a:endParaRPr>
          </a:p>
          <a:p>
            <a:pPr marL="12700" marR="519430">
              <a:lnSpc>
                <a:spcPct val="129099"/>
              </a:lnSpc>
            </a:pPr>
            <a:r>
              <a:rPr sz="3050" spc="90" dirty="0">
                <a:latin typeface="Arial Narrow"/>
                <a:cs typeface="Arial Narrow"/>
              </a:rPr>
              <a:t>This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30" dirty="0">
                <a:latin typeface="Arial Narrow"/>
                <a:cs typeface="Arial Narrow"/>
              </a:rPr>
              <a:t>process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00" dirty="0">
                <a:latin typeface="Arial Narrow"/>
                <a:cs typeface="Arial Narrow"/>
              </a:rPr>
              <a:t>is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0" dirty="0">
                <a:latin typeface="Arial Narrow"/>
                <a:cs typeface="Arial Narrow"/>
              </a:rPr>
              <a:t>designed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45" dirty="0">
                <a:latin typeface="Arial Narrow"/>
                <a:cs typeface="Arial Narrow"/>
              </a:rPr>
              <a:t>to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ensure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consultation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with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non-</a:t>
            </a:r>
            <a:r>
              <a:rPr sz="3050" spc="125" dirty="0">
                <a:latin typeface="Arial Narrow"/>
                <a:cs typeface="Arial Narrow"/>
              </a:rPr>
              <a:t>metropolitan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85" dirty="0">
                <a:latin typeface="Arial Narrow"/>
                <a:cs typeface="Arial Narrow"/>
              </a:rPr>
              <a:t>local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officials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in </a:t>
            </a:r>
            <a:r>
              <a:rPr sz="3050" spc="114" dirty="0">
                <a:latin typeface="Arial Narrow"/>
                <a:cs typeface="Arial Narrow"/>
              </a:rPr>
              <a:t>the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85" dirty="0">
                <a:latin typeface="Arial Narrow"/>
                <a:cs typeface="Arial Narrow"/>
              </a:rPr>
              <a:t>state’s</a:t>
            </a:r>
            <a:r>
              <a:rPr sz="3050" spc="180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transportation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10" dirty="0">
                <a:latin typeface="Arial Narrow"/>
                <a:cs typeface="Arial Narrow"/>
              </a:rPr>
              <a:t>planning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and</a:t>
            </a:r>
            <a:r>
              <a:rPr sz="3050" spc="18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programming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decisions</a:t>
            </a:r>
            <a:endParaRPr sz="30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52" y="2198620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52" y="5415422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52" y="6971203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4747" y="1958975"/>
            <a:ext cx="8728710" cy="642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4785">
              <a:lnSpc>
                <a:spcPct val="116700"/>
              </a:lnSpc>
              <a:spcBef>
                <a:spcPts val="95"/>
              </a:spcBef>
            </a:pPr>
            <a:r>
              <a:rPr sz="3000" spc="60" dirty="0">
                <a:latin typeface="Arial Narrow"/>
                <a:cs typeface="Arial Narrow"/>
              </a:rPr>
              <a:t>Every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5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75" dirty="0">
                <a:latin typeface="Arial Narrow"/>
                <a:cs typeface="Arial Narrow"/>
              </a:rPr>
              <a:t>years,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TDOT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55" dirty="0">
                <a:latin typeface="Arial Narrow"/>
                <a:cs typeface="Arial Narrow"/>
              </a:rPr>
              <a:t>must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review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Rural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Consultation </a:t>
            </a:r>
            <a:r>
              <a:rPr sz="3000" spc="100" dirty="0">
                <a:latin typeface="Arial Narrow"/>
                <a:cs typeface="Arial Narrow"/>
              </a:rPr>
              <a:t>Process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solicit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55" dirty="0">
                <a:latin typeface="Arial Narrow"/>
                <a:cs typeface="Arial Narrow"/>
              </a:rPr>
              <a:t>comments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80" dirty="0">
                <a:latin typeface="Arial Narrow"/>
                <a:cs typeface="Arial Narrow"/>
              </a:rPr>
              <a:t>from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non-</a:t>
            </a:r>
            <a:r>
              <a:rPr sz="3000" spc="110" dirty="0">
                <a:latin typeface="Arial Narrow"/>
                <a:cs typeface="Arial Narrow"/>
              </a:rPr>
              <a:t>metropolitan </a:t>
            </a:r>
            <a:r>
              <a:rPr sz="3000" spc="70" dirty="0">
                <a:latin typeface="Arial Narrow"/>
                <a:cs typeface="Arial Narrow"/>
              </a:rPr>
              <a:t>local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officials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120" dirty="0">
                <a:latin typeface="Arial Narrow"/>
                <a:cs typeface="Arial Narrow"/>
              </a:rPr>
              <a:t>other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interested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parties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regarding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75" dirty="0">
                <a:latin typeface="Arial Narrow"/>
                <a:cs typeface="Arial Narrow"/>
              </a:rPr>
              <a:t>the </a:t>
            </a:r>
            <a:r>
              <a:rPr sz="3000" spc="95" dirty="0">
                <a:latin typeface="Arial Narrow"/>
                <a:cs typeface="Arial Narrow"/>
              </a:rPr>
              <a:t>effectiveness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40" dirty="0">
                <a:latin typeface="Arial Narrow"/>
                <a:cs typeface="Arial Narrow"/>
              </a:rPr>
              <a:t>of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cooperative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120" dirty="0">
                <a:latin typeface="Arial Narrow"/>
                <a:cs typeface="Arial Narrow"/>
              </a:rPr>
              <a:t>process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50" dirty="0">
                <a:latin typeface="Arial Narrow"/>
                <a:cs typeface="Arial Narrow"/>
              </a:rPr>
              <a:t>any </a:t>
            </a:r>
            <a:r>
              <a:rPr sz="3000" spc="125" dirty="0">
                <a:latin typeface="Arial Narrow"/>
                <a:cs typeface="Arial Narrow"/>
              </a:rPr>
              <a:t>proposed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changes</a:t>
            </a:r>
            <a:r>
              <a:rPr sz="3000" spc="150" dirty="0">
                <a:latin typeface="Arial Narrow"/>
                <a:cs typeface="Arial Narrow"/>
              </a:rPr>
              <a:t> for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a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10" dirty="0">
                <a:latin typeface="Arial Narrow"/>
                <a:cs typeface="Arial Narrow"/>
              </a:rPr>
              <a:t>period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40" dirty="0">
                <a:latin typeface="Arial Narrow"/>
                <a:cs typeface="Arial Narrow"/>
              </a:rPr>
              <a:t>of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50" dirty="0">
                <a:latin typeface="Arial Narrow"/>
                <a:cs typeface="Arial Narrow"/>
              </a:rPr>
              <a:t>at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70" dirty="0">
                <a:latin typeface="Arial Narrow"/>
                <a:cs typeface="Arial Narrow"/>
              </a:rPr>
              <a:t>least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60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days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3000">
              <a:latin typeface="Arial Narrow"/>
              <a:cs typeface="Arial Narrow"/>
            </a:endParaRPr>
          </a:p>
          <a:p>
            <a:pPr marL="12700" marR="5080">
              <a:lnSpc>
                <a:spcPct val="116700"/>
              </a:lnSpc>
            </a:pPr>
            <a:r>
              <a:rPr sz="3000" dirty="0">
                <a:latin typeface="Arial Narrow"/>
                <a:cs typeface="Arial Narrow"/>
              </a:rPr>
              <a:t>TDOT’s</a:t>
            </a:r>
            <a:r>
              <a:rPr sz="3000" spc="170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Rural</a:t>
            </a:r>
            <a:r>
              <a:rPr sz="3000" spc="17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Consultation</a:t>
            </a:r>
            <a:r>
              <a:rPr sz="3000" spc="17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Process</a:t>
            </a:r>
            <a:r>
              <a:rPr sz="3000" spc="17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was</a:t>
            </a:r>
            <a:r>
              <a:rPr sz="3000" spc="175" dirty="0">
                <a:latin typeface="Arial Narrow"/>
                <a:cs typeface="Arial Narrow"/>
              </a:rPr>
              <a:t> </a:t>
            </a:r>
            <a:r>
              <a:rPr sz="3000" spc="95" dirty="0">
                <a:latin typeface="Arial Narrow"/>
                <a:cs typeface="Arial Narrow"/>
              </a:rPr>
              <a:t>reviewed</a:t>
            </a:r>
            <a:r>
              <a:rPr sz="3000" spc="175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in</a:t>
            </a:r>
            <a:r>
              <a:rPr sz="3000" spc="17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2021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will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be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due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to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FHWA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in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June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40" dirty="0">
                <a:latin typeface="Arial Narrow"/>
                <a:cs typeface="Arial Narrow"/>
              </a:rPr>
              <a:t>of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2026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3000">
              <a:latin typeface="Arial Narrow"/>
              <a:cs typeface="Arial Narrow"/>
            </a:endParaRPr>
          </a:p>
          <a:p>
            <a:pPr marL="12700" marR="250825">
              <a:lnSpc>
                <a:spcPct val="116700"/>
              </a:lnSpc>
            </a:pPr>
            <a:r>
              <a:rPr sz="3000" b="1" spc="125" dirty="0">
                <a:latin typeface="Arial Narrow"/>
                <a:cs typeface="Arial Narrow"/>
              </a:rPr>
              <a:t>We</a:t>
            </a:r>
            <a:r>
              <a:rPr sz="3000" b="1" spc="150" dirty="0">
                <a:latin typeface="Arial Narrow"/>
                <a:cs typeface="Arial Narrow"/>
              </a:rPr>
              <a:t> </a:t>
            </a:r>
            <a:r>
              <a:rPr sz="3000" b="1" spc="75" dirty="0">
                <a:latin typeface="Arial Narrow"/>
                <a:cs typeface="Arial Narrow"/>
              </a:rPr>
              <a:t>will</a:t>
            </a:r>
            <a:r>
              <a:rPr sz="3000" b="1" spc="155" dirty="0">
                <a:latin typeface="Arial Narrow"/>
                <a:cs typeface="Arial Narrow"/>
              </a:rPr>
              <a:t> </a:t>
            </a:r>
            <a:r>
              <a:rPr sz="3000" b="1" spc="85" dirty="0">
                <a:latin typeface="Arial Narrow"/>
                <a:cs typeface="Arial Narrow"/>
              </a:rPr>
              <a:t>be</a:t>
            </a:r>
            <a:r>
              <a:rPr sz="3000" b="1" spc="150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issuing</a:t>
            </a:r>
            <a:r>
              <a:rPr sz="3000" b="1" spc="155" dirty="0">
                <a:latin typeface="Arial Narrow"/>
                <a:cs typeface="Arial Narrow"/>
              </a:rPr>
              <a:t> </a:t>
            </a:r>
            <a:r>
              <a:rPr sz="3000" b="1" spc="80" dirty="0">
                <a:latin typeface="Arial Narrow"/>
                <a:cs typeface="Arial Narrow"/>
              </a:rPr>
              <a:t>a</a:t>
            </a:r>
            <a:r>
              <a:rPr sz="3000" b="1" spc="155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survey</a:t>
            </a:r>
            <a:r>
              <a:rPr sz="3000" b="1" spc="150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to</a:t>
            </a:r>
            <a:r>
              <a:rPr sz="3000" b="1" spc="155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collect</a:t>
            </a:r>
            <a:r>
              <a:rPr sz="3000" b="1" spc="155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your</a:t>
            </a:r>
            <a:r>
              <a:rPr sz="3000" b="1" spc="150" dirty="0">
                <a:latin typeface="Arial Narrow"/>
                <a:cs typeface="Arial Narrow"/>
              </a:rPr>
              <a:t> </a:t>
            </a:r>
            <a:r>
              <a:rPr sz="3000" b="1" spc="50" dirty="0">
                <a:latin typeface="Arial Narrow"/>
                <a:cs typeface="Arial Narrow"/>
              </a:rPr>
              <a:t>feedback</a:t>
            </a:r>
            <a:r>
              <a:rPr sz="3000" b="1" spc="155" dirty="0">
                <a:latin typeface="Arial Narrow"/>
                <a:cs typeface="Arial Narrow"/>
              </a:rPr>
              <a:t> </a:t>
            </a:r>
            <a:r>
              <a:rPr sz="3000" b="1" spc="-25" dirty="0">
                <a:latin typeface="Arial Narrow"/>
                <a:cs typeface="Arial Narrow"/>
              </a:rPr>
              <a:t>in </a:t>
            </a:r>
            <a:r>
              <a:rPr sz="3000" b="1" spc="55" dirty="0">
                <a:latin typeface="Arial Narrow"/>
                <a:cs typeface="Arial Narrow"/>
              </a:rPr>
              <a:t>early</a:t>
            </a:r>
            <a:r>
              <a:rPr sz="3000" b="1" spc="140" dirty="0">
                <a:latin typeface="Arial Narrow"/>
                <a:cs typeface="Arial Narrow"/>
              </a:rPr>
              <a:t> </a:t>
            </a:r>
            <a:r>
              <a:rPr sz="3000" b="1" spc="135" dirty="0">
                <a:latin typeface="Arial Narrow"/>
                <a:cs typeface="Arial Narrow"/>
              </a:rPr>
              <a:t>2026</a:t>
            </a:r>
            <a:r>
              <a:rPr sz="3000" b="1" spc="145" dirty="0">
                <a:latin typeface="Arial Narrow"/>
                <a:cs typeface="Arial Narrow"/>
              </a:rPr>
              <a:t> </a:t>
            </a:r>
            <a:r>
              <a:rPr sz="3000" b="1" spc="55" dirty="0">
                <a:latin typeface="Arial Narrow"/>
                <a:cs typeface="Arial Narrow"/>
              </a:rPr>
              <a:t>and</a:t>
            </a:r>
            <a:r>
              <a:rPr sz="3000" b="1" spc="140" dirty="0">
                <a:latin typeface="Arial Narrow"/>
                <a:cs typeface="Arial Narrow"/>
              </a:rPr>
              <a:t> </a:t>
            </a:r>
            <a:r>
              <a:rPr sz="3000" b="1" spc="75" dirty="0">
                <a:latin typeface="Arial Narrow"/>
                <a:cs typeface="Arial Narrow"/>
              </a:rPr>
              <a:t>will</a:t>
            </a:r>
            <a:r>
              <a:rPr sz="3000" b="1" spc="145" dirty="0">
                <a:latin typeface="Arial Narrow"/>
                <a:cs typeface="Arial Narrow"/>
              </a:rPr>
              <a:t> </a:t>
            </a:r>
            <a:r>
              <a:rPr sz="3000" b="1" spc="60" dirty="0">
                <a:latin typeface="Arial Narrow"/>
                <a:cs typeface="Arial Narrow"/>
              </a:rPr>
              <a:t>present</a:t>
            </a:r>
            <a:r>
              <a:rPr sz="3000" b="1" spc="145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results</a:t>
            </a:r>
            <a:r>
              <a:rPr sz="3000" b="1" spc="140" dirty="0">
                <a:latin typeface="Arial Narrow"/>
                <a:cs typeface="Arial Narrow"/>
              </a:rPr>
              <a:t> </a:t>
            </a:r>
            <a:r>
              <a:rPr sz="3000" b="1" spc="65" dirty="0">
                <a:latin typeface="Arial Narrow"/>
                <a:cs typeface="Arial Narrow"/>
              </a:rPr>
              <a:t>at</a:t>
            </a:r>
            <a:r>
              <a:rPr sz="3000" b="1" spc="145" dirty="0">
                <a:latin typeface="Arial Narrow"/>
                <a:cs typeface="Arial Narrow"/>
              </a:rPr>
              <a:t> </a:t>
            </a:r>
            <a:r>
              <a:rPr sz="3000" b="1" dirty="0">
                <a:latin typeface="Arial Narrow"/>
                <a:cs typeface="Arial Narrow"/>
              </a:rPr>
              <a:t>Spring</a:t>
            </a:r>
            <a:r>
              <a:rPr sz="3000" b="1" spc="145" dirty="0">
                <a:latin typeface="Arial Narrow"/>
                <a:cs typeface="Arial Narrow"/>
              </a:rPr>
              <a:t> </a:t>
            </a:r>
            <a:r>
              <a:rPr sz="3000" b="1" spc="-25" dirty="0">
                <a:latin typeface="Arial Narrow"/>
                <a:cs typeface="Arial Narrow"/>
              </a:rPr>
              <a:t>RPO </a:t>
            </a:r>
            <a:r>
              <a:rPr sz="3000" b="1" spc="55" dirty="0">
                <a:latin typeface="Arial Narrow"/>
                <a:cs typeface="Arial Narrow"/>
              </a:rPr>
              <a:t>meetings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33755" y="2465335"/>
            <a:ext cx="4858385" cy="5651500"/>
          </a:xfrm>
          <a:custGeom>
            <a:avLst/>
            <a:gdLst/>
            <a:ahLst/>
            <a:cxnLst/>
            <a:rect l="l" t="t" r="r" b="b"/>
            <a:pathLst>
              <a:path w="4858384" h="5651500">
                <a:moveTo>
                  <a:pt x="4456101" y="4597399"/>
                </a:moveTo>
                <a:lnTo>
                  <a:pt x="401708" y="4597399"/>
                </a:lnTo>
                <a:lnTo>
                  <a:pt x="354172" y="4584699"/>
                </a:lnTo>
                <a:lnTo>
                  <a:pt x="308428" y="4571999"/>
                </a:lnTo>
                <a:lnTo>
                  <a:pt x="264751" y="4559299"/>
                </a:lnTo>
                <a:lnTo>
                  <a:pt x="223418" y="4533899"/>
                </a:lnTo>
                <a:lnTo>
                  <a:pt x="184708" y="4508499"/>
                </a:lnTo>
                <a:lnTo>
                  <a:pt x="148897" y="4483099"/>
                </a:lnTo>
                <a:lnTo>
                  <a:pt x="116261" y="4444999"/>
                </a:lnTo>
                <a:lnTo>
                  <a:pt x="87078" y="4406899"/>
                </a:lnTo>
                <a:lnTo>
                  <a:pt x="61625" y="4368799"/>
                </a:lnTo>
                <a:lnTo>
                  <a:pt x="40178" y="4330699"/>
                </a:lnTo>
                <a:lnTo>
                  <a:pt x="23016" y="4292599"/>
                </a:lnTo>
                <a:lnTo>
                  <a:pt x="10413" y="4241799"/>
                </a:lnTo>
                <a:lnTo>
                  <a:pt x="2649" y="4190999"/>
                </a:lnTo>
                <a:lnTo>
                  <a:pt x="76" y="4141675"/>
                </a:lnTo>
                <a:lnTo>
                  <a:pt x="0" y="1676399"/>
                </a:lnTo>
                <a:lnTo>
                  <a:pt x="2649" y="1625599"/>
                </a:lnTo>
                <a:lnTo>
                  <a:pt x="10413" y="1574799"/>
                </a:lnTo>
                <a:lnTo>
                  <a:pt x="23016" y="1536699"/>
                </a:lnTo>
                <a:lnTo>
                  <a:pt x="40178" y="1485899"/>
                </a:lnTo>
                <a:lnTo>
                  <a:pt x="61625" y="1447799"/>
                </a:lnTo>
                <a:lnTo>
                  <a:pt x="87078" y="1409699"/>
                </a:lnTo>
                <a:lnTo>
                  <a:pt x="116261" y="1371599"/>
                </a:lnTo>
                <a:lnTo>
                  <a:pt x="148897" y="1333499"/>
                </a:lnTo>
                <a:lnTo>
                  <a:pt x="184708" y="1308099"/>
                </a:lnTo>
                <a:lnTo>
                  <a:pt x="223418" y="1282699"/>
                </a:lnTo>
                <a:lnTo>
                  <a:pt x="264751" y="1257299"/>
                </a:lnTo>
                <a:lnTo>
                  <a:pt x="308428" y="1244599"/>
                </a:lnTo>
                <a:lnTo>
                  <a:pt x="354172" y="1231899"/>
                </a:lnTo>
                <a:lnTo>
                  <a:pt x="401708" y="1219199"/>
                </a:lnTo>
                <a:lnTo>
                  <a:pt x="993470" y="1219199"/>
                </a:lnTo>
                <a:lnTo>
                  <a:pt x="993470" y="88899"/>
                </a:lnTo>
                <a:lnTo>
                  <a:pt x="1000645" y="50799"/>
                </a:lnTo>
                <a:lnTo>
                  <a:pt x="1020215" y="25399"/>
                </a:lnTo>
                <a:lnTo>
                  <a:pt x="1049244" y="0"/>
                </a:lnTo>
                <a:lnTo>
                  <a:pt x="3372415" y="0"/>
                </a:lnTo>
                <a:lnTo>
                  <a:pt x="3388140" y="12699"/>
                </a:lnTo>
                <a:lnTo>
                  <a:pt x="3402062" y="25399"/>
                </a:lnTo>
                <a:lnTo>
                  <a:pt x="3555785" y="177799"/>
                </a:lnTo>
                <a:lnTo>
                  <a:pt x="1176127" y="177799"/>
                </a:lnTo>
                <a:lnTo>
                  <a:pt x="1176127" y="1409699"/>
                </a:lnTo>
                <a:lnTo>
                  <a:pt x="402579" y="1409699"/>
                </a:lnTo>
                <a:lnTo>
                  <a:pt x="357266" y="1422399"/>
                </a:lnTo>
                <a:lnTo>
                  <a:pt x="315519" y="1447799"/>
                </a:lnTo>
                <a:lnTo>
                  <a:pt x="278101" y="1473199"/>
                </a:lnTo>
                <a:lnTo>
                  <a:pt x="245776" y="1498599"/>
                </a:lnTo>
                <a:lnTo>
                  <a:pt x="219306" y="1536699"/>
                </a:lnTo>
                <a:lnTo>
                  <a:pt x="199454" y="1574799"/>
                </a:lnTo>
                <a:lnTo>
                  <a:pt x="186983" y="1625599"/>
                </a:lnTo>
                <a:lnTo>
                  <a:pt x="182656" y="1676399"/>
                </a:lnTo>
                <a:lnTo>
                  <a:pt x="182782" y="4141675"/>
                </a:lnTo>
                <a:lnTo>
                  <a:pt x="186983" y="4190999"/>
                </a:lnTo>
                <a:lnTo>
                  <a:pt x="199454" y="4241799"/>
                </a:lnTo>
                <a:lnTo>
                  <a:pt x="219306" y="4279899"/>
                </a:lnTo>
                <a:lnTo>
                  <a:pt x="245776" y="4317999"/>
                </a:lnTo>
                <a:lnTo>
                  <a:pt x="278101" y="4356099"/>
                </a:lnTo>
                <a:lnTo>
                  <a:pt x="315519" y="4381499"/>
                </a:lnTo>
                <a:lnTo>
                  <a:pt x="357266" y="4394199"/>
                </a:lnTo>
                <a:lnTo>
                  <a:pt x="402579" y="4406899"/>
                </a:lnTo>
                <a:lnTo>
                  <a:pt x="450695" y="4419599"/>
                </a:lnTo>
                <a:lnTo>
                  <a:pt x="4761003" y="4419599"/>
                </a:lnTo>
                <a:lnTo>
                  <a:pt x="4741548" y="4444999"/>
                </a:lnTo>
                <a:lnTo>
                  <a:pt x="4708912" y="4483099"/>
                </a:lnTo>
                <a:lnTo>
                  <a:pt x="4673101" y="4508499"/>
                </a:lnTo>
                <a:lnTo>
                  <a:pt x="4634390" y="4533899"/>
                </a:lnTo>
                <a:lnTo>
                  <a:pt x="4593058" y="4559299"/>
                </a:lnTo>
                <a:lnTo>
                  <a:pt x="4549381" y="4571999"/>
                </a:lnTo>
                <a:lnTo>
                  <a:pt x="4503636" y="4584699"/>
                </a:lnTo>
                <a:lnTo>
                  <a:pt x="4456101" y="4597399"/>
                </a:lnTo>
                <a:close/>
              </a:path>
              <a:path w="4858384" h="5651500">
                <a:moveTo>
                  <a:pt x="3864276" y="3479799"/>
                </a:moveTo>
                <a:lnTo>
                  <a:pt x="3681557" y="3479799"/>
                </a:lnTo>
                <a:lnTo>
                  <a:pt x="3681557" y="609599"/>
                </a:lnTo>
                <a:lnTo>
                  <a:pt x="3301845" y="609599"/>
                </a:lnTo>
                <a:lnTo>
                  <a:pt x="3272816" y="584199"/>
                </a:lnTo>
                <a:lnTo>
                  <a:pt x="3253247" y="558799"/>
                </a:lnTo>
                <a:lnTo>
                  <a:pt x="3246072" y="520699"/>
                </a:lnTo>
                <a:lnTo>
                  <a:pt x="3246072" y="177799"/>
                </a:lnTo>
                <a:lnTo>
                  <a:pt x="3555785" y="177799"/>
                </a:lnTo>
                <a:lnTo>
                  <a:pt x="3683887" y="304799"/>
                </a:lnTo>
                <a:lnTo>
                  <a:pt x="3428791" y="304799"/>
                </a:lnTo>
                <a:lnTo>
                  <a:pt x="3428791" y="431799"/>
                </a:lnTo>
                <a:lnTo>
                  <a:pt x="3811989" y="431799"/>
                </a:lnTo>
                <a:lnTo>
                  <a:pt x="3837610" y="457199"/>
                </a:lnTo>
                <a:lnTo>
                  <a:pt x="3848995" y="469899"/>
                </a:lnTo>
                <a:lnTo>
                  <a:pt x="3857382" y="482599"/>
                </a:lnTo>
                <a:lnTo>
                  <a:pt x="3862565" y="507999"/>
                </a:lnTo>
                <a:lnTo>
                  <a:pt x="3864338" y="520699"/>
                </a:lnTo>
                <a:lnTo>
                  <a:pt x="3864338" y="1219199"/>
                </a:lnTo>
                <a:lnTo>
                  <a:pt x="4456089" y="1219199"/>
                </a:lnTo>
                <a:lnTo>
                  <a:pt x="4503615" y="1231899"/>
                </a:lnTo>
                <a:lnTo>
                  <a:pt x="4549351" y="1244599"/>
                </a:lnTo>
                <a:lnTo>
                  <a:pt x="4593021" y="1257299"/>
                </a:lnTo>
                <a:lnTo>
                  <a:pt x="4634349" y="1282699"/>
                </a:lnTo>
                <a:lnTo>
                  <a:pt x="4673056" y="1308099"/>
                </a:lnTo>
                <a:lnTo>
                  <a:pt x="4708865" y="1333499"/>
                </a:lnTo>
                <a:lnTo>
                  <a:pt x="4741501" y="1371599"/>
                </a:lnTo>
                <a:lnTo>
                  <a:pt x="4770686" y="1409699"/>
                </a:lnTo>
                <a:lnTo>
                  <a:pt x="3864213" y="1409699"/>
                </a:lnTo>
                <a:lnTo>
                  <a:pt x="3864213" y="1523999"/>
                </a:lnTo>
                <a:lnTo>
                  <a:pt x="4460529" y="1523999"/>
                </a:lnTo>
                <a:lnTo>
                  <a:pt x="4499289" y="1549399"/>
                </a:lnTo>
                <a:lnTo>
                  <a:pt x="4529876" y="1574799"/>
                </a:lnTo>
                <a:lnTo>
                  <a:pt x="4549947" y="1625599"/>
                </a:lnTo>
                <a:lnTo>
                  <a:pt x="4557158" y="1663699"/>
                </a:lnTo>
                <a:lnTo>
                  <a:pt x="4557158" y="1701799"/>
                </a:lnTo>
                <a:lnTo>
                  <a:pt x="3864276" y="1701799"/>
                </a:lnTo>
                <a:lnTo>
                  <a:pt x="3864276" y="3479799"/>
                </a:lnTo>
                <a:close/>
              </a:path>
              <a:path w="4858384" h="5651500">
                <a:moveTo>
                  <a:pt x="3811989" y="431799"/>
                </a:moveTo>
                <a:lnTo>
                  <a:pt x="3552419" y="431799"/>
                </a:lnTo>
                <a:lnTo>
                  <a:pt x="3428791" y="304799"/>
                </a:lnTo>
                <a:lnTo>
                  <a:pt x="3683887" y="304799"/>
                </a:lnTo>
                <a:lnTo>
                  <a:pt x="3811989" y="431799"/>
                </a:lnTo>
                <a:close/>
              </a:path>
              <a:path w="4858384" h="5651500">
                <a:moveTo>
                  <a:pt x="2370669" y="673099"/>
                </a:moveTo>
                <a:lnTo>
                  <a:pt x="2122963" y="673099"/>
                </a:lnTo>
                <a:lnTo>
                  <a:pt x="2223619" y="571499"/>
                </a:lnTo>
                <a:lnTo>
                  <a:pt x="2254780" y="558799"/>
                </a:lnTo>
                <a:lnTo>
                  <a:pt x="2289439" y="546099"/>
                </a:lnTo>
                <a:lnTo>
                  <a:pt x="2323441" y="558799"/>
                </a:lnTo>
                <a:lnTo>
                  <a:pt x="2352630" y="584199"/>
                </a:lnTo>
                <a:lnTo>
                  <a:pt x="2371221" y="609599"/>
                </a:lnTo>
                <a:lnTo>
                  <a:pt x="2376237" y="647699"/>
                </a:lnTo>
                <a:lnTo>
                  <a:pt x="2370669" y="673099"/>
                </a:lnTo>
                <a:close/>
              </a:path>
              <a:path w="4858384" h="5651500">
                <a:moveTo>
                  <a:pt x="2031635" y="1333499"/>
                </a:moveTo>
                <a:lnTo>
                  <a:pt x="1447233" y="1333499"/>
                </a:lnTo>
                <a:lnTo>
                  <a:pt x="1411678" y="1320799"/>
                </a:lnTo>
                <a:lnTo>
                  <a:pt x="1382649" y="1295399"/>
                </a:lnTo>
                <a:lnTo>
                  <a:pt x="1363080" y="1269999"/>
                </a:lnTo>
                <a:lnTo>
                  <a:pt x="1355905" y="1231899"/>
                </a:lnTo>
                <a:lnTo>
                  <a:pt x="1355905" y="647699"/>
                </a:lnTo>
                <a:lnTo>
                  <a:pt x="1363080" y="622299"/>
                </a:lnTo>
                <a:lnTo>
                  <a:pt x="1382649" y="584199"/>
                </a:lnTo>
                <a:lnTo>
                  <a:pt x="1411678" y="571499"/>
                </a:lnTo>
                <a:lnTo>
                  <a:pt x="1447233" y="558799"/>
                </a:lnTo>
                <a:lnTo>
                  <a:pt x="2031635" y="558799"/>
                </a:lnTo>
                <a:lnTo>
                  <a:pt x="2067190" y="571499"/>
                </a:lnTo>
                <a:lnTo>
                  <a:pt x="2096219" y="584199"/>
                </a:lnTo>
                <a:lnTo>
                  <a:pt x="2115788" y="622299"/>
                </a:lnTo>
                <a:lnTo>
                  <a:pt x="2122963" y="647699"/>
                </a:lnTo>
                <a:lnTo>
                  <a:pt x="2122963" y="673099"/>
                </a:lnTo>
                <a:lnTo>
                  <a:pt x="2370669" y="673099"/>
                </a:lnTo>
                <a:lnTo>
                  <a:pt x="2367885" y="685799"/>
                </a:lnTo>
                <a:lnTo>
                  <a:pt x="2346371" y="711199"/>
                </a:lnTo>
                <a:lnTo>
                  <a:pt x="2304482" y="749299"/>
                </a:lnTo>
                <a:lnTo>
                  <a:pt x="1538624" y="749299"/>
                </a:lnTo>
                <a:lnTo>
                  <a:pt x="1538624" y="1142999"/>
                </a:lnTo>
                <a:lnTo>
                  <a:pt x="2122963" y="1142999"/>
                </a:lnTo>
                <a:lnTo>
                  <a:pt x="2122963" y="1231899"/>
                </a:lnTo>
                <a:lnTo>
                  <a:pt x="2115788" y="1269999"/>
                </a:lnTo>
                <a:lnTo>
                  <a:pt x="2096219" y="1295399"/>
                </a:lnTo>
                <a:lnTo>
                  <a:pt x="2067190" y="1320799"/>
                </a:lnTo>
                <a:lnTo>
                  <a:pt x="2031635" y="1333499"/>
                </a:lnTo>
                <a:close/>
              </a:path>
              <a:path w="4858384" h="5651500">
                <a:moveTo>
                  <a:pt x="3446068" y="812799"/>
                </a:moveTo>
                <a:lnTo>
                  <a:pt x="2531845" y="812799"/>
                </a:lnTo>
                <a:lnTo>
                  <a:pt x="2502815" y="787399"/>
                </a:lnTo>
                <a:lnTo>
                  <a:pt x="2483246" y="761999"/>
                </a:lnTo>
                <a:lnTo>
                  <a:pt x="2476071" y="723899"/>
                </a:lnTo>
                <a:lnTo>
                  <a:pt x="2483246" y="685799"/>
                </a:lnTo>
                <a:lnTo>
                  <a:pt x="2502815" y="660399"/>
                </a:lnTo>
                <a:lnTo>
                  <a:pt x="2531845" y="647699"/>
                </a:lnTo>
                <a:lnTo>
                  <a:pt x="2567399" y="634999"/>
                </a:lnTo>
                <a:lnTo>
                  <a:pt x="3410513" y="634999"/>
                </a:lnTo>
                <a:lnTo>
                  <a:pt x="3446042" y="647699"/>
                </a:lnTo>
                <a:lnTo>
                  <a:pt x="3475074" y="660399"/>
                </a:lnTo>
                <a:lnTo>
                  <a:pt x="3494658" y="685799"/>
                </a:lnTo>
                <a:lnTo>
                  <a:pt x="3501842" y="723899"/>
                </a:lnTo>
                <a:lnTo>
                  <a:pt x="3494666" y="761999"/>
                </a:lnTo>
                <a:lnTo>
                  <a:pt x="3475097" y="787399"/>
                </a:lnTo>
                <a:lnTo>
                  <a:pt x="3446068" y="812799"/>
                </a:lnTo>
                <a:close/>
              </a:path>
              <a:path w="4858384" h="5651500">
                <a:moveTo>
                  <a:pt x="2122963" y="914399"/>
                </a:moveTo>
                <a:lnTo>
                  <a:pt x="1856051" y="914399"/>
                </a:lnTo>
                <a:lnTo>
                  <a:pt x="1940307" y="838199"/>
                </a:lnTo>
                <a:lnTo>
                  <a:pt x="1940307" y="749299"/>
                </a:lnTo>
                <a:lnTo>
                  <a:pt x="2304482" y="749299"/>
                </a:lnTo>
                <a:lnTo>
                  <a:pt x="2122963" y="914399"/>
                </a:lnTo>
                <a:close/>
              </a:path>
              <a:path w="4858384" h="5651500">
                <a:moveTo>
                  <a:pt x="1900492" y="1117599"/>
                </a:moveTo>
                <a:lnTo>
                  <a:pt x="1802686" y="1117599"/>
                </a:lnTo>
                <a:lnTo>
                  <a:pt x="1788384" y="1104899"/>
                </a:lnTo>
                <a:lnTo>
                  <a:pt x="1610485" y="927099"/>
                </a:lnTo>
                <a:lnTo>
                  <a:pt x="1590415" y="888999"/>
                </a:lnTo>
                <a:lnTo>
                  <a:pt x="1583725" y="863599"/>
                </a:lnTo>
                <a:lnTo>
                  <a:pt x="1590415" y="825499"/>
                </a:lnTo>
                <a:lnTo>
                  <a:pt x="1610485" y="787399"/>
                </a:lnTo>
                <a:lnTo>
                  <a:pt x="1640707" y="774699"/>
                </a:lnTo>
                <a:lnTo>
                  <a:pt x="1675085" y="761999"/>
                </a:lnTo>
                <a:lnTo>
                  <a:pt x="1709462" y="774699"/>
                </a:lnTo>
                <a:lnTo>
                  <a:pt x="1739684" y="787399"/>
                </a:lnTo>
                <a:lnTo>
                  <a:pt x="1856051" y="914399"/>
                </a:lnTo>
                <a:lnTo>
                  <a:pt x="2122963" y="914399"/>
                </a:lnTo>
                <a:lnTo>
                  <a:pt x="2122963" y="1079499"/>
                </a:lnTo>
                <a:lnTo>
                  <a:pt x="1940244" y="1079499"/>
                </a:lnTo>
                <a:lnTo>
                  <a:pt x="1914329" y="1104899"/>
                </a:lnTo>
                <a:lnTo>
                  <a:pt x="1900492" y="1117599"/>
                </a:lnTo>
                <a:close/>
              </a:path>
              <a:path w="4858384" h="5651500">
                <a:moveTo>
                  <a:pt x="3410513" y="1257299"/>
                </a:moveTo>
                <a:lnTo>
                  <a:pt x="2567399" y="1257299"/>
                </a:lnTo>
                <a:lnTo>
                  <a:pt x="2531845" y="1244599"/>
                </a:lnTo>
                <a:lnTo>
                  <a:pt x="2502815" y="1231899"/>
                </a:lnTo>
                <a:lnTo>
                  <a:pt x="2483246" y="1193799"/>
                </a:lnTo>
                <a:lnTo>
                  <a:pt x="2476071" y="1155699"/>
                </a:lnTo>
                <a:lnTo>
                  <a:pt x="2483246" y="1130299"/>
                </a:lnTo>
                <a:lnTo>
                  <a:pt x="2502815" y="1092199"/>
                </a:lnTo>
                <a:lnTo>
                  <a:pt x="2531845" y="1079499"/>
                </a:lnTo>
                <a:lnTo>
                  <a:pt x="2567399" y="1066799"/>
                </a:lnTo>
                <a:lnTo>
                  <a:pt x="3410513" y="1066799"/>
                </a:lnTo>
                <a:lnTo>
                  <a:pt x="3446042" y="1079499"/>
                </a:lnTo>
                <a:lnTo>
                  <a:pt x="3475074" y="1092199"/>
                </a:lnTo>
                <a:lnTo>
                  <a:pt x="3494658" y="1130299"/>
                </a:lnTo>
                <a:lnTo>
                  <a:pt x="3501842" y="1155699"/>
                </a:lnTo>
                <a:lnTo>
                  <a:pt x="3494666" y="1193799"/>
                </a:lnTo>
                <a:lnTo>
                  <a:pt x="3475097" y="1231899"/>
                </a:lnTo>
                <a:lnTo>
                  <a:pt x="3446068" y="1244599"/>
                </a:lnTo>
                <a:lnTo>
                  <a:pt x="3410513" y="1257299"/>
                </a:lnTo>
                <a:close/>
              </a:path>
              <a:path w="4858384" h="5651500">
                <a:moveTo>
                  <a:pt x="2122963" y="1142999"/>
                </a:moveTo>
                <a:lnTo>
                  <a:pt x="1940244" y="1142999"/>
                </a:lnTo>
                <a:lnTo>
                  <a:pt x="1940244" y="1079499"/>
                </a:lnTo>
                <a:lnTo>
                  <a:pt x="2122963" y="1079499"/>
                </a:lnTo>
                <a:lnTo>
                  <a:pt x="2122963" y="1142999"/>
                </a:lnTo>
                <a:close/>
              </a:path>
              <a:path w="4858384" h="5651500">
                <a:moveTo>
                  <a:pt x="1869391" y="1130299"/>
                </a:moveTo>
                <a:lnTo>
                  <a:pt x="1835514" y="1130299"/>
                </a:lnTo>
                <a:lnTo>
                  <a:pt x="1818572" y="1117599"/>
                </a:lnTo>
                <a:lnTo>
                  <a:pt x="1885370" y="1117599"/>
                </a:lnTo>
                <a:lnTo>
                  <a:pt x="1869391" y="1130299"/>
                </a:lnTo>
                <a:close/>
              </a:path>
              <a:path w="4858384" h="5651500">
                <a:moveTo>
                  <a:pt x="4501384" y="3987799"/>
                </a:moveTo>
                <a:lnTo>
                  <a:pt x="356237" y="3987799"/>
                </a:lnTo>
                <a:lnTo>
                  <a:pt x="327208" y="3962399"/>
                </a:lnTo>
                <a:lnTo>
                  <a:pt x="307638" y="3936999"/>
                </a:lnTo>
                <a:lnTo>
                  <a:pt x="300463" y="3898899"/>
                </a:lnTo>
                <a:lnTo>
                  <a:pt x="300463" y="1663699"/>
                </a:lnTo>
                <a:lnTo>
                  <a:pt x="307674" y="1625599"/>
                </a:lnTo>
                <a:lnTo>
                  <a:pt x="327745" y="1574799"/>
                </a:lnTo>
                <a:lnTo>
                  <a:pt x="358333" y="1549399"/>
                </a:lnTo>
                <a:lnTo>
                  <a:pt x="397092" y="1523999"/>
                </a:lnTo>
                <a:lnTo>
                  <a:pt x="993408" y="1523999"/>
                </a:lnTo>
                <a:lnTo>
                  <a:pt x="993408" y="1409699"/>
                </a:lnTo>
                <a:lnTo>
                  <a:pt x="1176127" y="1409699"/>
                </a:lnTo>
                <a:lnTo>
                  <a:pt x="1176127" y="1701799"/>
                </a:lnTo>
                <a:lnTo>
                  <a:pt x="483183" y="1701799"/>
                </a:lnTo>
                <a:lnTo>
                  <a:pt x="483183" y="3809999"/>
                </a:lnTo>
                <a:lnTo>
                  <a:pt x="4557158" y="3809999"/>
                </a:lnTo>
                <a:lnTo>
                  <a:pt x="4557158" y="3898899"/>
                </a:lnTo>
                <a:lnTo>
                  <a:pt x="4549983" y="3936999"/>
                </a:lnTo>
                <a:lnTo>
                  <a:pt x="4530413" y="3962399"/>
                </a:lnTo>
                <a:lnTo>
                  <a:pt x="4501384" y="3987799"/>
                </a:lnTo>
                <a:close/>
              </a:path>
              <a:path w="4858384" h="5651500">
                <a:moveTo>
                  <a:pt x="4761003" y="4419599"/>
                </a:moveTo>
                <a:lnTo>
                  <a:pt x="4407051" y="4419599"/>
                </a:lnTo>
                <a:lnTo>
                  <a:pt x="4455168" y="4406899"/>
                </a:lnTo>
                <a:lnTo>
                  <a:pt x="4500481" y="4394199"/>
                </a:lnTo>
                <a:lnTo>
                  <a:pt x="4542228" y="4381499"/>
                </a:lnTo>
                <a:lnTo>
                  <a:pt x="4579645" y="4356099"/>
                </a:lnTo>
                <a:lnTo>
                  <a:pt x="4611971" y="4317999"/>
                </a:lnTo>
                <a:lnTo>
                  <a:pt x="4638441" y="4279899"/>
                </a:lnTo>
                <a:lnTo>
                  <a:pt x="4658293" y="4241799"/>
                </a:lnTo>
                <a:lnTo>
                  <a:pt x="4670764" y="4190999"/>
                </a:lnTo>
                <a:lnTo>
                  <a:pt x="4674964" y="4141675"/>
                </a:lnTo>
                <a:lnTo>
                  <a:pt x="4674964" y="1676399"/>
                </a:lnTo>
                <a:lnTo>
                  <a:pt x="4670638" y="1625599"/>
                </a:lnTo>
                <a:lnTo>
                  <a:pt x="4658167" y="1574799"/>
                </a:lnTo>
                <a:lnTo>
                  <a:pt x="4638315" y="1536699"/>
                </a:lnTo>
                <a:lnTo>
                  <a:pt x="4611845" y="1498599"/>
                </a:lnTo>
                <a:lnTo>
                  <a:pt x="4579520" y="1473199"/>
                </a:lnTo>
                <a:lnTo>
                  <a:pt x="4542102" y="1447799"/>
                </a:lnTo>
                <a:lnTo>
                  <a:pt x="4500355" y="1422399"/>
                </a:lnTo>
                <a:lnTo>
                  <a:pt x="4455042" y="1409699"/>
                </a:lnTo>
                <a:lnTo>
                  <a:pt x="4770686" y="1409699"/>
                </a:lnTo>
                <a:lnTo>
                  <a:pt x="4796142" y="1447799"/>
                </a:lnTo>
                <a:lnTo>
                  <a:pt x="4817594" y="1485899"/>
                </a:lnTo>
                <a:lnTo>
                  <a:pt x="4834763" y="1536699"/>
                </a:lnTo>
                <a:lnTo>
                  <a:pt x="4847373" y="1574799"/>
                </a:lnTo>
                <a:lnTo>
                  <a:pt x="4855148" y="1625599"/>
                </a:lnTo>
                <a:lnTo>
                  <a:pt x="4857809" y="1676399"/>
                </a:lnTo>
                <a:lnTo>
                  <a:pt x="4857732" y="4141675"/>
                </a:lnTo>
                <a:lnTo>
                  <a:pt x="4855159" y="4190999"/>
                </a:lnTo>
                <a:lnTo>
                  <a:pt x="4847395" y="4241799"/>
                </a:lnTo>
                <a:lnTo>
                  <a:pt x="4834793" y="4292599"/>
                </a:lnTo>
                <a:lnTo>
                  <a:pt x="4817630" y="4330699"/>
                </a:lnTo>
                <a:lnTo>
                  <a:pt x="4796184" y="4368799"/>
                </a:lnTo>
                <a:lnTo>
                  <a:pt x="4770731" y="4406899"/>
                </a:lnTo>
                <a:lnTo>
                  <a:pt x="4761003" y="4419599"/>
                </a:lnTo>
                <a:close/>
              </a:path>
              <a:path w="4858384" h="5651500">
                <a:moveTo>
                  <a:pt x="2067190" y="2349499"/>
                </a:moveTo>
                <a:lnTo>
                  <a:pt x="1411678" y="2349499"/>
                </a:lnTo>
                <a:lnTo>
                  <a:pt x="1382649" y="2324099"/>
                </a:lnTo>
                <a:lnTo>
                  <a:pt x="1363080" y="2298699"/>
                </a:lnTo>
                <a:lnTo>
                  <a:pt x="1355905" y="2260599"/>
                </a:lnTo>
                <a:lnTo>
                  <a:pt x="1355905" y="1676399"/>
                </a:lnTo>
                <a:lnTo>
                  <a:pt x="1363080" y="1638299"/>
                </a:lnTo>
                <a:lnTo>
                  <a:pt x="1382649" y="1612899"/>
                </a:lnTo>
                <a:lnTo>
                  <a:pt x="1411678" y="1600199"/>
                </a:lnTo>
                <a:lnTo>
                  <a:pt x="1447233" y="1587499"/>
                </a:lnTo>
                <a:lnTo>
                  <a:pt x="2031635" y="1587499"/>
                </a:lnTo>
                <a:lnTo>
                  <a:pt x="2067199" y="1600199"/>
                </a:lnTo>
                <a:lnTo>
                  <a:pt x="2096242" y="1612899"/>
                </a:lnTo>
                <a:lnTo>
                  <a:pt x="2115815" y="1638299"/>
                </a:lnTo>
                <a:lnTo>
                  <a:pt x="2122963" y="1676399"/>
                </a:lnTo>
                <a:lnTo>
                  <a:pt x="2122963" y="1765299"/>
                </a:lnTo>
                <a:lnTo>
                  <a:pt x="1538624" y="1765299"/>
                </a:lnTo>
                <a:lnTo>
                  <a:pt x="1538624" y="2171699"/>
                </a:lnTo>
                <a:lnTo>
                  <a:pt x="2122963" y="2171699"/>
                </a:lnTo>
                <a:lnTo>
                  <a:pt x="2122963" y="2260599"/>
                </a:lnTo>
                <a:lnTo>
                  <a:pt x="2115788" y="2298699"/>
                </a:lnTo>
                <a:lnTo>
                  <a:pt x="2096219" y="2324099"/>
                </a:lnTo>
                <a:lnTo>
                  <a:pt x="2067190" y="2349499"/>
                </a:lnTo>
                <a:close/>
              </a:path>
              <a:path w="4858384" h="5651500">
                <a:moveTo>
                  <a:pt x="3446068" y="1841499"/>
                </a:moveTo>
                <a:lnTo>
                  <a:pt x="2531845" y="1841499"/>
                </a:lnTo>
                <a:lnTo>
                  <a:pt x="2502815" y="1816099"/>
                </a:lnTo>
                <a:lnTo>
                  <a:pt x="2483246" y="1790699"/>
                </a:lnTo>
                <a:lnTo>
                  <a:pt x="2476071" y="1752599"/>
                </a:lnTo>
                <a:lnTo>
                  <a:pt x="2483246" y="1714499"/>
                </a:lnTo>
                <a:lnTo>
                  <a:pt x="2502815" y="1689099"/>
                </a:lnTo>
                <a:lnTo>
                  <a:pt x="2531845" y="1676399"/>
                </a:lnTo>
                <a:lnTo>
                  <a:pt x="2567399" y="1663699"/>
                </a:lnTo>
                <a:lnTo>
                  <a:pt x="3410513" y="1663699"/>
                </a:lnTo>
                <a:lnTo>
                  <a:pt x="3446042" y="1676399"/>
                </a:lnTo>
                <a:lnTo>
                  <a:pt x="3475074" y="1689099"/>
                </a:lnTo>
                <a:lnTo>
                  <a:pt x="3494658" y="1714499"/>
                </a:lnTo>
                <a:lnTo>
                  <a:pt x="3501842" y="1752599"/>
                </a:lnTo>
                <a:lnTo>
                  <a:pt x="3494666" y="1790699"/>
                </a:lnTo>
                <a:lnTo>
                  <a:pt x="3475097" y="1816099"/>
                </a:lnTo>
                <a:lnTo>
                  <a:pt x="3446068" y="1841499"/>
                </a:lnTo>
                <a:close/>
              </a:path>
              <a:path w="4858384" h="5651500">
                <a:moveTo>
                  <a:pt x="3808502" y="3657599"/>
                </a:moveTo>
                <a:lnTo>
                  <a:pt x="1049181" y="3657599"/>
                </a:lnTo>
                <a:lnTo>
                  <a:pt x="1020152" y="3632199"/>
                </a:lnTo>
                <a:lnTo>
                  <a:pt x="1000583" y="3606799"/>
                </a:lnTo>
                <a:lnTo>
                  <a:pt x="993408" y="3568699"/>
                </a:lnTo>
                <a:lnTo>
                  <a:pt x="993408" y="1701799"/>
                </a:lnTo>
                <a:lnTo>
                  <a:pt x="1176127" y="1701799"/>
                </a:lnTo>
                <a:lnTo>
                  <a:pt x="1176127" y="3479799"/>
                </a:lnTo>
                <a:lnTo>
                  <a:pt x="3864276" y="3479799"/>
                </a:lnTo>
                <a:lnTo>
                  <a:pt x="3864276" y="3568699"/>
                </a:lnTo>
                <a:lnTo>
                  <a:pt x="3857101" y="3606799"/>
                </a:lnTo>
                <a:lnTo>
                  <a:pt x="3837532" y="3632199"/>
                </a:lnTo>
                <a:lnTo>
                  <a:pt x="3808502" y="3657599"/>
                </a:lnTo>
                <a:close/>
              </a:path>
              <a:path w="4858384" h="5651500">
                <a:moveTo>
                  <a:pt x="4557158" y="3809999"/>
                </a:moveTo>
                <a:lnTo>
                  <a:pt x="4374501" y="3809999"/>
                </a:lnTo>
                <a:lnTo>
                  <a:pt x="4374501" y="1701799"/>
                </a:lnTo>
                <a:lnTo>
                  <a:pt x="4557158" y="1701799"/>
                </a:lnTo>
                <a:lnTo>
                  <a:pt x="4557158" y="3809999"/>
                </a:lnTo>
                <a:close/>
              </a:path>
              <a:path w="4858384" h="5651500">
                <a:moveTo>
                  <a:pt x="2122963" y="2171699"/>
                </a:moveTo>
                <a:lnTo>
                  <a:pt x="1940307" y="2171699"/>
                </a:lnTo>
                <a:lnTo>
                  <a:pt x="1940307" y="1765299"/>
                </a:lnTo>
                <a:lnTo>
                  <a:pt x="2122963" y="1765299"/>
                </a:lnTo>
                <a:lnTo>
                  <a:pt x="2122963" y="2171699"/>
                </a:lnTo>
                <a:close/>
              </a:path>
              <a:path w="4858384" h="5651500">
                <a:moveTo>
                  <a:pt x="3410513" y="2285999"/>
                </a:moveTo>
                <a:lnTo>
                  <a:pt x="2567399" y="2285999"/>
                </a:lnTo>
                <a:lnTo>
                  <a:pt x="2531845" y="2273299"/>
                </a:lnTo>
                <a:lnTo>
                  <a:pt x="2502815" y="2247899"/>
                </a:lnTo>
                <a:lnTo>
                  <a:pt x="2483246" y="2222499"/>
                </a:lnTo>
                <a:lnTo>
                  <a:pt x="2476071" y="2184399"/>
                </a:lnTo>
                <a:lnTo>
                  <a:pt x="2483246" y="2158999"/>
                </a:lnTo>
                <a:lnTo>
                  <a:pt x="2502815" y="2120899"/>
                </a:lnTo>
                <a:lnTo>
                  <a:pt x="2531845" y="2108199"/>
                </a:lnTo>
                <a:lnTo>
                  <a:pt x="2567399" y="2095499"/>
                </a:lnTo>
                <a:lnTo>
                  <a:pt x="3410513" y="2095499"/>
                </a:lnTo>
                <a:lnTo>
                  <a:pt x="3446042" y="2108199"/>
                </a:lnTo>
                <a:lnTo>
                  <a:pt x="3475074" y="2120899"/>
                </a:lnTo>
                <a:lnTo>
                  <a:pt x="3494658" y="2158999"/>
                </a:lnTo>
                <a:lnTo>
                  <a:pt x="3501842" y="2184399"/>
                </a:lnTo>
                <a:lnTo>
                  <a:pt x="3494666" y="2222499"/>
                </a:lnTo>
                <a:lnTo>
                  <a:pt x="3475097" y="2247899"/>
                </a:lnTo>
                <a:lnTo>
                  <a:pt x="3446068" y="2273299"/>
                </a:lnTo>
                <a:lnTo>
                  <a:pt x="3410513" y="2285999"/>
                </a:lnTo>
                <a:close/>
              </a:path>
              <a:path w="4858384" h="5651500">
                <a:moveTo>
                  <a:pt x="2067190" y="3378199"/>
                </a:moveTo>
                <a:lnTo>
                  <a:pt x="1411678" y="3378199"/>
                </a:lnTo>
                <a:lnTo>
                  <a:pt x="1382649" y="3352799"/>
                </a:lnTo>
                <a:lnTo>
                  <a:pt x="1363080" y="3327399"/>
                </a:lnTo>
                <a:lnTo>
                  <a:pt x="1355905" y="3289299"/>
                </a:lnTo>
                <a:lnTo>
                  <a:pt x="1355905" y="2705099"/>
                </a:lnTo>
                <a:lnTo>
                  <a:pt x="1363080" y="2666999"/>
                </a:lnTo>
                <a:lnTo>
                  <a:pt x="1382649" y="2641599"/>
                </a:lnTo>
                <a:lnTo>
                  <a:pt x="1411678" y="2628899"/>
                </a:lnTo>
                <a:lnTo>
                  <a:pt x="1447233" y="2616199"/>
                </a:lnTo>
                <a:lnTo>
                  <a:pt x="2031635" y="2616199"/>
                </a:lnTo>
                <a:lnTo>
                  <a:pt x="2067199" y="2628899"/>
                </a:lnTo>
                <a:lnTo>
                  <a:pt x="2096242" y="2641599"/>
                </a:lnTo>
                <a:lnTo>
                  <a:pt x="2115815" y="2666999"/>
                </a:lnTo>
                <a:lnTo>
                  <a:pt x="2122963" y="2705099"/>
                </a:lnTo>
                <a:lnTo>
                  <a:pt x="2122963" y="2793999"/>
                </a:lnTo>
                <a:lnTo>
                  <a:pt x="1538624" y="2793999"/>
                </a:lnTo>
                <a:lnTo>
                  <a:pt x="1538624" y="3200399"/>
                </a:lnTo>
                <a:lnTo>
                  <a:pt x="2122963" y="3200399"/>
                </a:lnTo>
                <a:lnTo>
                  <a:pt x="2122963" y="3289299"/>
                </a:lnTo>
                <a:lnTo>
                  <a:pt x="2115788" y="3327399"/>
                </a:lnTo>
                <a:lnTo>
                  <a:pt x="2096219" y="3352799"/>
                </a:lnTo>
                <a:lnTo>
                  <a:pt x="2067190" y="3378199"/>
                </a:lnTo>
                <a:close/>
              </a:path>
              <a:path w="4858384" h="5651500">
                <a:moveTo>
                  <a:pt x="3446068" y="2870199"/>
                </a:moveTo>
                <a:lnTo>
                  <a:pt x="2531845" y="2870199"/>
                </a:lnTo>
                <a:lnTo>
                  <a:pt x="2502815" y="2844799"/>
                </a:lnTo>
                <a:lnTo>
                  <a:pt x="2483246" y="2819399"/>
                </a:lnTo>
                <a:lnTo>
                  <a:pt x="2476071" y="2781299"/>
                </a:lnTo>
                <a:lnTo>
                  <a:pt x="2483246" y="2743199"/>
                </a:lnTo>
                <a:lnTo>
                  <a:pt x="2502815" y="2717799"/>
                </a:lnTo>
                <a:lnTo>
                  <a:pt x="2531845" y="2692399"/>
                </a:lnTo>
                <a:lnTo>
                  <a:pt x="3446042" y="2692399"/>
                </a:lnTo>
                <a:lnTo>
                  <a:pt x="3475074" y="2717799"/>
                </a:lnTo>
                <a:lnTo>
                  <a:pt x="3494658" y="2743199"/>
                </a:lnTo>
                <a:lnTo>
                  <a:pt x="3501842" y="2781299"/>
                </a:lnTo>
                <a:lnTo>
                  <a:pt x="3494666" y="2819399"/>
                </a:lnTo>
                <a:lnTo>
                  <a:pt x="3475097" y="2844799"/>
                </a:lnTo>
                <a:lnTo>
                  <a:pt x="3446068" y="2870199"/>
                </a:lnTo>
                <a:close/>
              </a:path>
              <a:path w="4858384" h="5651500">
                <a:moveTo>
                  <a:pt x="2122963" y="3200399"/>
                </a:moveTo>
                <a:lnTo>
                  <a:pt x="1940307" y="3200399"/>
                </a:lnTo>
                <a:lnTo>
                  <a:pt x="1940307" y="2793999"/>
                </a:lnTo>
                <a:lnTo>
                  <a:pt x="2122963" y="2793999"/>
                </a:lnTo>
                <a:lnTo>
                  <a:pt x="2122963" y="3200399"/>
                </a:lnTo>
                <a:close/>
              </a:path>
              <a:path w="4858384" h="5651500">
                <a:moveTo>
                  <a:pt x="3446068" y="3301999"/>
                </a:moveTo>
                <a:lnTo>
                  <a:pt x="2531845" y="3301999"/>
                </a:lnTo>
                <a:lnTo>
                  <a:pt x="2502815" y="3276599"/>
                </a:lnTo>
                <a:lnTo>
                  <a:pt x="2483246" y="3251199"/>
                </a:lnTo>
                <a:lnTo>
                  <a:pt x="2476071" y="3213099"/>
                </a:lnTo>
                <a:lnTo>
                  <a:pt x="2483246" y="3174999"/>
                </a:lnTo>
                <a:lnTo>
                  <a:pt x="2502815" y="3149599"/>
                </a:lnTo>
                <a:lnTo>
                  <a:pt x="2531845" y="3136899"/>
                </a:lnTo>
                <a:lnTo>
                  <a:pt x="2567399" y="3124199"/>
                </a:lnTo>
                <a:lnTo>
                  <a:pt x="3410513" y="3124199"/>
                </a:lnTo>
                <a:lnTo>
                  <a:pt x="3446042" y="3136899"/>
                </a:lnTo>
                <a:lnTo>
                  <a:pt x="3475074" y="3149599"/>
                </a:lnTo>
                <a:lnTo>
                  <a:pt x="3494658" y="3174999"/>
                </a:lnTo>
                <a:lnTo>
                  <a:pt x="3501842" y="3213099"/>
                </a:lnTo>
                <a:lnTo>
                  <a:pt x="3494666" y="3251199"/>
                </a:lnTo>
                <a:lnTo>
                  <a:pt x="3475097" y="3276599"/>
                </a:lnTo>
                <a:lnTo>
                  <a:pt x="3446068" y="3301999"/>
                </a:lnTo>
                <a:close/>
              </a:path>
              <a:path w="4858384" h="5651500">
                <a:moveTo>
                  <a:pt x="1785568" y="4991099"/>
                </a:moveTo>
                <a:lnTo>
                  <a:pt x="1097366" y="4991099"/>
                </a:lnTo>
                <a:lnTo>
                  <a:pt x="1147208" y="4978399"/>
                </a:lnTo>
                <a:lnTo>
                  <a:pt x="1602911" y="4978399"/>
                </a:lnTo>
                <a:lnTo>
                  <a:pt x="1602911" y="4597399"/>
                </a:lnTo>
                <a:lnTo>
                  <a:pt x="1785568" y="4597399"/>
                </a:lnTo>
                <a:lnTo>
                  <a:pt x="1785568" y="4991099"/>
                </a:lnTo>
                <a:close/>
              </a:path>
              <a:path w="4858384" h="5651500">
                <a:moveTo>
                  <a:pt x="3760443" y="4991099"/>
                </a:moveTo>
                <a:lnTo>
                  <a:pt x="3072178" y="4991099"/>
                </a:lnTo>
                <a:lnTo>
                  <a:pt x="3072178" y="4597399"/>
                </a:lnTo>
                <a:lnTo>
                  <a:pt x="3254898" y="4597399"/>
                </a:lnTo>
                <a:lnTo>
                  <a:pt x="3254898" y="4978399"/>
                </a:lnTo>
                <a:lnTo>
                  <a:pt x="3710601" y="4978399"/>
                </a:lnTo>
                <a:lnTo>
                  <a:pt x="3760443" y="4991099"/>
                </a:lnTo>
                <a:close/>
              </a:path>
              <a:path w="4858384" h="5651500">
                <a:moveTo>
                  <a:pt x="4052692" y="5651499"/>
                </a:moveTo>
                <a:lnTo>
                  <a:pt x="805117" y="5651499"/>
                </a:lnTo>
                <a:lnTo>
                  <a:pt x="776088" y="5626099"/>
                </a:lnTo>
                <a:lnTo>
                  <a:pt x="756519" y="5600699"/>
                </a:lnTo>
                <a:lnTo>
                  <a:pt x="749343" y="5562599"/>
                </a:lnTo>
                <a:lnTo>
                  <a:pt x="749343" y="5321299"/>
                </a:lnTo>
                <a:lnTo>
                  <a:pt x="752449" y="5283199"/>
                </a:lnTo>
                <a:lnTo>
                  <a:pt x="761515" y="5232399"/>
                </a:lnTo>
                <a:lnTo>
                  <a:pt x="776165" y="5194299"/>
                </a:lnTo>
                <a:lnTo>
                  <a:pt x="796025" y="5168899"/>
                </a:lnTo>
                <a:lnTo>
                  <a:pt x="820718" y="5130799"/>
                </a:lnTo>
                <a:lnTo>
                  <a:pt x="849870" y="5092699"/>
                </a:lnTo>
                <a:lnTo>
                  <a:pt x="883104" y="5067299"/>
                </a:lnTo>
                <a:lnTo>
                  <a:pt x="920045" y="5041899"/>
                </a:lnTo>
                <a:lnTo>
                  <a:pt x="960317" y="5029199"/>
                </a:lnTo>
                <a:lnTo>
                  <a:pt x="1003545" y="5003799"/>
                </a:lnTo>
                <a:lnTo>
                  <a:pt x="1049353" y="4991099"/>
                </a:lnTo>
                <a:lnTo>
                  <a:pt x="3808456" y="4991099"/>
                </a:lnTo>
                <a:lnTo>
                  <a:pt x="3854264" y="5003799"/>
                </a:lnTo>
                <a:lnTo>
                  <a:pt x="3897492" y="5029199"/>
                </a:lnTo>
                <a:lnTo>
                  <a:pt x="3937764" y="5041899"/>
                </a:lnTo>
                <a:lnTo>
                  <a:pt x="3974705" y="5067299"/>
                </a:lnTo>
                <a:lnTo>
                  <a:pt x="4007939" y="5092699"/>
                </a:lnTo>
                <a:lnTo>
                  <a:pt x="4037090" y="5130799"/>
                </a:lnTo>
                <a:lnTo>
                  <a:pt x="4061784" y="5168899"/>
                </a:lnTo>
                <a:lnTo>
                  <a:pt x="1090716" y="5168899"/>
                </a:lnTo>
                <a:lnTo>
                  <a:pt x="1039537" y="5194299"/>
                </a:lnTo>
                <a:lnTo>
                  <a:pt x="995841" y="5206999"/>
                </a:lnTo>
                <a:lnTo>
                  <a:pt x="961864" y="5245099"/>
                </a:lnTo>
                <a:lnTo>
                  <a:pt x="939839" y="5283199"/>
                </a:lnTo>
                <a:lnTo>
                  <a:pt x="932000" y="5321299"/>
                </a:lnTo>
                <a:lnTo>
                  <a:pt x="932000" y="5473699"/>
                </a:lnTo>
                <a:lnTo>
                  <a:pt x="4108465" y="5473699"/>
                </a:lnTo>
                <a:lnTo>
                  <a:pt x="4108465" y="5562599"/>
                </a:lnTo>
                <a:lnTo>
                  <a:pt x="4101290" y="5600699"/>
                </a:lnTo>
                <a:lnTo>
                  <a:pt x="4081721" y="5626099"/>
                </a:lnTo>
                <a:lnTo>
                  <a:pt x="4052692" y="5651499"/>
                </a:lnTo>
                <a:close/>
              </a:path>
              <a:path w="4858384" h="5651500">
                <a:moveTo>
                  <a:pt x="4108465" y="5473699"/>
                </a:moveTo>
                <a:lnTo>
                  <a:pt x="3925746" y="5473699"/>
                </a:lnTo>
                <a:lnTo>
                  <a:pt x="3925746" y="5321299"/>
                </a:lnTo>
                <a:lnTo>
                  <a:pt x="3917908" y="5283199"/>
                </a:lnTo>
                <a:lnTo>
                  <a:pt x="3895883" y="5245099"/>
                </a:lnTo>
                <a:lnTo>
                  <a:pt x="3861905" y="5206999"/>
                </a:lnTo>
                <a:lnTo>
                  <a:pt x="3818209" y="5194299"/>
                </a:lnTo>
                <a:lnTo>
                  <a:pt x="3767030" y="5168899"/>
                </a:lnTo>
                <a:lnTo>
                  <a:pt x="4061784" y="5168899"/>
                </a:lnTo>
                <a:lnTo>
                  <a:pt x="4081644" y="5194299"/>
                </a:lnTo>
                <a:lnTo>
                  <a:pt x="4096294" y="5232399"/>
                </a:lnTo>
                <a:lnTo>
                  <a:pt x="4105360" y="5283199"/>
                </a:lnTo>
                <a:lnTo>
                  <a:pt x="4108465" y="5321299"/>
                </a:lnTo>
                <a:lnTo>
                  <a:pt x="4108465" y="5473699"/>
                </a:lnTo>
                <a:close/>
              </a:path>
            </a:pathLst>
          </a:custGeom>
          <a:solidFill>
            <a:srgbClr val="2D8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021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TDOT</a:t>
            </a:r>
            <a:r>
              <a:rPr sz="6600" spc="100" dirty="0"/>
              <a:t> </a:t>
            </a:r>
            <a:r>
              <a:rPr sz="6600" spc="80" dirty="0"/>
              <a:t>Rural</a:t>
            </a:r>
            <a:r>
              <a:rPr sz="6600" spc="100" dirty="0"/>
              <a:t> </a:t>
            </a:r>
            <a:r>
              <a:rPr sz="6600" spc="55" dirty="0"/>
              <a:t>Consultation</a:t>
            </a:r>
            <a:r>
              <a:rPr sz="6600" spc="100" dirty="0"/>
              <a:t> </a:t>
            </a:r>
            <a:r>
              <a:rPr sz="6600" spc="-10" dirty="0"/>
              <a:t>Process</a:t>
            </a:r>
            <a:endParaRPr sz="6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52" y="2198620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52" y="3210739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44747" y="2035175"/>
            <a:ext cx="57962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Narrow"/>
                <a:cs typeface="Arial Narrow"/>
              </a:rPr>
              <a:t>We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received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63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applications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statewide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4747" y="3025775"/>
            <a:ext cx="798322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latin typeface="Arial Narrow"/>
                <a:cs typeface="Arial Narrow"/>
              </a:rPr>
              <a:t>We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50" dirty="0">
                <a:latin typeface="Arial Narrow"/>
                <a:cs typeface="Arial Narrow"/>
              </a:rPr>
              <a:t>are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20" dirty="0">
                <a:latin typeface="Arial Narrow"/>
                <a:cs typeface="Arial Narrow"/>
              </a:rPr>
              <a:t>scoring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applications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20" dirty="0">
                <a:latin typeface="Arial Narrow"/>
                <a:cs typeface="Arial Narrow"/>
              </a:rPr>
              <a:t>right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10" dirty="0">
                <a:latin typeface="Arial Narrow"/>
                <a:cs typeface="Arial Narrow"/>
              </a:rPr>
              <a:t>now,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will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50" dirty="0">
                <a:latin typeface="Arial Narrow"/>
                <a:cs typeface="Arial Narrow"/>
              </a:rPr>
              <a:t>make </a:t>
            </a:r>
            <a:r>
              <a:rPr sz="3000" spc="85" dirty="0">
                <a:latin typeface="Arial Narrow"/>
                <a:cs typeface="Arial Narrow"/>
              </a:rPr>
              <a:t>award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decisions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in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65" dirty="0">
                <a:latin typeface="Arial Narrow"/>
                <a:cs typeface="Arial Narrow"/>
              </a:rPr>
              <a:t>early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December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4747" y="4702175"/>
            <a:ext cx="87750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Narrow"/>
                <a:cs typeface="Arial Narrow"/>
              </a:rPr>
              <a:t>We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10" dirty="0">
                <a:latin typeface="Arial Narrow"/>
                <a:cs typeface="Arial Narrow"/>
              </a:rPr>
              <a:t>intend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to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issue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Notices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to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Proceed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in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January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40" dirty="0">
                <a:latin typeface="Arial Narrow"/>
                <a:cs typeface="Arial Narrow"/>
              </a:rPr>
              <a:t>of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2026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3444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TDOT</a:t>
            </a:r>
            <a:r>
              <a:rPr sz="6600" spc="125" dirty="0"/>
              <a:t> </a:t>
            </a:r>
            <a:r>
              <a:rPr sz="6600" spc="80" dirty="0"/>
              <a:t>Transportation</a:t>
            </a:r>
            <a:r>
              <a:rPr sz="6600" spc="125" dirty="0"/>
              <a:t> </a:t>
            </a:r>
            <a:r>
              <a:rPr sz="6600" spc="110" dirty="0"/>
              <a:t>Planning</a:t>
            </a:r>
            <a:r>
              <a:rPr sz="6600" spc="130" dirty="0"/>
              <a:t> </a:t>
            </a:r>
            <a:r>
              <a:rPr sz="6600" spc="55" dirty="0"/>
              <a:t>Grant</a:t>
            </a:r>
            <a:r>
              <a:rPr sz="6600" spc="125" dirty="0"/>
              <a:t> </a:t>
            </a:r>
            <a:r>
              <a:rPr sz="6600" spc="110" dirty="0"/>
              <a:t>Updates</a:t>
            </a:r>
            <a:endParaRPr sz="6600"/>
          </a:p>
        </p:txBody>
      </p:sp>
      <p:grpSp>
        <p:nvGrpSpPr>
          <p:cNvPr id="8" name="object 8"/>
          <p:cNvGrpSpPr/>
          <p:nvPr/>
        </p:nvGrpSpPr>
        <p:grpSpPr>
          <a:xfrm>
            <a:off x="10802180" y="1663675"/>
            <a:ext cx="3530600" cy="4486275"/>
            <a:chOff x="10802180" y="1663675"/>
            <a:chExt cx="3530600" cy="4486275"/>
          </a:xfrm>
        </p:grpSpPr>
        <p:sp>
          <p:nvSpPr>
            <p:cNvPr id="9" name="object 9"/>
            <p:cNvSpPr/>
            <p:nvPr/>
          </p:nvSpPr>
          <p:spPr>
            <a:xfrm>
              <a:off x="10811705" y="1673200"/>
              <a:ext cx="3511550" cy="4467225"/>
            </a:xfrm>
            <a:custGeom>
              <a:avLst/>
              <a:gdLst/>
              <a:ahLst/>
              <a:cxnLst/>
              <a:rect l="l" t="t" r="r" b="b"/>
              <a:pathLst>
                <a:path w="3511550" h="4467225">
                  <a:moveTo>
                    <a:pt x="85506" y="4467153"/>
                  </a:moveTo>
                  <a:lnTo>
                    <a:pt x="27863" y="4441229"/>
                  </a:lnTo>
                  <a:lnTo>
                    <a:pt x="11" y="4373850"/>
                  </a:lnTo>
                  <a:lnTo>
                    <a:pt x="0" y="95303"/>
                  </a:lnTo>
                  <a:lnTo>
                    <a:pt x="7469" y="58213"/>
                  </a:lnTo>
                  <a:lnTo>
                    <a:pt x="27880" y="27915"/>
                  </a:lnTo>
                  <a:lnTo>
                    <a:pt x="58171" y="7486"/>
                  </a:lnTo>
                  <a:lnTo>
                    <a:pt x="95257" y="57"/>
                  </a:lnTo>
                  <a:lnTo>
                    <a:pt x="3416065" y="0"/>
                  </a:lnTo>
                  <a:lnTo>
                    <a:pt x="3453206" y="7445"/>
                  </a:lnTo>
                  <a:lnTo>
                    <a:pt x="3483528" y="27879"/>
                  </a:lnTo>
                  <a:lnTo>
                    <a:pt x="3503951" y="58172"/>
                  </a:lnTo>
                  <a:lnTo>
                    <a:pt x="3511437" y="95305"/>
                  </a:lnTo>
                  <a:lnTo>
                    <a:pt x="3511312" y="4373945"/>
                  </a:lnTo>
                  <a:lnTo>
                    <a:pt x="3503827" y="4410924"/>
                  </a:lnTo>
                  <a:lnTo>
                    <a:pt x="3483524" y="4441287"/>
                  </a:lnTo>
                  <a:lnTo>
                    <a:pt x="3453223" y="4461736"/>
                  </a:lnTo>
                  <a:lnTo>
                    <a:pt x="3425932" y="4467104"/>
                  </a:lnTo>
                </a:path>
              </a:pathLst>
            </a:custGeom>
            <a:ln w="19049">
              <a:solidFill>
                <a:srgbClr val="402E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09612" y="2728304"/>
              <a:ext cx="1882139" cy="2240915"/>
            </a:xfrm>
            <a:custGeom>
              <a:avLst/>
              <a:gdLst/>
              <a:ahLst/>
              <a:cxnLst/>
              <a:rect l="l" t="t" r="r" b="b"/>
              <a:pathLst>
                <a:path w="1882140" h="2240915">
                  <a:moveTo>
                    <a:pt x="775029" y="2240348"/>
                  </a:moveTo>
                  <a:lnTo>
                    <a:pt x="723974" y="2239781"/>
                  </a:lnTo>
                  <a:lnTo>
                    <a:pt x="673002" y="2236888"/>
                  </a:lnTo>
                  <a:lnTo>
                    <a:pt x="622215" y="2231676"/>
                  </a:lnTo>
                  <a:lnTo>
                    <a:pt x="571714" y="2224155"/>
                  </a:lnTo>
                  <a:lnTo>
                    <a:pt x="521608" y="2214340"/>
                  </a:lnTo>
                  <a:lnTo>
                    <a:pt x="472005" y="2202254"/>
                  </a:lnTo>
                  <a:lnTo>
                    <a:pt x="423004" y="2187920"/>
                  </a:lnTo>
                  <a:lnTo>
                    <a:pt x="374704" y="2171366"/>
                  </a:lnTo>
                  <a:lnTo>
                    <a:pt x="327208" y="2152629"/>
                  </a:lnTo>
                  <a:lnTo>
                    <a:pt x="280619" y="2131749"/>
                  </a:lnTo>
                  <a:lnTo>
                    <a:pt x="235030" y="2108768"/>
                  </a:lnTo>
                  <a:lnTo>
                    <a:pt x="190531" y="2083732"/>
                  </a:lnTo>
                  <a:lnTo>
                    <a:pt x="147220" y="2056693"/>
                  </a:lnTo>
                  <a:lnTo>
                    <a:pt x="105189" y="2027712"/>
                  </a:lnTo>
                  <a:lnTo>
                    <a:pt x="64522" y="1996846"/>
                  </a:lnTo>
                  <a:lnTo>
                    <a:pt x="25301" y="1964156"/>
                  </a:lnTo>
                  <a:lnTo>
                    <a:pt x="0" y="1941385"/>
                  </a:lnTo>
                  <a:lnTo>
                    <a:pt x="761937" y="1120212"/>
                  </a:lnTo>
                  <a:lnTo>
                    <a:pt x="761937" y="0"/>
                  </a:lnTo>
                  <a:lnTo>
                    <a:pt x="812978" y="1163"/>
                  </a:lnTo>
                  <a:lnTo>
                    <a:pt x="863917" y="4651"/>
                  </a:lnTo>
                  <a:lnTo>
                    <a:pt x="914644" y="10457"/>
                  </a:lnTo>
                  <a:lnTo>
                    <a:pt x="965050" y="18567"/>
                  </a:lnTo>
                  <a:lnTo>
                    <a:pt x="1015034" y="28966"/>
                  </a:lnTo>
                  <a:lnTo>
                    <a:pt x="1064496" y="41632"/>
                  </a:lnTo>
                  <a:lnTo>
                    <a:pt x="1113329" y="56539"/>
                  </a:lnTo>
                  <a:lnTo>
                    <a:pt x="1161429" y="73655"/>
                  </a:lnTo>
                  <a:lnTo>
                    <a:pt x="1208699" y="92944"/>
                  </a:lnTo>
                  <a:lnTo>
                    <a:pt x="1255045" y="114368"/>
                  </a:lnTo>
                  <a:lnTo>
                    <a:pt x="1300366" y="137883"/>
                  </a:lnTo>
                  <a:lnTo>
                    <a:pt x="1344565" y="163436"/>
                  </a:lnTo>
                  <a:lnTo>
                    <a:pt x="1387554" y="190976"/>
                  </a:lnTo>
                  <a:lnTo>
                    <a:pt x="1429247" y="220449"/>
                  </a:lnTo>
                  <a:lnTo>
                    <a:pt x="1469553" y="251791"/>
                  </a:lnTo>
                  <a:lnTo>
                    <a:pt x="1508387" y="284934"/>
                  </a:lnTo>
                  <a:lnTo>
                    <a:pt x="1545670" y="319813"/>
                  </a:lnTo>
                  <a:lnTo>
                    <a:pt x="1581328" y="356356"/>
                  </a:lnTo>
                  <a:lnTo>
                    <a:pt x="1615283" y="394487"/>
                  </a:lnTo>
                  <a:lnTo>
                    <a:pt x="1647464" y="434122"/>
                  </a:lnTo>
                  <a:lnTo>
                    <a:pt x="1677805" y="475183"/>
                  </a:lnTo>
                  <a:lnTo>
                    <a:pt x="1706246" y="517586"/>
                  </a:lnTo>
                  <a:lnTo>
                    <a:pt x="1732725" y="561241"/>
                  </a:lnTo>
                  <a:lnTo>
                    <a:pt x="1757185" y="606055"/>
                  </a:lnTo>
                  <a:lnTo>
                    <a:pt x="1779578" y="651936"/>
                  </a:lnTo>
                  <a:lnTo>
                    <a:pt x="1799859" y="698793"/>
                  </a:lnTo>
                  <a:lnTo>
                    <a:pt x="1817984" y="746526"/>
                  </a:lnTo>
                  <a:lnTo>
                    <a:pt x="1833914" y="795031"/>
                  </a:lnTo>
                  <a:lnTo>
                    <a:pt x="1847617" y="844212"/>
                  </a:lnTo>
                  <a:lnTo>
                    <a:pt x="1859066" y="893970"/>
                  </a:lnTo>
                  <a:lnTo>
                    <a:pt x="1868235" y="944198"/>
                  </a:lnTo>
                  <a:lnTo>
                    <a:pt x="1875106" y="994788"/>
                  </a:lnTo>
                  <a:lnTo>
                    <a:pt x="1879665" y="1045638"/>
                  </a:lnTo>
                  <a:lnTo>
                    <a:pt x="1881902" y="1096647"/>
                  </a:lnTo>
                  <a:lnTo>
                    <a:pt x="1882131" y="1113664"/>
                  </a:lnTo>
                  <a:lnTo>
                    <a:pt x="1882101" y="1130686"/>
                  </a:lnTo>
                  <a:lnTo>
                    <a:pt x="1880460" y="1181713"/>
                  </a:lnTo>
                  <a:lnTo>
                    <a:pt x="1876496" y="1232617"/>
                  </a:lnTo>
                  <a:lnTo>
                    <a:pt x="1870216" y="1283288"/>
                  </a:lnTo>
                  <a:lnTo>
                    <a:pt x="1861635" y="1333616"/>
                  </a:lnTo>
                  <a:lnTo>
                    <a:pt x="1850769" y="1383500"/>
                  </a:lnTo>
                  <a:lnTo>
                    <a:pt x="1837641" y="1432842"/>
                  </a:lnTo>
                  <a:lnTo>
                    <a:pt x="1822278" y="1481534"/>
                  </a:lnTo>
                  <a:lnTo>
                    <a:pt x="1804713" y="1529471"/>
                  </a:lnTo>
                  <a:lnTo>
                    <a:pt x="1784983" y="1576559"/>
                  </a:lnTo>
                  <a:lnTo>
                    <a:pt x="1763126" y="1622702"/>
                  </a:lnTo>
                  <a:lnTo>
                    <a:pt x="1739189" y="1667801"/>
                  </a:lnTo>
                  <a:lnTo>
                    <a:pt x="1713224" y="1711760"/>
                  </a:lnTo>
                  <a:lnTo>
                    <a:pt x="1685283" y="1754489"/>
                  </a:lnTo>
                  <a:lnTo>
                    <a:pt x="1655422" y="1795905"/>
                  </a:lnTo>
                  <a:lnTo>
                    <a:pt x="1623704" y="1835917"/>
                  </a:lnTo>
                  <a:lnTo>
                    <a:pt x="1590199" y="1874438"/>
                  </a:lnTo>
                  <a:lnTo>
                    <a:pt x="1554974" y="1911394"/>
                  </a:lnTo>
                  <a:lnTo>
                    <a:pt x="1518098" y="1946708"/>
                  </a:lnTo>
                  <a:lnTo>
                    <a:pt x="1479651" y="1980306"/>
                  </a:lnTo>
                  <a:lnTo>
                    <a:pt x="1439717" y="2012114"/>
                  </a:lnTo>
                  <a:lnTo>
                    <a:pt x="1398375" y="2042070"/>
                  </a:lnTo>
                  <a:lnTo>
                    <a:pt x="1355707" y="2070113"/>
                  </a:lnTo>
                  <a:lnTo>
                    <a:pt x="1311806" y="2096183"/>
                  </a:lnTo>
                  <a:lnTo>
                    <a:pt x="1266766" y="2120223"/>
                  </a:lnTo>
                  <a:lnTo>
                    <a:pt x="1220678" y="2142187"/>
                  </a:lnTo>
                  <a:lnTo>
                    <a:pt x="1173633" y="2162029"/>
                  </a:lnTo>
                  <a:lnTo>
                    <a:pt x="1125733" y="2179706"/>
                  </a:lnTo>
                  <a:lnTo>
                    <a:pt x="1077081" y="2195182"/>
                  </a:lnTo>
                  <a:lnTo>
                    <a:pt x="1027774" y="2208424"/>
                  </a:lnTo>
                  <a:lnTo>
                    <a:pt x="977911" y="2219407"/>
                  </a:lnTo>
                  <a:lnTo>
                    <a:pt x="927600" y="2228107"/>
                  </a:lnTo>
                  <a:lnTo>
                    <a:pt x="876948" y="2234504"/>
                  </a:lnTo>
                  <a:lnTo>
                    <a:pt x="826057" y="2238587"/>
                  </a:lnTo>
                  <a:lnTo>
                    <a:pt x="792044" y="2240019"/>
                  </a:lnTo>
                  <a:lnTo>
                    <a:pt x="775029" y="2240348"/>
                  </a:lnTo>
                  <a:close/>
                </a:path>
              </a:pathLst>
            </a:custGeom>
            <a:solidFill>
              <a:srgbClr val="F1C3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51360" y="2864722"/>
              <a:ext cx="1120775" cy="1805305"/>
            </a:xfrm>
            <a:custGeom>
              <a:avLst/>
              <a:gdLst/>
              <a:ahLst/>
              <a:cxnLst/>
              <a:rect l="l" t="t" r="r" b="b"/>
              <a:pathLst>
                <a:path w="1120775" h="1805304">
                  <a:moveTo>
                    <a:pt x="358252" y="1804967"/>
                  </a:moveTo>
                  <a:lnTo>
                    <a:pt x="322546" y="1770331"/>
                  </a:lnTo>
                  <a:lnTo>
                    <a:pt x="288411" y="1734140"/>
                  </a:lnTo>
                  <a:lnTo>
                    <a:pt x="255916" y="1696470"/>
                  </a:lnTo>
                  <a:lnTo>
                    <a:pt x="225129" y="1657397"/>
                  </a:lnTo>
                  <a:lnTo>
                    <a:pt x="196106" y="1616995"/>
                  </a:lnTo>
                  <a:lnTo>
                    <a:pt x="168903" y="1575342"/>
                  </a:lnTo>
                  <a:lnTo>
                    <a:pt x="143577" y="1532522"/>
                  </a:lnTo>
                  <a:lnTo>
                    <a:pt x="120178" y="1488623"/>
                  </a:lnTo>
                  <a:lnTo>
                    <a:pt x="98752" y="1443729"/>
                  </a:lnTo>
                  <a:lnTo>
                    <a:pt x="79338" y="1397924"/>
                  </a:lnTo>
                  <a:lnTo>
                    <a:pt x="61978" y="1351302"/>
                  </a:lnTo>
                  <a:lnTo>
                    <a:pt x="46705" y="1303959"/>
                  </a:lnTo>
                  <a:lnTo>
                    <a:pt x="33549" y="1255985"/>
                  </a:lnTo>
                  <a:lnTo>
                    <a:pt x="22536" y="1207470"/>
                  </a:lnTo>
                  <a:lnTo>
                    <a:pt x="13687" y="1158515"/>
                  </a:lnTo>
                  <a:lnTo>
                    <a:pt x="7021" y="1109218"/>
                  </a:lnTo>
                  <a:lnTo>
                    <a:pt x="2550" y="1059674"/>
                  </a:lnTo>
                  <a:lnTo>
                    <a:pt x="284" y="1009976"/>
                  </a:lnTo>
                  <a:lnTo>
                    <a:pt x="0" y="976811"/>
                  </a:lnTo>
                  <a:lnTo>
                    <a:pt x="226" y="960227"/>
                  </a:lnTo>
                  <a:lnTo>
                    <a:pt x="2376" y="910528"/>
                  </a:lnTo>
                  <a:lnTo>
                    <a:pt x="6731" y="860974"/>
                  </a:lnTo>
                  <a:lnTo>
                    <a:pt x="13282" y="811658"/>
                  </a:lnTo>
                  <a:lnTo>
                    <a:pt x="22016" y="762682"/>
                  </a:lnTo>
                  <a:lnTo>
                    <a:pt x="32916" y="714145"/>
                  </a:lnTo>
                  <a:lnTo>
                    <a:pt x="45959" y="666140"/>
                  </a:lnTo>
                  <a:lnTo>
                    <a:pt x="61122" y="618758"/>
                  </a:lnTo>
                  <a:lnTo>
                    <a:pt x="78374" y="572096"/>
                  </a:lnTo>
                  <a:lnTo>
                    <a:pt x="97679" y="526250"/>
                  </a:lnTo>
                  <a:lnTo>
                    <a:pt x="119000" y="481305"/>
                  </a:lnTo>
                  <a:lnTo>
                    <a:pt x="142298" y="437349"/>
                  </a:lnTo>
                  <a:lnTo>
                    <a:pt x="167524" y="394470"/>
                  </a:lnTo>
                  <a:lnTo>
                    <a:pt x="194627" y="352756"/>
                  </a:lnTo>
                  <a:lnTo>
                    <a:pt x="223555" y="312287"/>
                  </a:lnTo>
                  <a:lnTo>
                    <a:pt x="254254" y="273139"/>
                  </a:lnTo>
                  <a:lnTo>
                    <a:pt x="286661" y="235393"/>
                  </a:lnTo>
                  <a:lnTo>
                    <a:pt x="320709" y="199125"/>
                  </a:lnTo>
                  <a:lnTo>
                    <a:pt x="356333" y="164405"/>
                  </a:lnTo>
                  <a:lnTo>
                    <a:pt x="393467" y="131298"/>
                  </a:lnTo>
                  <a:lnTo>
                    <a:pt x="432034" y="99873"/>
                  </a:lnTo>
                  <a:lnTo>
                    <a:pt x="471955" y="70193"/>
                  </a:lnTo>
                  <a:lnTo>
                    <a:pt x="513155" y="42314"/>
                  </a:lnTo>
                  <a:lnTo>
                    <a:pt x="555554" y="16291"/>
                  </a:lnTo>
                  <a:lnTo>
                    <a:pt x="584444" y="0"/>
                  </a:lnTo>
                  <a:lnTo>
                    <a:pt x="1120190" y="983794"/>
                  </a:lnTo>
                  <a:lnTo>
                    <a:pt x="358252" y="1804967"/>
                  </a:lnTo>
                  <a:close/>
                </a:path>
              </a:pathLst>
            </a:custGeom>
            <a:solidFill>
              <a:srgbClr val="E6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35804" y="2728304"/>
              <a:ext cx="535940" cy="1120775"/>
            </a:xfrm>
            <a:custGeom>
              <a:avLst/>
              <a:gdLst/>
              <a:ahLst/>
              <a:cxnLst/>
              <a:rect l="l" t="t" r="r" b="b"/>
              <a:pathLst>
                <a:path w="535940" h="1120775">
                  <a:moveTo>
                    <a:pt x="535745" y="1120212"/>
                  </a:moveTo>
                  <a:lnTo>
                    <a:pt x="0" y="136417"/>
                  </a:lnTo>
                  <a:lnTo>
                    <a:pt x="41441" y="114945"/>
                  </a:lnTo>
                  <a:lnTo>
                    <a:pt x="83590" y="95277"/>
                  </a:lnTo>
                  <a:lnTo>
                    <a:pt x="126448" y="77414"/>
                  </a:lnTo>
                  <a:lnTo>
                    <a:pt x="170014" y="61356"/>
                  </a:lnTo>
                  <a:lnTo>
                    <a:pt x="214288" y="47102"/>
                  </a:lnTo>
                  <a:lnTo>
                    <a:pt x="259271" y="34653"/>
                  </a:lnTo>
                  <a:lnTo>
                    <a:pt x="304728" y="24068"/>
                  </a:lnTo>
                  <a:lnTo>
                    <a:pt x="350427" y="15407"/>
                  </a:lnTo>
                  <a:lnTo>
                    <a:pt x="396367" y="8670"/>
                  </a:lnTo>
                  <a:lnTo>
                    <a:pt x="442548" y="3856"/>
                  </a:lnTo>
                  <a:lnTo>
                    <a:pt x="488970" y="966"/>
                  </a:lnTo>
                  <a:lnTo>
                    <a:pt x="535633" y="0"/>
                  </a:lnTo>
                  <a:lnTo>
                    <a:pt x="535745" y="1120212"/>
                  </a:lnTo>
                  <a:close/>
                </a:path>
              </a:pathLst>
            </a:custGeom>
            <a:solidFill>
              <a:srgbClr val="BF3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802184" y="6297634"/>
            <a:ext cx="3530600" cy="3629025"/>
            <a:chOff x="10802184" y="6297634"/>
            <a:chExt cx="3530600" cy="3629025"/>
          </a:xfrm>
        </p:grpSpPr>
        <p:sp>
          <p:nvSpPr>
            <p:cNvPr id="14" name="object 14"/>
            <p:cNvSpPr/>
            <p:nvPr/>
          </p:nvSpPr>
          <p:spPr>
            <a:xfrm>
              <a:off x="10811709" y="6307159"/>
              <a:ext cx="3511550" cy="3609975"/>
            </a:xfrm>
            <a:custGeom>
              <a:avLst/>
              <a:gdLst/>
              <a:ahLst/>
              <a:cxnLst/>
              <a:rect l="l" t="t" r="r" b="b"/>
              <a:pathLst>
                <a:path w="3511550" h="3609975">
                  <a:moveTo>
                    <a:pt x="95253" y="39"/>
                  </a:moveTo>
                  <a:lnTo>
                    <a:pt x="3416062" y="0"/>
                  </a:lnTo>
                  <a:lnTo>
                    <a:pt x="3483515" y="27867"/>
                  </a:lnTo>
                  <a:lnTo>
                    <a:pt x="3511433" y="95287"/>
                  </a:lnTo>
                  <a:lnTo>
                    <a:pt x="3511308" y="3514768"/>
                  </a:lnTo>
                  <a:lnTo>
                    <a:pt x="3483490" y="3582151"/>
                  </a:lnTo>
                  <a:lnTo>
                    <a:pt x="3416178" y="3609949"/>
                  </a:lnTo>
                  <a:lnTo>
                    <a:pt x="95245" y="3609971"/>
                  </a:lnTo>
                  <a:lnTo>
                    <a:pt x="58140" y="3602505"/>
                  </a:lnTo>
                  <a:lnTo>
                    <a:pt x="27865" y="3582061"/>
                  </a:lnTo>
                  <a:lnTo>
                    <a:pt x="7476" y="3551763"/>
                  </a:lnTo>
                  <a:lnTo>
                    <a:pt x="7" y="3514685"/>
                  </a:lnTo>
                  <a:lnTo>
                    <a:pt x="0" y="95285"/>
                  </a:lnTo>
                  <a:lnTo>
                    <a:pt x="7474" y="58200"/>
                  </a:lnTo>
                  <a:lnTo>
                    <a:pt x="27885" y="27910"/>
                  </a:lnTo>
                  <a:lnTo>
                    <a:pt x="58171" y="7486"/>
                  </a:lnTo>
                  <a:lnTo>
                    <a:pt x="95253" y="39"/>
                  </a:lnTo>
                </a:path>
              </a:pathLst>
            </a:custGeom>
            <a:ln w="19049">
              <a:solidFill>
                <a:srgbClr val="402E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04741" y="7677728"/>
              <a:ext cx="637540" cy="991869"/>
            </a:xfrm>
            <a:custGeom>
              <a:avLst/>
              <a:gdLst/>
              <a:ahLst/>
              <a:cxnLst/>
              <a:rect l="l" t="t" r="r" b="b"/>
              <a:pathLst>
                <a:path w="637540" h="991870">
                  <a:moveTo>
                    <a:pt x="0" y="991812"/>
                  </a:moveTo>
                  <a:lnTo>
                    <a:pt x="0" y="0"/>
                  </a:lnTo>
                  <a:lnTo>
                    <a:pt x="43303" y="941"/>
                  </a:lnTo>
                  <a:lnTo>
                    <a:pt x="86442" y="3766"/>
                  </a:lnTo>
                  <a:lnTo>
                    <a:pt x="129417" y="8475"/>
                  </a:lnTo>
                  <a:lnTo>
                    <a:pt x="172226" y="15067"/>
                  </a:lnTo>
                  <a:lnTo>
                    <a:pt x="214708" y="23514"/>
                  </a:lnTo>
                  <a:lnTo>
                    <a:pt x="256701" y="33788"/>
                  </a:lnTo>
                  <a:lnTo>
                    <a:pt x="298205" y="45887"/>
                  </a:lnTo>
                  <a:lnTo>
                    <a:pt x="339219" y="59813"/>
                  </a:lnTo>
                  <a:lnTo>
                    <a:pt x="379589" y="75509"/>
                  </a:lnTo>
                  <a:lnTo>
                    <a:pt x="419161" y="92918"/>
                  </a:lnTo>
                  <a:lnTo>
                    <a:pt x="457933" y="112041"/>
                  </a:lnTo>
                  <a:lnTo>
                    <a:pt x="495906" y="132877"/>
                  </a:lnTo>
                  <a:lnTo>
                    <a:pt x="532937" y="155345"/>
                  </a:lnTo>
                  <a:lnTo>
                    <a:pt x="568884" y="179361"/>
                  </a:lnTo>
                  <a:lnTo>
                    <a:pt x="603746" y="204926"/>
                  </a:lnTo>
                  <a:lnTo>
                    <a:pt x="637524" y="232039"/>
                  </a:lnTo>
                  <a:lnTo>
                    <a:pt x="0" y="991812"/>
                  </a:lnTo>
                  <a:close/>
                </a:path>
              </a:pathLst>
            </a:custGeom>
            <a:solidFill>
              <a:srgbClr val="E6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456919" y="7909768"/>
              <a:ext cx="1139825" cy="1751964"/>
            </a:xfrm>
            <a:custGeom>
              <a:avLst/>
              <a:gdLst/>
              <a:ahLst/>
              <a:cxnLst/>
              <a:rect l="l" t="t" r="r" b="b"/>
              <a:pathLst>
                <a:path w="1139825" h="1751965">
                  <a:moveTo>
                    <a:pt x="160186" y="1751507"/>
                  </a:moveTo>
                  <a:lnTo>
                    <a:pt x="120005" y="1751194"/>
                  </a:lnTo>
                  <a:lnTo>
                    <a:pt x="79870" y="1749253"/>
                  </a:lnTo>
                  <a:lnTo>
                    <a:pt x="39846" y="1745689"/>
                  </a:lnTo>
                  <a:lnTo>
                    <a:pt x="0" y="1740506"/>
                  </a:lnTo>
                  <a:lnTo>
                    <a:pt x="147821" y="759772"/>
                  </a:lnTo>
                  <a:lnTo>
                    <a:pt x="785346" y="0"/>
                  </a:lnTo>
                  <a:lnTo>
                    <a:pt x="800609" y="13072"/>
                  </a:lnTo>
                  <a:lnTo>
                    <a:pt x="830313" y="40121"/>
                  </a:lnTo>
                  <a:lnTo>
                    <a:pt x="858908" y="68362"/>
                  </a:lnTo>
                  <a:lnTo>
                    <a:pt x="886325" y="97726"/>
                  </a:lnTo>
                  <a:lnTo>
                    <a:pt x="912541" y="128189"/>
                  </a:lnTo>
                  <a:lnTo>
                    <a:pt x="937491" y="159676"/>
                  </a:lnTo>
                  <a:lnTo>
                    <a:pt x="961154" y="192162"/>
                  </a:lnTo>
                  <a:lnTo>
                    <a:pt x="983474" y="225565"/>
                  </a:lnTo>
                  <a:lnTo>
                    <a:pt x="1004431" y="259859"/>
                  </a:lnTo>
                  <a:lnTo>
                    <a:pt x="1023973" y="294959"/>
                  </a:lnTo>
                  <a:lnTo>
                    <a:pt x="1042085" y="330837"/>
                  </a:lnTo>
                  <a:lnTo>
                    <a:pt x="1058722" y="367404"/>
                  </a:lnTo>
                  <a:lnTo>
                    <a:pt x="1073870" y="404630"/>
                  </a:lnTo>
                  <a:lnTo>
                    <a:pt x="1087493" y="442424"/>
                  </a:lnTo>
                  <a:lnTo>
                    <a:pt x="1099578" y="480754"/>
                  </a:lnTo>
                  <a:lnTo>
                    <a:pt x="1110097" y="519527"/>
                  </a:lnTo>
                  <a:lnTo>
                    <a:pt x="1119040" y="558709"/>
                  </a:lnTo>
                  <a:lnTo>
                    <a:pt x="1126386" y="598206"/>
                  </a:lnTo>
                  <a:lnTo>
                    <a:pt x="1132128" y="637984"/>
                  </a:lnTo>
                  <a:lnTo>
                    <a:pt x="1136253" y="677945"/>
                  </a:lnTo>
                  <a:lnTo>
                    <a:pt x="1138756" y="718058"/>
                  </a:lnTo>
                  <a:lnTo>
                    <a:pt x="1139633" y="758222"/>
                  </a:lnTo>
                  <a:lnTo>
                    <a:pt x="1139460" y="778317"/>
                  </a:lnTo>
                  <a:lnTo>
                    <a:pt x="1137896" y="818469"/>
                  </a:lnTo>
                  <a:lnTo>
                    <a:pt x="1134705" y="858524"/>
                  </a:lnTo>
                  <a:lnTo>
                    <a:pt x="1129895" y="898417"/>
                  </a:lnTo>
                  <a:lnTo>
                    <a:pt x="1123473" y="938083"/>
                  </a:lnTo>
                  <a:lnTo>
                    <a:pt x="1115450" y="977456"/>
                  </a:lnTo>
                  <a:lnTo>
                    <a:pt x="1105838" y="1016472"/>
                  </a:lnTo>
                  <a:lnTo>
                    <a:pt x="1094655" y="1055066"/>
                  </a:lnTo>
                  <a:lnTo>
                    <a:pt x="1081916" y="1093175"/>
                  </a:lnTo>
                  <a:lnTo>
                    <a:pt x="1067645" y="1130738"/>
                  </a:lnTo>
                  <a:lnTo>
                    <a:pt x="1051864" y="1167691"/>
                  </a:lnTo>
                  <a:lnTo>
                    <a:pt x="1034599" y="1203975"/>
                  </a:lnTo>
                  <a:lnTo>
                    <a:pt x="1015879" y="1239530"/>
                  </a:lnTo>
                  <a:lnTo>
                    <a:pt x="995734" y="1274298"/>
                  </a:lnTo>
                  <a:lnTo>
                    <a:pt x="974196" y="1308220"/>
                  </a:lnTo>
                  <a:lnTo>
                    <a:pt x="951303" y="1341243"/>
                  </a:lnTo>
                  <a:lnTo>
                    <a:pt x="927091" y="1373311"/>
                  </a:lnTo>
                  <a:lnTo>
                    <a:pt x="901600" y="1404372"/>
                  </a:lnTo>
                  <a:lnTo>
                    <a:pt x="874871" y="1434375"/>
                  </a:lnTo>
                  <a:lnTo>
                    <a:pt x="846950" y="1463271"/>
                  </a:lnTo>
                  <a:lnTo>
                    <a:pt x="817880" y="1491012"/>
                  </a:lnTo>
                  <a:lnTo>
                    <a:pt x="787711" y="1517553"/>
                  </a:lnTo>
                  <a:lnTo>
                    <a:pt x="756491" y="1542850"/>
                  </a:lnTo>
                  <a:lnTo>
                    <a:pt x="724273" y="1566862"/>
                  </a:lnTo>
                  <a:lnTo>
                    <a:pt x="691108" y="1589549"/>
                  </a:lnTo>
                  <a:lnTo>
                    <a:pt x="657052" y="1610875"/>
                  </a:lnTo>
                  <a:lnTo>
                    <a:pt x="622160" y="1630803"/>
                  </a:lnTo>
                  <a:lnTo>
                    <a:pt x="586489" y="1649301"/>
                  </a:lnTo>
                  <a:lnTo>
                    <a:pt x="550098" y="1666339"/>
                  </a:lnTo>
                  <a:lnTo>
                    <a:pt x="513047" y="1681890"/>
                  </a:lnTo>
                  <a:lnTo>
                    <a:pt x="475396" y="1695927"/>
                  </a:lnTo>
                  <a:lnTo>
                    <a:pt x="437208" y="1708427"/>
                  </a:lnTo>
                  <a:lnTo>
                    <a:pt x="398545" y="1719370"/>
                  </a:lnTo>
                  <a:lnTo>
                    <a:pt x="359470" y="1728739"/>
                  </a:lnTo>
                  <a:lnTo>
                    <a:pt x="320048" y="1736516"/>
                  </a:lnTo>
                  <a:lnTo>
                    <a:pt x="280343" y="1742691"/>
                  </a:lnTo>
                  <a:lnTo>
                    <a:pt x="240421" y="1747252"/>
                  </a:lnTo>
                  <a:lnTo>
                    <a:pt x="200346" y="1750192"/>
                  </a:lnTo>
                  <a:lnTo>
                    <a:pt x="160186" y="1751507"/>
                  </a:lnTo>
                  <a:close/>
                </a:path>
              </a:pathLst>
            </a:custGeom>
            <a:solidFill>
              <a:srgbClr val="F1C3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612939" y="7677728"/>
              <a:ext cx="991869" cy="1972945"/>
            </a:xfrm>
            <a:custGeom>
              <a:avLst/>
              <a:gdLst/>
              <a:ahLst/>
              <a:cxnLst/>
              <a:rect l="l" t="t" r="r" b="b"/>
              <a:pathLst>
                <a:path w="991870" h="1972945">
                  <a:moveTo>
                    <a:pt x="843979" y="1972546"/>
                  </a:moveTo>
                  <a:lnTo>
                    <a:pt x="798310" y="1964567"/>
                  </a:lnTo>
                  <a:lnTo>
                    <a:pt x="753063" y="1954462"/>
                  </a:lnTo>
                  <a:lnTo>
                    <a:pt x="708338" y="1942254"/>
                  </a:lnTo>
                  <a:lnTo>
                    <a:pt x="664232" y="1927969"/>
                  </a:lnTo>
                  <a:lnTo>
                    <a:pt x="620842" y="1911639"/>
                  </a:lnTo>
                  <a:lnTo>
                    <a:pt x="578263" y="1893298"/>
                  </a:lnTo>
                  <a:lnTo>
                    <a:pt x="536587" y="1872988"/>
                  </a:lnTo>
                  <a:lnTo>
                    <a:pt x="495906" y="1850753"/>
                  </a:lnTo>
                  <a:lnTo>
                    <a:pt x="456308" y="1826641"/>
                  </a:lnTo>
                  <a:lnTo>
                    <a:pt x="417881" y="1800704"/>
                  </a:lnTo>
                  <a:lnTo>
                    <a:pt x="380707" y="1773001"/>
                  </a:lnTo>
                  <a:lnTo>
                    <a:pt x="344869" y="1743590"/>
                  </a:lnTo>
                  <a:lnTo>
                    <a:pt x="310444" y="1712537"/>
                  </a:lnTo>
                  <a:lnTo>
                    <a:pt x="277508" y="1679908"/>
                  </a:lnTo>
                  <a:lnTo>
                    <a:pt x="246132" y="1645777"/>
                  </a:lnTo>
                  <a:lnTo>
                    <a:pt x="216387" y="1610216"/>
                  </a:lnTo>
                  <a:lnTo>
                    <a:pt x="188335" y="1573305"/>
                  </a:lnTo>
                  <a:lnTo>
                    <a:pt x="162039" y="1535122"/>
                  </a:lnTo>
                  <a:lnTo>
                    <a:pt x="137555" y="1495753"/>
                  </a:lnTo>
                  <a:lnTo>
                    <a:pt x="114939" y="1455282"/>
                  </a:lnTo>
                  <a:lnTo>
                    <a:pt x="94238" y="1413799"/>
                  </a:lnTo>
                  <a:lnTo>
                    <a:pt x="75499" y="1371393"/>
                  </a:lnTo>
                  <a:lnTo>
                    <a:pt x="58762" y="1328159"/>
                  </a:lnTo>
                  <a:lnTo>
                    <a:pt x="44064" y="1284189"/>
                  </a:lnTo>
                  <a:lnTo>
                    <a:pt x="31435" y="1239581"/>
                  </a:lnTo>
                  <a:lnTo>
                    <a:pt x="20906" y="1194431"/>
                  </a:lnTo>
                  <a:lnTo>
                    <a:pt x="12498" y="1148838"/>
                  </a:lnTo>
                  <a:lnTo>
                    <a:pt x="6230" y="1102903"/>
                  </a:lnTo>
                  <a:lnTo>
                    <a:pt x="2115" y="1056724"/>
                  </a:lnTo>
                  <a:lnTo>
                    <a:pt x="163" y="1010404"/>
                  </a:lnTo>
                  <a:lnTo>
                    <a:pt x="0" y="987216"/>
                  </a:lnTo>
                  <a:lnTo>
                    <a:pt x="377" y="964043"/>
                  </a:lnTo>
                  <a:lnTo>
                    <a:pt x="2759" y="917743"/>
                  </a:lnTo>
                  <a:lnTo>
                    <a:pt x="7300" y="871605"/>
                  </a:lnTo>
                  <a:lnTo>
                    <a:pt x="13994" y="825729"/>
                  </a:lnTo>
                  <a:lnTo>
                    <a:pt x="22823" y="780216"/>
                  </a:lnTo>
                  <a:lnTo>
                    <a:pt x="33770" y="735166"/>
                  </a:lnTo>
                  <a:lnTo>
                    <a:pt x="46809" y="690676"/>
                  </a:lnTo>
                  <a:lnTo>
                    <a:pt x="61915" y="646844"/>
                  </a:lnTo>
                  <a:lnTo>
                    <a:pt x="79051" y="603766"/>
                  </a:lnTo>
                  <a:lnTo>
                    <a:pt x="98183" y="561536"/>
                  </a:lnTo>
                  <a:lnTo>
                    <a:pt x="119266" y="520246"/>
                  </a:lnTo>
                  <a:lnTo>
                    <a:pt x="142256" y="479987"/>
                  </a:lnTo>
                  <a:lnTo>
                    <a:pt x="167102" y="440845"/>
                  </a:lnTo>
                  <a:lnTo>
                    <a:pt x="193751" y="402908"/>
                  </a:lnTo>
                  <a:lnTo>
                    <a:pt x="222143" y="366257"/>
                  </a:lnTo>
                  <a:lnTo>
                    <a:pt x="252217" y="330974"/>
                  </a:lnTo>
                  <a:lnTo>
                    <a:pt x="283906" y="297134"/>
                  </a:lnTo>
                  <a:lnTo>
                    <a:pt x="317143" y="264812"/>
                  </a:lnTo>
                  <a:lnTo>
                    <a:pt x="351853" y="234079"/>
                  </a:lnTo>
                  <a:lnTo>
                    <a:pt x="387963" y="205001"/>
                  </a:lnTo>
                  <a:lnTo>
                    <a:pt x="425391" y="177642"/>
                  </a:lnTo>
                  <a:lnTo>
                    <a:pt x="464057" y="152063"/>
                  </a:lnTo>
                  <a:lnTo>
                    <a:pt x="503876" y="128318"/>
                  </a:lnTo>
                  <a:lnTo>
                    <a:pt x="544762" y="106460"/>
                  </a:lnTo>
                  <a:lnTo>
                    <a:pt x="586623" y="86536"/>
                  </a:lnTo>
                  <a:lnTo>
                    <a:pt x="629371" y="68591"/>
                  </a:lnTo>
                  <a:lnTo>
                    <a:pt x="672910" y="52663"/>
                  </a:lnTo>
                  <a:lnTo>
                    <a:pt x="717146" y="38787"/>
                  </a:lnTo>
                  <a:lnTo>
                    <a:pt x="761982" y="26993"/>
                  </a:lnTo>
                  <a:lnTo>
                    <a:pt x="807321" y="17308"/>
                  </a:lnTo>
                  <a:lnTo>
                    <a:pt x="853062" y="9751"/>
                  </a:lnTo>
                  <a:lnTo>
                    <a:pt x="899107" y="4341"/>
                  </a:lnTo>
                  <a:lnTo>
                    <a:pt x="945354" y="1087"/>
                  </a:lnTo>
                  <a:lnTo>
                    <a:pt x="991702" y="0"/>
                  </a:lnTo>
                  <a:lnTo>
                    <a:pt x="991801" y="991812"/>
                  </a:lnTo>
                  <a:lnTo>
                    <a:pt x="843979" y="1972546"/>
                  </a:lnTo>
                  <a:close/>
                </a:path>
              </a:pathLst>
            </a:custGeom>
            <a:solidFill>
              <a:srgbClr val="BF3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406385" y="1663675"/>
            <a:ext cx="3530600" cy="4486275"/>
            <a:chOff x="14406385" y="1663675"/>
            <a:chExt cx="3530600" cy="4486275"/>
          </a:xfrm>
        </p:grpSpPr>
        <p:sp>
          <p:nvSpPr>
            <p:cNvPr id="19" name="object 19"/>
            <p:cNvSpPr/>
            <p:nvPr/>
          </p:nvSpPr>
          <p:spPr>
            <a:xfrm>
              <a:off x="14415910" y="1673200"/>
              <a:ext cx="3511550" cy="4467225"/>
            </a:xfrm>
            <a:custGeom>
              <a:avLst/>
              <a:gdLst/>
              <a:ahLst/>
              <a:cxnLst/>
              <a:rect l="l" t="t" r="r" b="b"/>
              <a:pathLst>
                <a:path w="3511550" h="4467225">
                  <a:moveTo>
                    <a:pt x="85506" y="4467153"/>
                  </a:moveTo>
                  <a:lnTo>
                    <a:pt x="27863" y="4441229"/>
                  </a:lnTo>
                  <a:lnTo>
                    <a:pt x="11" y="4373850"/>
                  </a:lnTo>
                  <a:lnTo>
                    <a:pt x="0" y="95303"/>
                  </a:lnTo>
                  <a:lnTo>
                    <a:pt x="7469" y="58213"/>
                  </a:lnTo>
                  <a:lnTo>
                    <a:pt x="27880" y="27915"/>
                  </a:lnTo>
                  <a:lnTo>
                    <a:pt x="58171" y="7486"/>
                  </a:lnTo>
                  <a:lnTo>
                    <a:pt x="95257" y="57"/>
                  </a:lnTo>
                  <a:lnTo>
                    <a:pt x="3416065" y="0"/>
                  </a:lnTo>
                  <a:lnTo>
                    <a:pt x="3453206" y="7445"/>
                  </a:lnTo>
                  <a:lnTo>
                    <a:pt x="3483528" y="27879"/>
                  </a:lnTo>
                  <a:lnTo>
                    <a:pt x="3503952" y="58172"/>
                  </a:lnTo>
                  <a:lnTo>
                    <a:pt x="3511437" y="95305"/>
                  </a:lnTo>
                  <a:lnTo>
                    <a:pt x="3511312" y="4373945"/>
                  </a:lnTo>
                  <a:lnTo>
                    <a:pt x="3503827" y="4410924"/>
                  </a:lnTo>
                  <a:lnTo>
                    <a:pt x="3483524" y="4441286"/>
                  </a:lnTo>
                  <a:lnTo>
                    <a:pt x="3453224" y="4461736"/>
                  </a:lnTo>
                  <a:lnTo>
                    <a:pt x="3425932" y="4467104"/>
                  </a:lnTo>
                </a:path>
              </a:pathLst>
            </a:custGeom>
            <a:ln w="19049">
              <a:solidFill>
                <a:srgbClr val="402E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77412" y="2544671"/>
              <a:ext cx="98849" cy="988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82762" y="2544671"/>
              <a:ext cx="98849" cy="988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95894" y="2797217"/>
              <a:ext cx="98849" cy="9884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6461" y="3049762"/>
              <a:ext cx="98849" cy="9884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02804" y="3049762"/>
              <a:ext cx="98849" cy="9884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29017" y="3302308"/>
              <a:ext cx="98849" cy="9884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84209" y="3302308"/>
              <a:ext cx="98849" cy="9884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15260408" y="2509657"/>
            <a:ext cx="1866900" cy="901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25"/>
              </a:spcBef>
              <a:tabLst>
                <a:tab pos="605155" algn="l"/>
              </a:tabLst>
            </a:pPr>
            <a:r>
              <a:rPr sz="750" spc="60" dirty="0">
                <a:latin typeface="Calibri"/>
                <a:cs typeface="Calibri"/>
              </a:rPr>
              <a:t>TSMO</a:t>
            </a:r>
            <a:r>
              <a:rPr sz="750" dirty="0">
                <a:latin typeface="Calibri"/>
                <a:cs typeface="Calibri"/>
              </a:rPr>
              <a:t>	</a:t>
            </a:r>
            <a:r>
              <a:rPr sz="750" spc="30" dirty="0">
                <a:latin typeface="Calibri"/>
                <a:cs typeface="Calibri"/>
              </a:rPr>
              <a:t>Community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spc="30" dirty="0">
                <a:latin typeface="Calibri"/>
                <a:cs typeface="Calibri"/>
              </a:rPr>
              <a:t>Mobilty</a:t>
            </a:r>
            <a:r>
              <a:rPr sz="750" spc="12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Plans</a:t>
            </a:r>
            <a:endParaRPr sz="750">
              <a:latin typeface="Calibri"/>
              <a:cs typeface="Calibri"/>
            </a:endParaRPr>
          </a:p>
          <a:p>
            <a:pPr marL="12700" marR="5080" indent="-4445" algn="ctr">
              <a:lnSpc>
                <a:spcPct val="220900"/>
              </a:lnSpc>
              <a:tabLst>
                <a:tab pos="1063625" algn="l"/>
                <a:tab pos="1378585" algn="l"/>
              </a:tabLst>
            </a:pPr>
            <a:r>
              <a:rPr sz="750" spc="50" dirty="0">
                <a:latin typeface="Calibri"/>
                <a:cs typeface="Calibri"/>
              </a:rPr>
              <a:t>Bicycle</a:t>
            </a:r>
            <a:r>
              <a:rPr sz="750" spc="105" dirty="0">
                <a:latin typeface="Calibri"/>
                <a:cs typeface="Calibri"/>
              </a:rPr>
              <a:t> </a:t>
            </a:r>
            <a:r>
              <a:rPr sz="750" spc="60" dirty="0">
                <a:latin typeface="Calibri"/>
                <a:cs typeface="Calibri"/>
              </a:rPr>
              <a:t>&amp;</a:t>
            </a:r>
            <a:r>
              <a:rPr sz="750" spc="105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Pedestrian</a:t>
            </a:r>
            <a:r>
              <a:rPr sz="750" spc="105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Master</a:t>
            </a:r>
            <a:r>
              <a:rPr sz="750" spc="105" dirty="0">
                <a:latin typeface="Calibri"/>
                <a:cs typeface="Calibri"/>
              </a:rPr>
              <a:t> </a:t>
            </a:r>
            <a:r>
              <a:rPr sz="750" spc="-20" dirty="0">
                <a:latin typeface="Calibri"/>
                <a:cs typeface="Calibri"/>
              </a:rPr>
              <a:t>Plans</a:t>
            </a:r>
            <a:r>
              <a:rPr sz="750" spc="50" dirty="0">
                <a:latin typeface="Calibri"/>
                <a:cs typeface="Calibri"/>
              </a:rPr>
              <a:t> Complete</a:t>
            </a:r>
            <a:r>
              <a:rPr sz="750" spc="125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Streets</a:t>
            </a:r>
            <a:r>
              <a:rPr sz="750" spc="130" dirty="0">
                <a:latin typeface="Calibri"/>
                <a:cs typeface="Calibri"/>
              </a:rPr>
              <a:t> </a:t>
            </a:r>
            <a:r>
              <a:rPr sz="750" spc="-20" dirty="0">
                <a:latin typeface="Calibri"/>
                <a:cs typeface="Calibri"/>
              </a:rPr>
              <a:t>Plans</a:t>
            </a:r>
            <a:r>
              <a:rPr sz="750" dirty="0">
                <a:latin typeface="Calibri"/>
                <a:cs typeface="Calibri"/>
              </a:rPr>
              <a:t>		</a:t>
            </a:r>
            <a:r>
              <a:rPr sz="750" spc="-20" dirty="0">
                <a:latin typeface="Calibri"/>
                <a:cs typeface="Calibri"/>
              </a:rPr>
              <a:t>Other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20" dirty="0">
                <a:latin typeface="Calibri"/>
                <a:cs typeface="Calibri"/>
              </a:rPr>
              <a:t>Corridor</a:t>
            </a:r>
            <a:r>
              <a:rPr sz="750" spc="190" dirty="0">
                <a:latin typeface="Calibri"/>
                <a:cs typeface="Calibri"/>
              </a:rPr>
              <a:t> </a:t>
            </a:r>
            <a:r>
              <a:rPr sz="750" spc="40" dirty="0">
                <a:latin typeface="Calibri"/>
                <a:cs typeface="Calibri"/>
              </a:rPr>
              <a:t>Studies</a:t>
            </a:r>
            <a:r>
              <a:rPr sz="750" dirty="0">
                <a:latin typeface="Calibri"/>
                <a:cs typeface="Calibri"/>
              </a:rPr>
              <a:t>	</a:t>
            </a:r>
            <a:r>
              <a:rPr sz="750" spc="45" dirty="0">
                <a:latin typeface="Calibri"/>
                <a:cs typeface="Calibri"/>
              </a:rPr>
              <a:t>Resurfacing</a:t>
            </a:r>
            <a:r>
              <a:rPr sz="750" spc="6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Plans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4893163" y="3532373"/>
            <a:ext cx="2377440" cy="2502535"/>
            <a:chOff x="14893163" y="3532373"/>
            <a:chExt cx="2377440" cy="2502535"/>
          </a:xfrm>
        </p:grpSpPr>
        <p:sp>
          <p:nvSpPr>
            <p:cNvPr id="29" name="object 29"/>
            <p:cNvSpPr/>
            <p:nvPr/>
          </p:nvSpPr>
          <p:spPr>
            <a:xfrm>
              <a:off x="14893163" y="3532373"/>
              <a:ext cx="250825" cy="327025"/>
            </a:xfrm>
            <a:custGeom>
              <a:avLst/>
              <a:gdLst/>
              <a:ahLst/>
              <a:cxnLst/>
              <a:rect l="l" t="t" r="r" b="b"/>
              <a:pathLst>
                <a:path w="250825" h="327025">
                  <a:moveTo>
                    <a:pt x="227601" y="326415"/>
                  </a:moveTo>
                  <a:lnTo>
                    <a:pt x="0" y="326415"/>
                  </a:lnTo>
                  <a:lnTo>
                    <a:pt x="0" y="0"/>
                  </a:lnTo>
                  <a:lnTo>
                    <a:pt x="227601" y="0"/>
                  </a:lnTo>
                  <a:lnTo>
                    <a:pt x="230932" y="662"/>
                  </a:lnTo>
                  <a:lnTo>
                    <a:pt x="250251" y="22650"/>
                  </a:lnTo>
                  <a:lnTo>
                    <a:pt x="250251" y="303764"/>
                  </a:lnTo>
                  <a:lnTo>
                    <a:pt x="227601" y="326415"/>
                  </a:lnTo>
                  <a:close/>
                </a:path>
              </a:pathLst>
            </a:custGeom>
            <a:solidFill>
              <a:srgbClr val="BF3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893163" y="3895056"/>
              <a:ext cx="626110" cy="327025"/>
            </a:xfrm>
            <a:custGeom>
              <a:avLst/>
              <a:gdLst/>
              <a:ahLst/>
              <a:cxnLst/>
              <a:rect l="l" t="t" r="r" b="b"/>
              <a:pathLst>
                <a:path w="626109" h="327025">
                  <a:moveTo>
                    <a:pt x="602978" y="326415"/>
                  </a:moveTo>
                  <a:lnTo>
                    <a:pt x="0" y="326415"/>
                  </a:lnTo>
                  <a:lnTo>
                    <a:pt x="0" y="0"/>
                  </a:lnTo>
                  <a:lnTo>
                    <a:pt x="602978" y="0"/>
                  </a:lnTo>
                  <a:lnTo>
                    <a:pt x="606309" y="662"/>
                  </a:lnTo>
                  <a:lnTo>
                    <a:pt x="625628" y="22650"/>
                  </a:lnTo>
                  <a:lnTo>
                    <a:pt x="625628" y="303764"/>
                  </a:lnTo>
                  <a:lnTo>
                    <a:pt x="602978" y="326415"/>
                  </a:lnTo>
                  <a:close/>
                </a:path>
              </a:pathLst>
            </a:custGeom>
            <a:solidFill>
              <a:srgbClr val="E6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93163" y="4257740"/>
              <a:ext cx="751205" cy="327025"/>
            </a:xfrm>
            <a:custGeom>
              <a:avLst/>
              <a:gdLst/>
              <a:ahLst/>
              <a:cxnLst/>
              <a:rect l="l" t="t" r="r" b="b"/>
              <a:pathLst>
                <a:path w="751205" h="327025">
                  <a:moveTo>
                    <a:pt x="728104" y="326415"/>
                  </a:moveTo>
                  <a:lnTo>
                    <a:pt x="0" y="326415"/>
                  </a:lnTo>
                  <a:lnTo>
                    <a:pt x="0" y="0"/>
                  </a:lnTo>
                  <a:lnTo>
                    <a:pt x="728104" y="0"/>
                  </a:lnTo>
                  <a:lnTo>
                    <a:pt x="731435" y="662"/>
                  </a:lnTo>
                  <a:lnTo>
                    <a:pt x="750754" y="22650"/>
                  </a:lnTo>
                  <a:lnTo>
                    <a:pt x="750754" y="303764"/>
                  </a:lnTo>
                  <a:lnTo>
                    <a:pt x="728104" y="326415"/>
                  </a:lnTo>
                  <a:close/>
                </a:path>
              </a:pathLst>
            </a:custGeom>
            <a:solidFill>
              <a:srgbClr val="F1C3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893163" y="4620423"/>
              <a:ext cx="876300" cy="327025"/>
            </a:xfrm>
            <a:custGeom>
              <a:avLst/>
              <a:gdLst/>
              <a:ahLst/>
              <a:cxnLst/>
              <a:rect l="l" t="t" r="r" b="b"/>
              <a:pathLst>
                <a:path w="876300" h="327025">
                  <a:moveTo>
                    <a:pt x="853230" y="326415"/>
                  </a:moveTo>
                  <a:lnTo>
                    <a:pt x="0" y="326415"/>
                  </a:lnTo>
                  <a:lnTo>
                    <a:pt x="0" y="0"/>
                  </a:lnTo>
                  <a:lnTo>
                    <a:pt x="853230" y="0"/>
                  </a:lnTo>
                  <a:lnTo>
                    <a:pt x="856561" y="662"/>
                  </a:lnTo>
                  <a:lnTo>
                    <a:pt x="875880" y="22650"/>
                  </a:lnTo>
                  <a:lnTo>
                    <a:pt x="875880" y="303764"/>
                  </a:lnTo>
                  <a:lnTo>
                    <a:pt x="853230" y="326415"/>
                  </a:lnTo>
                  <a:close/>
                </a:path>
              </a:pathLst>
            </a:custGeom>
            <a:solidFill>
              <a:srgbClr val="2EC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893163" y="4983106"/>
              <a:ext cx="1126490" cy="327025"/>
            </a:xfrm>
            <a:custGeom>
              <a:avLst/>
              <a:gdLst/>
              <a:ahLst/>
              <a:cxnLst/>
              <a:rect l="l" t="t" r="r" b="b"/>
              <a:pathLst>
                <a:path w="1126490" h="327025">
                  <a:moveTo>
                    <a:pt x="1103481" y="326415"/>
                  </a:moveTo>
                  <a:lnTo>
                    <a:pt x="0" y="326415"/>
                  </a:lnTo>
                  <a:lnTo>
                    <a:pt x="0" y="0"/>
                  </a:lnTo>
                  <a:lnTo>
                    <a:pt x="1103481" y="0"/>
                  </a:lnTo>
                  <a:lnTo>
                    <a:pt x="1106812" y="662"/>
                  </a:lnTo>
                  <a:lnTo>
                    <a:pt x="1126132" y="22650"/>
                  </a:lnTo>
                  <a:lnTo>
                    <a:pt x="1126132" y="303764"/>
                  </a:lnTo>
                  <a:lnTo>
                    <a:pt x="1103481" y="326415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893163" y="5345790"/>
              <a:ext cx="2002155" cy="327025"/>
            </a:xfrm>
            <a:custGeom>
              <a:avLst/>
              <a:gdLst/>
              <a:ahLst/>
              <a:cxnLst/>
              <a:rect l="l" t="t" r="r" b="b"/>
              <a:pathLst>
                <a:path w="2002155" h="327025">
                  <a:moveTo>
                    <a:pt x="1979361" y="326414"/>
                  </a:moveTo>
                  <a:lnTo>
                    <a:pt x="0" y="326414"/>
                  </a:lnTo>
                  <a:lnTo>
                    <a:pt x="0" y="0"/>
                  </a:lnTo>
                  <a:lnTo>
                    <a:pt x="1979361" y="0"/>
                  </a:lnTo>
                  <a:lnTo>
                    <a:pt x="1982692" y="662"/>
                  </a:lnTo>
                  <a:lnTo>
                    <a:pt x="2002012" y="22649"/>
                  </a:lnTo>
                  <a:lnTo>
                    <a:pt x="2002012" y="303764"/>
                  </a:lnTo>
                  <a:lnTo>
                    <a:pt x="1979361" y="326414"/>
                  </a:lnTo>
                  <a:close/>
                </a:path>
              </a:pathLst>
            </a:custGeom>
            <a:solidFill>
              <a:srgbClr val="7E8B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893163" y="5708473"/>
              <a:ext cx="2377440" cy="327025"/>
            </a:xfrm>
            <a:custGeom>
              <a:avLst/>
              <a:gdLst/>
              <a:ahLst/>
              <a:cxnLst/>
              <a:rect l="l" t="t" r="r" b="b"/>
              <a:pathLst>
                <a:path w="2377440" h="327025">
                  <a:moveTo>
                    <a:pt x="2354739" y="326415"/>
                  </a:moveTo>
                  <a:lnTo>
                    <a:pt x="0" y="326415"/>
                  </a:lnTo>
                  <a:lnTo>
                    <a:pt x="0" y="0"/>
                  </a:lnTo>
                  <a:lnTo>
                    <a:pt x="2354737" y="0"/>
                  </a:lnTo>
                  <a:lnTo>
                    <a:pt x="2358070" y="662"/>
                  </a:lnTo>
                  <a:lnTo>
                    <a:pt x="2377389" y="22650"/>
                  </a:lnTo>
                  <a:lnTo>
                    <a:pt x="2377389" y="303764"/>
                  </a:lnTo>
                  <a:lnTo>
                    <a:pt x="2354739" y="326415"/>
                  </a:lnTo>
                  <a:close/>
                </a:path>
              </a:pathLst>
            </a:custGeom>
            <a:solidFill>
              <a:srgbClr val="2B3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5154826" y="3619460"/>
            <a:ext cx="812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latin typeface="Calibri"/>
                <a:cs typeface="Calibri"/>
              </a:rPr>
              <a:t>2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530203" y="3982129"/>
            <a:ext cx="812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latin typeface="Calibri"/>
                <a:cs typeface="Calibri"/>
              </a:rPr>
              <a:t>5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55329" y="4344799"/>
            <a:ext cx="812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latin typeface="Calibri"/>
                <a:cs typeface="Calibri"/>
              </a:rPr>
              <a:t>6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780455" y="4707533"/>
            <a:ext cx="812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latin typeface="Calibri"/>
                <a:cs typeface="Calibri"/>
              </a:rPr>
              <a:t>7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030708" y="5070202"/>
            <a:ext cx="8128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dirty="0">
                <a:latin typeface="Calibri"/>
                <a:cs typeface="Calibri"/>
              </a:rPr>
              <a:t>9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902483" y="5432872"/>
            <a:ext cx="13716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30" dirty="0">
                <a:latin typeface="Calibri"/>
                <a:cs typeface="Calibri"/>
              </a:rPr>
              <a:t>16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277860" y="5795541"/>
            <a:ext cx="137160" cy="1441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30" dirty="0">
                <a:latin typeface="Calibri"/>
                <a:cs typeface="Calibri"/>
              </a:rPr>
              <a:t>19</a:t>
            </a:r>
            <a:endParaRPr sz="75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4406395" y="6277039"/>
            <a:ext cx="3530600" cy="3648075"/>
            <a:chOff x="14406395" y="6277039"/>
            <a:chExt cx="3530600" cy="3648075"/>
          </a:xfrm>
        </p:grpSpPr>
        <p:sp>
          <p:nvSpPr>
            <p:cNvPr id="44" name="object 44"/>
            <p:cNvSpPr/>
            <p:nvPr/>
          </p:nvSpPr>
          <p:spPr>
            <a:xfrm>
              <a:off x="14415920" y="6286564"/>
              <a:ext cx="3511550" cy="3629025"/>
            </a:xfrm>
            <a:custGeom>
              <a:avLst/>
              <a:gdLst/>
              <a:ahLst/>
              <a:cxnLst/>
              <a:rect l="l" t="t" r="r" b="b"/>
              <a:pathLst>
                <a:path w="3511550" h="3629025">
                  <a:moveTo>
                    <a:pt x="87388" y="3628936"/>
                  </a:moveTo>
                  <a:lnTo>
                    <a:pt x="27846" y="3602637"/>
                  </a:lnTo>
                  <a:lnTo>
                    <a:pt x="1" y="3535252"/>
                  </a:lnTo>
                  <a:lnTo>
                    <a:pt x="0" y="95259"/>
                  </a:lnTo>
                  <a:lnTo>
                    <a:pt x="7481" y="58182"/>
                  </a:lnTo>
                  <a:lnTo>
                    <a:pt x="27893" y="27902"/>
                  </a:lnTo>
                  <a:lnTo>
                    <a:pt x="58171" y="7485"/>
                  </a:lnTo>
                  <a:lnTo>
                    <a:pt x="95248" y="12"/>
                  </a:lnTo>
                  <a:lnTo>
                    <a:pt x="3416056" y="0"/>
                  </a:lnTo>
                  <a:lnTo>
                    <a:pt x="3453175" y="7431"/>
                  </a:lnTo>
                  <a:lnTo>
                    <a:pt x="3483497" y="27848"/>
                  </a:lnTo>
                  <a:lnTo>
                    <a:pt x="3503913" y="58120"/>
                  </a:lnTo>
                  <a:lnTo>
                    <a:pt x="3511428" y="95259"/>
                  </a:lnTo>
                  <a:lnTo>
                    <a:pt x="3511303" y="3535365"/>
                  </a:lnTo>
                  <a:lnTo>
                    <a:pt x="3503818" y="3572326"/>
                  </a:lnTo>
                  <a:lnTo>
                    <a:pt x="3483406" y="3602602"/>
                  </a:lnTo>
                  <a:lnTo>
                    <a:pt x="3453130" y="3623014"/>
                  </a:lnTo>
                  <a:lnTo>
                    <a:pt x="3423362" y="3629024"/>
                  </a:lnTo>
                </a:path>
              </a:pathLst>
            </a:custGeom>
            <a:ln w="19049">
              <a:solidFill>
                <a:srgbClr val="402E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990393" y="9173938"/>
              <a:ext cx="2682875" cy="0"/>
            </a:xfrm>
            <a:custGeom>
              <a:avLst/>
              <a:gdLst/>
              <a:ahLst/>
              <a:cxnLst/>
              <a:rect l="l" t="t" r="r" b="b"/>
              <a:pathLst>
                <a:path w="2682875">
                  <a:moveTo>
                    <a:pt x="0" y="0"/>
                  </a:moveTo>
                  <a:lnTo>
                    <a:pt x="2682408" y="0"/>
                  </a:lnTo>
                </a:path>
              </a:pathLst>
            </a:custGeom>
            <a:ln w="9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990393" y="7282908"/>
              <a:ext cx="2682875" cy="1513205"/>
            </a:xfrm>
            <a:custGeom>
              <a:avLst/>
              <a:gdLst/>
              <a:ahLst/>
              <a:cxnLst/>
              <a:rect l="l" t="t" r="r" b="b"/>
              <a:pathLst>
                <a:path w="2682875" h="1513204">
                  <a:moveTo>
                    <a:pt x="0" y="1512823"/>
                  </a:moveTo>
                  <a:lnTo>
                    <a:pt x="2682408" y="1512823"/>
                  </a:lnTo>
                </a:path>
                <a:path w="2682875" h="1513204">
                  <a:moveTo>
                    <a:pt x="0" y="1134617"/>
                  </a:moveTo>
                  <a:lnTo>
                    <a:pt x="2682408" y="1134617"/>
                  </a:lnTo>
                </a:path>
                <a:path w="2682875" h="1513204">
                  <a:moveTo>
                    <a:pt x="0" y="756411"/>
                  </a:moveTo>
                  <a:lnTo>
                    <a:pt x="2682408" y="756411"/>
                  </a:lnTo>
                </a:path>
                <a:path w="2682875" h="1513204">
                  <a:moveTo>
                    <a:pt x="0" y="378205"/>
                  </a:moveTo>
                  <a:lnTo>
                    <a:pt x="2682408" y="378205"/>
                  </a:lnTo>
                </a:path>
                <a:path w="2682875" h="1513204">
                  <a:moveTo>
                    <a:pt x="0" y="0"/>
                  </a:moveTo>
                  <a:lnTo>
                    <a:pt x="2682408" y="0"/>
                  </a:lnTo>
                </a:path>
              </a:pathLst>
            </a:custGeom>
            <a:ln w="90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3565857" y="4197968"/>
            <a:ext cx="328295" cy="273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36195">
              <a:lnSpc>
                <a:spcPts val="910"/>
              </a:lnSpc>
              <a:spcBef>
                <a:spcPts val="235"/>
              </a:spcBef>
            </a:pPr>
            <a:r>
              <a:rPr sz="850" spc="70" dirty="0">
                <a:latin typeface="Calibri"/>
                <a:cs typeface="Calibri"/>
              </a:rPr>
              <a:t>RPO </a:t>
            </a:r>
            <a:r>
              <a:rPr sz="850" spc="40" dirty="0">
                <a:latin typeface="Calibri"/>
                <a:cs typeface="Calibri"/>
              </a:rPr>
              <a:t>61.9%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988528" y="3538431"/>
            <a:ext cx="320675" cy="273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2225">
              <a:lnSpc>
                <a:spcPts val="910"/>
              </a:lnSpc>
              <a:spcBef>
                <a:spcPts val="235"/>
              </a:spcBef>
            </a:pPr>
            <a:r>
              <a:rPr sz="850" spc="65" dirty="0">
                <a:latin typeface="Calibri"/>
                <a:cs typeface="Calibri"/>
              </a:rPr>
              <a:t>MPO </a:t>
            </a:r>
            <a:r>
              <a:rPr sz="850" spc="-10" dirty="0">
                <a:latin typeface="Calibri"/>
                <a:cs typeface="Calibri"/>
              </a:rPr>
              <a:t>30.2%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018783" y="2449768"/>
            <a:ext cx="266700" cy="2736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635">
              <a:lnSpc>
                <a:spcPts val="910"/>
              </a:lnSpc>
              <a:spcBef>
                <a:spcPts val="235"/>
              </a:spcBef>
            </a:pPr>
            <a:r>
              <a:rPr sz="850" spc="-20" dirty="0">
                <a:latin typeface="Calibri"/>
                <a:cs typeface="Calibri"/>
              </a:rPr>
              <a:t>Both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7.9%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896048" y="8336812"/>
            <a:ext cx="629920" cy="4375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9375" marR="5080" indent="-67310">
              <a:lnSpc>
                <a:spcPts val="1540"/>
              </a:lnSpc>
              <a:spcBef>
                <a:spcPts val="290"/>
              </a:spcBef>
            </a:pPr>
            <a:r>
              <a:rPr sz="1400" spc="45" dirty="0">
                <a:latin typeface="Calibri"/>
                <a:cs typeface="Calibri"/>
              </a:rPr>
              <a:t>Neither </a:t>
            </a:r>
            <a:r>
              <a:rPr sz="1400" spc="70" dirty="0">
                <a:latin typeface="Calibri"/>
                <a:cs typeface="Calibri"/>
              </a:rPr>
              <a:t>47.6%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588891" y="9028851"/>
            <a:ext cx="638175" cy="4375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2390" marR="5080" indent="-60325">
              <a:lnSpc>
                <a:spcPts val="1540"/>
              </a:lnSpc>
              <a:spcBef>
                <a:spcPts val="290"/>
              </a:spcBef>
            </a:pPr>
            <a:r>
              <a:rPr sz="1400" spc="145" dirty="0">
                <a:latin typeface="Calibri"/>
                <a:cs typeface="Calibri"/>
              </a:rPr>
              <a:t>At-</a:t>
            </a:r>
            <a:r>
              <a:rPr sz="1400" spc="65" dirty="0">
                <a:latin typeface="Calibri"/>
                <a:cs typeface="Calibri"/>
              </a:rPr>
              <a:t>Risk </a:t>
            </a:r>
            <a:r>
              <a:rPr sz="1400" spc="70" dirty="0">
                <a:latin typeface="Calibri"/>
                <a:cs typeface="Calibri"/>
              </a:rPr>
              <a:t>41.3%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615124" y="7196433"/>
            <a:ext cx="881380" cy="4375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84785" marR="5080" indent="-172720">
              <a:lnSpc>
                <a:spcPts val="1540"/>
              </a:lnSpc>
              <a:spcBef>
                <a:spcPts val="290"/>
              </a:spcBef>
            </a:pPr>
            <a:r>
              <a:rPr sz="1400" spc="60" dirty="0">
                <a:latin typeface="Calibri"/>
                <a:cs typeface="Calibri"/>
              </a:rPr>
              <a:t>Distressed 11.1%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 rot="18900000">
            <a:off x="14779555" y="9463949"/>
            <a:ext cx="704597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350" spc="70" dirty="0">
                <a:latin typeface="Calibri"/>
                <a:cs typeface="Calibri"/>
              </a:rPr>
              <a:t>Region</a:t>
            </a:r>
            <a:r>
              <a:rPr sz="1350" spc="5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 rot="18900000">
            <a:off x="15448201" y="9483100"/>
            <a:ext cx="704597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350" spc="70" dirty="0">
                <a:latin typeface="Calibri"/>
                <a:cs typeface="Calibri"/>
              </a:rPr>
              <a:t>Region</a:t>
            </a:r>
            <a:r>
              <a:rPr sz="1350" spc="5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 rot="18900000">
            <a:off x="16135998" y="9483100"/>
            <a:ext cx="704597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350" spc="70" dirty="0">
                <a:latin typeface="Calibri"/>
                <a:cs typeface="Calibri"/>
              </a:rPr>
              <a:t>Region</a:t>
            </a:r>
            <a:r>
              <a:rPr sz="1350" spc="5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 rot="18900000">
            <a:off x="16817411" y="9489484"/>
            <a:ext cx="704597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350" spc="70" dirty="0">
                <a:latin typeface="Calibri"/>
                <a:cs typeface="Calibri"/>
              </a:rPr>
              <a:t>Region</a:t>
            </a:r>
            <a:r>
              <a:rPr sz="1350" spc="50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659926" y="7156818"/>
            <a:ext cx="219075" cy="2123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40" dirty="0">
                <a:latin typeface="Calibri"/>
                <a:cs typeface="Calibri"/>
              </a:rPr>
              <a:t>25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350" spc="40" dirty="0">
                <a:latin typeface="Calibri"/>
                <a:cs typeface="Calibri"/>
              </a:rPr>
              <a:t>20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350" spc="40" dirty="0">
                <a:latin typeface="Calibri"/>
                <a:cs typeface="Calibri"/>
              </a:rPr>
              <a:t>15</a:t>
            </a: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5"/>
              </a:spcBef>
            </a:pPr>
            <a:r>
              <a:rPr sz="1350" spc="40" dirty="0">
                <a:latin typeface="Calibri"/>
                <a:cs typeface="Calibri"/>
              </a:rPr>
              <a:t>10</a:t>
            </a:r>
            <a:endParaRPr sz="1350">
              <a:latin typeface="Calibri"/>
              <a:cs typeface="Calibri"/>
            </a:endParaRPr>
          </a:p>
          <a:p>
            <a:pPr marL="109220">
              <a:lnSpc>
                <a:spcPct val="100000"/>
              </a:lnSpc>
              <a:spcBef>
                <a:spcPts val="1360"/>
              </a:spcBef>
            </a:pPr>
            <a:r>
              <a:rPr sz="1350" spc="15" dirty="0">
                <a:latin typeface="Calibri"/>
                <a:cs typeface="Calibri"/>
              </a:rPr>
              <a:t>5</a:t>
            </a:r>
            <a:endParaRPr sz="1350">
              <a:latin typeface="Calibri"/>
              <a:cs typeface="Calibri"/>
            </a:endParaRPr>
          </a:p>
          <a:p>
            <a:pPr marL="109220">
              <a:lnSpc>
                <a:spcPct val="100000"/>
              </a:lnSpc>
              <a:spcBef>
                <a:spcPts val="1360"/>
              </a:spcBef>
            </a:pPr>
            <a:r>
              <a:rPr sz="1350" spc="15" dirty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4990393" y="7509831"/>
            <a:ext cx="2682875" cy="1664335"/>
            <a:chOff x="14990393" y="7509831"/>
            <a:chExt cx="2682875" cy="1664335"/>
          </a:xfrm>
        </p:grpSpPr>
        <p:sp>
          <p:nvSpPr>
            <p:cNvPr id="59" name="object 59"/>
            <p:cNvSpPr/>
            <p:nvPr/>
          </p:nvSpPr>
          <p:spPr>
            <a:xfrm>
              <a:off x="14990393" y="7509831"/>
              <a:ext cx="619125" cy="1664335"/>
            </a:xfrm>
            <a:custGeom>
              <a:avLst/>
              <a:gdLst/>
              <a:ahLst/>
              <a:cxnLst/>
              <a:rect l="l" t="t" r="r" b="b"/>
              <a:pathLst>
                <a:path w="619125" h="1664334">
                  <a:moveTo>
                    <a:pt x="619017" y="1664105"/>
                  </a:moveTo>
                  <a:lnTo>
                    <a:pt x="0" y="1664105"/>
                  </a:lnTo>
                  <a:lnTo>
                    <a:pt x="0" y="42954"/>
                  </a:lnTo>
                  <a:lnTo>
                    <a:pt x="19148" y="9860"/>
                  </a:lnTo>
                  <a:lnTo>
                    <a:pt x="42954" y="0"/>
                  </a:lnTo>
                  <a:lnTo>
                    <a:pt x="576062" y="0"/>
                  </a:lnTo>
                  <a:lnTo>
                    <a:pt x="609156" y="19147"/>
                  </a:lnTo>
                  <a:lnTo>
                    <a:pt x="619017" y="42954"/>
                  </a:lnTo>
                  <a:lnTo>
                    <a:pt x="619017" y="1664105"/>
                  </a:lnTo>
                  <a:close/>
                </a:path>
              </a:pathLst>
            </a:custGeom>
            <a:solidFill>
              <a:srgbClr val="E67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5678190" y="8341884"/>
              <a:ext cx="619125" cy="832485"/>
            </a:xfrm>
            <a:custGeom>
              <a:avLst/>
              <a:gdLst/>
              <a:ahLst/>
              <a:cxnLst/>
              <a:rect l="l" t="t" r="r" b="b"/>
              <a:pathLst>
                <a:path w="619125" h="832484">
                  <a:moveTo>
                    <a:pt x="619017" y="832052"/>
                  </a:moveTo>
                  <a:lnTo>
                    <a:pt x="0" y="832052"/>
                  </a:lnTo>
                  <a:lnTo>
                    <a:pt x="0" y="42954"/>
                  </a:lnTo>
                  <a:lnTo>
                    <a:pt x="19147" y="9860"/>
                  </a:lnTo>
                  <a:lnTo>
                    <a:pt x="42954" y="0"/>
                  </a:lnTo>
                  <a:lnTo>
                    <a:pt x="576062" y="0"/>
                  </a:lnTo>
                  <a:lnTo>
                    <a:pt x="609156" y="19147"/>
                  </a:lnTo>
                  <a:lnTo>
                    <a:pt x="619017" y="42954"/>
                  </a:lnTo>
                  <a:lnTo>
                    <a:pt x="619017" y="832052"/>
                  </a:lnTo>
                  <a:close/>
                </a:path>
              </a:pathLst>
            </a:custGeom>
            <a:solidFill>
              <a:srgbClr val="F1C3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365987" y="8341884"/>
              <a:ext cx="619125" cy="832485"/>
            </a:xfrm>
            <a:custGeom>
              <a:avLst/>
              <a:gdLst/>
              <a:ahLst/>
              <a:cxnLst/>
              <a:rect l="l" t="t" r="r" b="b"/>
              <a:pathLst>
                <a:path w="619125" h="832484">
                  <a:moveTo>
                    <a:pt x="619017" y="832052"/>
                  </a:moveTo>
                  <a:lnTo>
                    <a:pt x="0" y="832052"/>
                  </a:lnTo>
                  <a:lnTo>
                    <a:pt x="0" y="42954"/>
                  </a:lnTo>
                  <a:lnTo>
                    <a:pt x="19147" y="9860"/>
                  </a:lnTo>
                  <a:lnTo>
                    <a:pt x="42954" y="0"/>
                  </a:lnTo>
                  <a:lnTo>
                    <a:pt x="576062" y="0"/>
                  </a:lnTo>
                  <a:lnTo>
                    <a:pt x="609156" y="19147"/>
                  </a:lnTo>
                  <a:lnTo>
                    <a:pt x="619017" y="42954"/>
                  </a:lnTo>
                  <a:lnTo>
                    <a:pt x="619017" y="832052"/>
                  </a:lnTo>
                  <a:close/>
                </a:path>
              </a:pathLst>
            </a:custGeom>
            <a:solidFill>
              <a:srgbClr val="2ECC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53784" y="7736755"/>
              <a:ext cx="619125" cy="1437640"/>
            </a:xfrm>
            <a:custGeom>
              <a:avLst/>
              <a:gdLst/>
              <a:ahLst/>
              <a:cxnLst/>
              <a:rect l="l" t="t" r="r" b="b"/>
              <a:pathLst>
                <a:path w="619125" h="1437640">
                  <a:moveTo>
                    <a:pt x="619017" y="1437182"/>
                  </a:moveTo>
                  <a:lnTo>
                    <a:pt x="0" y="1437182"/>
                  </a:lnTo>
                  <a:lnTo>
                    <a:pt x="0" y="42954"/>
                  </a:lnTo>
                  <a:lnTo>
                    <a:pt x="19147" y="9860"/>
                  </a:lnTo>
                  <a:lnTo>
                    <a:pt x="42954" y="0"/>
                  </a:lnTo>
                  <a:lnTo>
                    <a:pt x="576062" y="0"/>
                  </a:lnTo>
                  <a:lnTo>
                    <a:pt x="609156" y="19147"/>
                  </a:lnTo>
                  <a:lnTo>
                    <a:pt x="619017" y="42954"/>
                  </a:lnTo>
                  <a:lnTo>
                    <a:pt x="619017" y="1437182"/>
                  </a:lnTo>
                  <a:close/>
                </a:path>
              </a:pathLst>
            </a:custGeom>
            <a:solidFill>
              <a:srgbClr val="16A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5193514" y="7277989"/>
            <a:ext cx="2190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40" dirty="0">
                <a:latin typeface="Calibri"/>
                <a:cs typeface="Calibri"/>
              </a:rPr>
              <a:t>22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885834" y="8110099"/>
            <a:ext cx="2190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40" dirty="0">
                <a:latin typeface="Calibri"/>
                <a:cs typeface="Calibri"/>
              </a:rPr>
              <a:t>11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6573641" y="8110099"/>
            <a:ext cx="2190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40" dirty="0">
                <a:latin typeface="Calibri"/>
                <a:cs typeface="Calibri"/>
              </a:rPr>
              <a:t>11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247906" y="7504954"/>
            <a:ext cx="2190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40" dirty="0">
                <a:latin typeface="Calibri"/>
                <a:cs typeface="Calibri"/>
              </a:rPr>
              <a:t>19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527321" y="1849363"/>
            <a:ext cx="208026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Century Gothic"/>
                <a:cs typeface="Century Gothic"/>
              </a:rPr>
              <a:t>Rural</a:t>
            </a:r>
            <a:r>
              <a:rPr sz="1500" b="1" spc="105" dirty="0">
                <a:latin typeface="Century Gothic"/>
                <a:cs typeface="Century Gothic"/>
              </a:rPr>
              <a:t> </a:t>
            </a:r>
            <a:r>
              <a:rPr sz="1500" b="1" dirty="0">
                <a:latin typeface="Century Gothic"/>
                <a:cs typeface="Century Gothic"/>
              </a:rPr>
              <a:t>vs.</a:t>
            </a:r>
            <a:r>
              <a:rPr sz="1500" b="1" spc="105" dirty="0">
                <a:latin typeface="Century Gothic"/>
                <a:cs typeface="Century Gothic"/>
              </a:rPr>
              <a:t> </a:t>
            </a:r>
            <a:r>
              <a:rPr sz="1500" b="1" spc="-10" dirty="0">
                <a:latin typeface="Century Gothic"/>
                <a:cs typeface="Century Gothic"/>
              </a:rPr>
              <a:t>Metropolitan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543250" y="6462728"/>
            <a:ext cx="204851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65" dirty="0">
                <a:latin typeface="Century Gothic"/>
                <a:cs typeface="Century Gothic"/>
              </a:rPr>
              <a:t>TNECD</a:t>
            </a:r>
            <a:r>
              <a:rPr sz="1500" b="1" spc="10" dirty="0">
                <a:latin typeface="Century Gothic"/>
                <a:cs typeface="Century Gothic"/>
              </a:rPr>
              <a:t> </a:t>
            </a:r>
            <a:r>
              <a:rPr sz="1500" b="1" dirty="0">
                <a:latin typeface="Century Gothic"/>
                <a:cs typeface="Century Gothic"/>
              </a:rPr>
              <a:t>County</a:t>
            </a:r>
            <a:r>
              <a:rPr sz="1500" b="1" spc="15" dirty="0">
                <a:latin typeface="Century Gothic"/>
                <a:cs typeface="Century Gothic"/>
              </a:rPr>
              <a:t> </a:t>
            </a:r>
            <a:r>
              <a:rPr sz="1500" b="1" spc="50" dirty="0">
                <a:latin typeface="Century Gothic"/>
                <a:cs typeface="Century Gothic"/>
              </a:rPr>
              <a:t>Status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714008" y="1849363"/>
            <a:ext cx="915035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Century Gothic"/>
                <a:cs typeface="Century Gothic"/>
              </a:rPr>
              <a:t>Plan</a:t>
            </a:r>
            <a:r>
              <a:rPr sz="1500" b="1" spc="10" dirty="0">
                <a:latin typeface="Century Gothic"/>
                <a:cs typeface="Century Gothic"/>
              </a:rPr>
              <a:t> </a:t>
            </a:r>
            <a:r>
              <a:rPr sz="1500" b="1" spc="-20" dirty="0">
                <a:latin typeface="Century Gothic"/>
                <a:cs typeface="Century Gothic"/>
              </a:rPr>
              <a:t>Type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770157" y="6462728"/>
            <a:ext cx="2802890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Century Gothic"/>
                <a:cs typeface="Century Gothic"/>
              </a:rPr>
              <a:t>Applications</a:t>
            </a:r>
            <a:r>
              <a:rPr sz="1500" b="1" spc="-10" dirty="0">
                <a:latin typeface="Century Gothic"/>
                <a:cs typeface="Century Gothic"/>
              </a:rPr>
              <a:t> </a:t>
            </a:r>
            <a:r>
              <a:rPr sz="1500" b="1" dirty="0">
                <a:latin typeface="Century Gothic"/>
                <a:cs typeface="Century Gothic"/>
              </a:rPr>
              <a:t>per</a:t>
            </a:r>
            <a:r>
              <a:rPr sz="1500" b="1" spc="-10" dirty="0">
                <a:latin typeface="Century Gothic"/>
                <a:cs typeface="Century Gothic"/>
              </a:rPr>
              <a:t> </a:t>
            </a:r>
            <a:r>
              <a:rPr sz="1500" b="1" spc="70" dirty="0">
                <a:latin typeface="Century Gothic"/>
                <a:cs typeface="Century Gothic"/>
              </a:rPr>
              <a:t>TDOT</a:t>
            </a:r>
            <a:r>
              <a:rPr sz="1500" b="1" spc="-5" dirty="0">
                <a:latin typeface="Century Gothic"/>
                <a:cs typeface="Century Gothic"/>
              </a:rPr>
              <a:t> </a:t>
            </a:r>
            <a:r>
              <a:rPr sz="1500" b="1" spc="-10" dirty="0">
                <a:latin typeface="Century Gothic"/>
                <a:cs typeface="Century Gothic"/>
              </a:rPr>
              <a:t>Region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045549" y="5550825"/>
            <a:ext cx="3101340" cy="4089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50495" marR="5080" indent="-138430">
              <a:lnSpc>
                <a:spcPts val="1460"/>
              </a:lnSpc>
              <a:spcBef>
                <a:spcPts val="229"/>
              </a:spcBef>
            </a:pPr>
            <a:r>
              <a:rPr sz="1300" i="1" spc="65" dirty="0">
                <a:latin typeface="Calibri"/>
                <a:cs typeface="Calibri"/>
              </a:rPr>
              <a:t>5</a:t>
            </a:r>
            <a:r>
              <a:rPr sz="1300" i="1" spc="13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of</a:t>
            </a:r>
            <a:r>
              <a:rPr sz="1300" i="1" spc="135" dirty="0">
                <a:latin typeface="Calibri"/>
                <a:cs typeface="Calibri"/>
              </a:rPr>
              <a:t> </a:t>
            </a:r>
            <a:r>
              <a:rPr sz="1300" i="1" spc="65" dirty="0">
                <a:latin typeface="Calibri"/>
                <a:cs typeface="Calibri"/>
              </a:rPr>
              <a:t>63</a:t>
            </a:r>
            <a:r>
              <a:rPr sz="1300" i="1" spc="130" dirty="0">
                <a:latin typeface="Calibri"/>
                <a:cs typeface="Calibri"/>
              </a:rPr>
              <a:t> </a:t>
            </a:r>
            <a:r>
              <a:rPr sz="1300" i="1" spc="60" dirty="0">
                <a:latin typeface="Calibri"/>
                <a:cs typeface="Calibri"/>
              </a:rPr>
              <a:t>applications</a:t>
            </a:r>
            <a:r>
              <a:rPr sz="1300" i="1" spc="13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were</a:t>
            </a:r>
            <a:r>
              <a:rPr sz="1300" i="1" spc="135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for</a:t>
            </a:r>
            <a:r>
              <a:rPr sz="1300" i="1" spc="13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counties</a:t>
            </a:r>
            <a:r>
              <a:rPr sz="1300" i="1" spc="135" dirty="0">
                <a:latin typeface="Calibri"/>
                <a:cs typeface="Calibri"/>
              </a:rPr>
              <a:t> </a:t>
            </a:r>
            <a:r>
              <a:rPr sz="1300" i="1" spc="-20" dirty="0">
                <a:latin typeface="Calibri"/>
                <a:cs typeface="Calibri"/>
              </a:rPr>
              <a:t>that </a:t>
            </a:r>
            <a:r>
              <a:rPr sz="1300" i="1" dirty="0">
                <a:latin typeface="Calibri"/>
                <a:cs typeface="Calibri"/>
              </a:rPr>
              <a:t>are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spc="70" dirty="0">
                <a:latin typeface="Calibri"/>
                <a:cs typeface="Calibri"/>
              </a:rPr>
              <a:t>bisected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spc="60" dirty="0">
                <a:latin typeface="Calibri"/>
                <a:cs typeface="Calibri"/>
              </a:rPr>
              <a:t>by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spc="95" dirty="0">
                <a:latin typeface="Calibri"/>
                <a:cs typeface="Calibri"/>
              </a:rPr>
              <a:t>MPO/RPO</a:t>
            </a:r>
            <a:r>
              <a:rPr sz="1300" i="1" spc="80" dirty="0">
                <a:latin typeface="Calibri"/>
                <a:cs typeface="Calibri"/>
              </a:rPr>
              <a:t> </a:t>
            </a:r>
            <a:r>
              <a:rPr sz="1300" i="1" spc="40" dirty="0">
                <a:latin typeface="Calibri"/>
                <a:cs typeface="Calibri"/>
              </a:rPr>
              <a:t>boundaries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028752" y="4874343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0088" y="6239785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0088" y="4653833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0088" y="3077846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399" y="2187570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0088" y="7297196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12816" y="6725611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98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04653" y="672561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83503" y="672561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17640" y="672561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96490" y="672561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30627" y="672561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709477" y="672561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933040" y="6725611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98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412816" y="674796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81092" y="674796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15229" y="6770323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94079" y="677032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28216" y="677032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17640" y="677032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351778" y="677032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485915" y="677032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754189" y="677032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843614" y="674796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33040" y="674796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01313" y="674796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12816" y="67926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02242" y="6792679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81092" y="67926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70516" y="67926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859941" y="681503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083503" y="67926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07066" y="681503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41203" y="681503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843614" y="67926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33040" y="67926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022464" y="6792679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201313" y="67926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12816" y="683739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502242" y="6837391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81092" y="683739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770516" y="683739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904653" y="685974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083503" y="683739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217640" y="685974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441203" y="6837391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620053" y="685974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33040" y="683739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022464" y="6837391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201313" y="683739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412816" y="688210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502242" y="6882104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681092" y="688210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770516" y="690446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62352" y="690446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441203" y="6882104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664765" y="690446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754189" y="690446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933040" y="688210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022464" y="6882104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201313" y="688210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412816" y="692681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681092" y="692681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770516" y="694917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859941" y="694917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038791" y="6949173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396490" y="694917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530627" y="6949173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843614" y="694917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933040" y="692681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201313" y="692681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412816" y="6993885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98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770516" y="6993885"/>
            <a:ext cx="1118235" cy="0"/>
          </a:xfrm>
          <a:custGeom>
            <a:avLst/>
            <a:gdLst/>
            <a:ahLst/>
            <a:cxnLst/>
            <a:rect l="l" t="t" r="r" b="b"/>
            <a:pathLst>
              <a:path w="1118234">
                <a:moveTo>
                  <a:pt x="0" y="0"/>
                </a:moveTo>
                <a:lnTo>
                  <a:pt x="1117810" y="0"/>
                </a:lnTo>
              </a:path>
            </a:pathLst>
          </a:custGeom>
          <a:ln w="4471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933040" y="6993885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98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770516" y="703859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859941" y="703859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994079" y="703859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083503" y="703859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262352" y="703859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620053" y="703859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798902" y="7016242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12816" y="70833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502242" y="708331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949365" y="70833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038791" y="70833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172928" y="70833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262352" y="70833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96490" y="70833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485915" y="708331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709477" y="70833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798902" y="7060954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933040" y="7083310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591666" y="712802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770516" y="712802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038791" y="712802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172928" y="712802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441203" y="712802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4664765" y="712802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798902" y="7128023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27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111889" y="7128023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412816" y="717273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681092" y="717273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904653" y="7172735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128216" y="717273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351778" y="717273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485915" y="717273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620053" y="717273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843614" y="717273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933040" y="717273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457528" y="72174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591666" y="72174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725804" y="72174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038791" y="72174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217640" y="72174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4307066" y="721744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4620053" y="72174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754189" y="7217447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933040" y="72174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067176" y="72174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201313" y="719509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412816" y="726216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546954" y="726216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770516" y="726216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949365" y="726216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172928" y="726216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396490" y="726216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485915" y="7262160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709477" y="726216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798902" y="726216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067176" y="726216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201313" y="723980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412816" y="730687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770516" y="730687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859941" y="730687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083503" y="730687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217640" y="730687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307066" y="730687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530627" y="730687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664765" y="7306872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1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156601" y="730687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546954" y="7351585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815229" y="735158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949365" y="735158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083503" y="735158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217640" y="735158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4575339" y="7351585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4843614" y="735158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022464" y="735158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156601" y="735158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412816" y="739629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591666" y="73962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725804" y="73962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994079" y="7396297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262352" y="739629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4575339" y="739629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4798902" y="73962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4933040" y="739629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5201313" y="73962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546954" y="74410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636380" y="744101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770516" y="744101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904653" y="74410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994079" y="744101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4128216" y="744101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262352" y="7418654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396490" y="7441010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>
                <a:moveTo>
                  <a:pt x="0" y="0"/>
                </a:moveTo>
                <a:lnTo>
                  <a:pt x="35769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4843614" y="744101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977752" y="74410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5111889" y="7441010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412816" y="748572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770516" y="74857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859941" y="74857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994079" y="74857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4083503" y="74857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4172928" y="74857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4262352" y="7463366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4396490" y="748572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530627" y="748572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664765" y="748572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798902" y="74857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4933040" y="748572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5201313" y="74857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3591666" y="75304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3681092" y="753043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949365" y="75304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038791" y="753043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396490" y="75304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530627" y="753043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5022464" y="7508078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412816" y="7575147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3591666" y="75751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770516" y="75751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859941" y="75751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4038791" y="75751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4172928" y="7575147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351778" y="75751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4485915" y="75751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4620053" y="75751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4798902" y="75751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888326" y="757514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5022464" y="7552790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5201313" y="755279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412816" y="761985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546954" y="759750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636380" y="761985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904653" y="759750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128216" y="761985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351778" y="761985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485915" y="761985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4709477" y="761985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5111889" y="761985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5201313" y="7597503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412816" y="764221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546954" y="764221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770516" y="766457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904653" y="764221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4172928" y="766457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4441203" y="766457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4530627" y="766457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4798902" y="766457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4888326" y="7664572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>
                <a:moveTo>
                  <a:pt x="0" y="0"/>
                </a:moveTo>
                <a:lnTo>
                  <a:pt x="35769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3412816" y="7686928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502242" y="77092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591666" y="77092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681092" y="77092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3949365" y="77092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4083503" y="770928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4307066" y="77092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4530627" y="7709284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5022464" y="7686928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5111889" y="77092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3412816" y="775399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636380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3725804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3815229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4038791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4128216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4217640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4351778" y="7753997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4664765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4843614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5022464" y="773164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5156601" y="77539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412816" y="779870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546954" y="779870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681092" y="779870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904653" y="77987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994079" y="77987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4128216" y="779870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4307066" y="77987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396490" y="77987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4530627" y="7798709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4888326" y="77987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5111889" y="77987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3412816" y="78434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502242" y="784342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636380" y="78434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725804" y="78434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859941" y="7843422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4083503" y="784342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4262352" y="7843422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4441203" y="78434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4664765" y="784342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4798902" y="7843422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888326" y="7843422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5156601" y="784342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3457528" y="788813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3591666" y="788813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3770516" y="7888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859941" y="788813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3994079" y="788813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4217640" y="7888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4351778" y="7888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4620053" y="7888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4709477" y="7888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4843614" y="788813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4933040" y="788813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3502242" y="79328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3591666" y="79328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3815229" y="79328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3994079" y="79328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4083503" y="793284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4262352" y="7932846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4441203" y="79328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4575339" y="79328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4664765" y="79328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798902" y="7932846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4977752" y="791049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5067176" y="793284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412816" y="795520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3546954" y="797755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3770516" y="797755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3994079" y="797755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4172928" y="797755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4262352" y="797755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4396490" y="7977559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709477" y="797755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4798902" y="797755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4977752" y="795520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5067176" y="797755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3412816" y="799991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3502242" y="802227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3725804" y="8022271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27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4217640" y="802227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4351778" y="802227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441203" y="802227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4664765" y="8022271"/>
            <a:ext cx="581660" cy="0"/>
          </a:xfrm>
          <a:custGeom>
            <a:avLst/>
            <a:gdLst/>
            <a:ahLst/>
            <a:cxnLst/>
            <a:rect l="l" t="t" r="r" b="b"/>
            <a:pathLst>
              <a:path w="581659">
                <a:moveTo>
                  <a:pt x="0" y="0"/>
                </a:moveTo>
                <a:lnTo>
                  <a:pt x="581261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3412816" y="804462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3546954" y="80669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3681092" y="806698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3904653" y="80669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3994079" y="806698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4307066" y="806698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4485915" y="80669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4575339" y="8066984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4754189" y="80669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4843614" y="8066984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5111889" y="8066984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3412816" y="808934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3502242" y="81116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3636380" y="81116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3770516" y="8111696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3949365" y="811169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4217640" y="81116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4351778" y="81116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4620053" y="811169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4888326" y="8111696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5156601" y="811169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3412816" y="813405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3502242" y="815640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3636380" y="815640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3815229" y="815640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4038791" y="8156409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4307066" y="81564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4396490" y="81564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4485915" y="8156409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4709477" y="81564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4798902" y="8156409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27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5111889" y="81564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5201313" y="8156409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3770516" y="820112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3859941" y="820112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4128216" y="820112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4217640" y="820112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4441203" y="820112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4530627" y="820112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4664765" y="820112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4754189" y="8178765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5022464" y="8178765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5111889" y="8201121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3412816" y="8245833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98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3815229" y="8245833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4038791" y="824583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4217640" y="824583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4307066" y="824583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4396490" y="824583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4485915" y="824583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4620053" y="8223477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4754189" y="8223477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4933040" y="824583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5022464" y="822347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5156601" y="822347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3412816" y="826818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3681092" y="826818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3770516" y="8290545"/>
            <a:ext cx="268605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27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4083503" y="829054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4262352" y="829054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4441203" y="829054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4620053" y="8268189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4754189" y="829054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4843614" y="8290545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5022464" y="8290545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5156601" y="826818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3412816" y="831290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3502242" y="8312902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3681092" y="831290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3770516" y="8312902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3994079" y="833525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4217640" y="833525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4351778" y="833525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4485915" y="8335258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4709477" y="833525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4843614" y="833525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5111889" y="833525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3412816" y="835761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3502242" y="8357614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3681092" y="835761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3770516" y="8357614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3949365" y="837997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4038791" y="837997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4262352" y="837997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441203" y="837997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4575339" y="837997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4664765" y="837997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4754189" y="8379971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4977752" y="8379971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5067176" y="8379971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3412816" y="840232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3502242" y="8402327"/>
            <a:ext cx="134620" cy="45085"/>
          </a:xfrm>
          <a:custGeom>
            <a:avLst/>
            <a:gdLst/>
            <a:ahLst/>
            <a:cxnLst/>
            <a:rect l="l" t="t" r="r" b="b"/>
            <a:pathLst>
              <a:path w="134619" h="45084">
                <a:moveTo>
                  <a:pt x="0" y="0"/>
                </a:moveTo>
                <a:lnTo>
                  <a:pt x="134137" y="0"/>
                </a:lnTo>
                <a:lnTo>
                  <a:pt x="134137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3681092" y="8402327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3770516" y="842468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3994079" y="842468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4172928" y="8402327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4396490" y="842468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4485915" y="8424683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4709477" y="8424683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4798902" y="8424683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98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3412816" y="844703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3681092" y="844703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0" y="0"/>
                </a:moveTo>
                <a:lnTo>
                  <a:pt x="44712" y="0"/>
                </a:lnTo>
                <a:lnTo>
                  <a:pt x="44712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3815229" y="8469396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3994079" y="846939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4172928" y="8447039"/>
            <a:ext cx="89535" cy="45085"/>
          </a:xfrm>
          <a:custGeom>
            <a:avLst/>
            <a:gdLst/>
            <a:ahLst/>
            <a:cxnLst/>
            <a:rect l="l" t="t" r="r" b="b"/>
            <a:pathLst>
              <a:path w="89534" h="45084">
                <a:moveTo>
                  <a:pt x="0" y="0"/>
                </a:moveTo>
                <a:lnTo>
                  <a:pt x="89424" y="0"/>
                </a:lnTo>
                <a:lnTo>
                  <a:pt x="89424" y="44712"/>
                </a:lnTo>
                <a:lnTo>
                  <a:pt x="0" y="447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4307066" y="8469396"/>
            <a:ext cx="179070" cy="0"/>
          </a:xfrm>
          <a:custGeom>
            <a:avLst/>
            <a:gdLst/>
            <a:ahLst/>
            <a:cxnLst/>
            <a:rect l="l" t="t" r="r" b="b"/>
            <a:pathLst>
              <a:path w="179069">
                <a:moveTo>
                  <a:pt x="0" y="0"/>
                </a:moveTo>
                <a:lnTo>
                  <a:pt x="178849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4575339" y="84693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4664765" y="84693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4798902" y="846939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4933040" y="84693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5022464" y="846939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5156601" y="8469396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3412816" y="8514108"/>
            <a:ext cx="313055" cy="0"/>
          </a:xfrm>
          <a:custGeom>
            <a:avLst/>
            <a:gdLst/>
            <a:ahLst/>
            <a:cxnLst/>
            <a:rect l="l" t="t" r="r" b="b"/>
            <a:pathLst>
              <a:path w="313055">
                <a:moveTo>
                  <a:pt x="0" y="0"/>
                </a:moveTo>
                <a:lnTo>
                  <a:pt x="31298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3770516" y="851410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4038791" y="851410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4128216" y="851410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424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4262352" y="8514108"/>
            <a:ext cx="45085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471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4396490" y="851410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4709477" y="8514108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37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4933040" y="8514108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0" y="0"/>
                </a:moveTo>
                <a:lnTo>
                  <a:pt x="223562" y="0"/>
                </a:lnTo>
              </a:path>
            </a:pathLst>
          </a:custGeom>
          <a:ln w="447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220088" y="8937965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9" name="object 4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12148" y="1993651"/>
            <a:ext cx="6238874" cy="4114799"/>
          </a:xfrm>
          <a:prstGeom prst="rect">
            <a:avLst/>
          </a:prstGeom>
        </p:spPr>
      </p:pic>
      <p:sp>
        <p:nvSpPr>
          <p:cNvPr id="430" name="object 430"/>
          <p:cNvSpPr txBox="1"/>
          <p:nvPr/>
        </p:nvSpPr>
        <p:spPr>
          <a:xfrm>
            <a:off x="1071377" y="2006007"/>
            <a:ext cx="9095740" cy="61918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dirty="0">
                <a:latin typeface="Arial Narrow"/>
                <a:cs typeface="Arial Narrow"/>
              </a:rPr>
              <a:t>A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statewide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30" dirty="0">
                <a:latin typeface="Arial Narrow"/>
                <a:cs typeface="Arial Narrow"/>
              </a:rPr>
              <a:t>Long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55" dirty="0">
                <a:latin typeface="Arial Narrow"/>
                <a:cs typeface="Arial Narrow"/>
              </a:rPr>
              <a:t>Range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95" dirty="0">
                <a:latin typeface="Arial Narrow"/>
                <a:cs typeface="Arial Narrow"/>
              </a:rPr>
              <a:t>Transportation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55" dirty="0">
                <a:latin typeface="Arial Narrow"/>
                <a:cs typeface="Arial Narrow"/>
              </a:rPr>
              <a:t>Plan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40" dirty="0">
                <a:latin typeface="Arial Narrow"/>
                <a:cs typeface="Arial Narrow"/>
              </a:rPr>
              <a:t>must:</a:t>
            </a:r>
            <a:endParaRPr sz="3050">
              <a:latin typeface="Arial Narrow"/>
              <a:cs typeface="Arial Narrow"/>
            </a:endParaRPr>
          </a:p>
          <a:p>
            <a:pPr marL="577215" marR="426084">
              <a:lnSpc>
                <a:spcPct val="116700"/>
              </a:lnSpc>
              <a:spcBef>
                <a:spcPts val="2855"/>
              </a:spcBef>
            </a:pPr>
            <a:r>
              <a:rPr sz="3000" spc="65" dirty="0">
                <a:latin typeface="Arial Narrow"/>
                <a:cs typeface="Arial Narrow"/>
              </a:rPr>
              <a:t>Establishes</a:t>
            </a:r>
            <a:r>
              <a:rPr sz="3000" spc="130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3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policy</a:t>
            </a:r>
            <a:r>
              <a:rPr sz="3000" spc="135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framework</a:t>
            </a:r>
            <a:r>
              <a:rPr sz="3000" spc="135" dirty="0">
                <a:latin typeface="Arial Narrow"/>
                <a:cs typeface="Arial Narrow"/>
              </a:rPr>
              <a:t> </a:t>
            </a:r>
            <a:r>
              <a:rPr sz="3000" spc="150" dirty="0">
                <a:latin typeface="Arial Narrow"/>
                <a:cs typeface="Arial Narrow"/>
              </a:rPr>
              <a:t>for</a:t>
            </a:r>
            <a:r>
              <a:rPr sz="3000" spc="13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TDOT’s</a:t>
            </a:r>
            <a:r>
              <a:rPr sz="3000" spc="13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strategic </a:t>
            </a:r>
            <a:r>
              <a:rPr sz="3000" spc="100" dirty="0">
                <a:latin typeface="Arial Narrow"/>
                <a:cs typeface="Arial Narrow"/>
              </a:rPr>
              <a:t>decision</a:t>
            </a:r>
            <a:r>
              <a:rPr sz="3000" spc="14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making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3000">
              <a:latin typeface="Arial Narrow"/>
              <a:cs typeface="Arial Narrow"/>
            </a:endParaRPr>
          </a:p>
          <a:p>
            <a:pPr marL="577215" marR="276225">
              <a:lnSpc>
                <a:spcPct val="116700"/>
              </a:lnSpc>
            </a:pPr>
            <a:r>
              <a:rPr sz="3000" dirty="0">
                <a:latin typeface="Arial Narrow"/>
                <a:cs typeface="Arial Narrow"/>
              </a:rPr>
              <a:t>Have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a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170" dirty="0">
                <a:latin typeface="Arial Narrow"/>
                <a:cs typeface="Arial Narrow"/>
              </a:rPr>
              <a:t>minimum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20-year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horizon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110" dirty="0">
                <a:latin typeface="Arial Narrow"/>
                <a:cs typeface="Arial Narrow"/>
              </a:rPr>
              <a:t>period</a:t>
            </a:r>
            <a:r>
              <a:rPr sz="3000" spc="170" dirty="0">
                <a:latin typeface="Arial Narrow"/>
                <a:cs typeface="Arial Narrow"/>
              </a:rPr>
              <a:t> </a:t>
            </a:r>
            <a:r>
              <a:rPr sz="3000" spc="50" dirty="0">
                <a:latin typeface="Arial Narrow"/>
                <a:cs typeface="Arial Narrow"/>
              </a:rPr>
              <a:t>at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time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of </a:t>
            </a:r>
            <a:r>
              <a:rPr sz="3000" spc="95" dirty="0">
                <a:latin typeface="Arial Narrow"/>
                <a:cs typeface="Arial Narrow"/>
              </a:rPr>
              <a:t>adoption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3000">
              <a:latin typeface="Arial Narrow"/>
              <a:cs typeface="Arial Narrow"/>
            </a:endParaRPr>
          </a:p>
          <a:p>
            <a:pPr marL="577215">
              <a:lnSpc>
                <a:spcPct val="100000"/>
              </a:lnSpc>
            </a:pPr>
            <a:r>
              <a:rPr sz="3000" spc="95" dirty="0">
                <a:latin typeface="Arial Narrow"/>
                <a:cs typeface="Arial Narrow"/>
              </a:rPr>
              <a:t>Include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both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55" dirty="0">
                <a:latin typeface="Arial Narrow"/>
                <a:cs typeface="Arial Narrow"/>
              </a:rPr>
              <a:t>short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60" dirty="0">
                <a:latin typeface="Arial Narrow"/>
                <a:cs typeface="Arial Narrow"/>
              </a:rPr>
              <a:t>term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long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160" dirty="0">
                <a:latin typeface="Arial Narrow"/>
                <a:cs typeface="Arial Narrow"/>
              </a:rPr>
              <a:t>term</a:t>
            </a:r>
            <a:r>
              <a:rPr sz="3000" spc="14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actions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3000">
              <a:latin typeface="Arial Narrow"/>
              <a:cs typeface="Arial Narrow"/>
            </a:endParaRPr>
          </a:p>
          <a:p>
            <a:pPr marL="577215" marR="5080">
              <a:lnSpc>
                <a:spcPct val="116700"/>
              </a:lnSpc>
            </a:pPr>
            <a:r>
              <a:rPr sz="3000" dirty="0">
                <a:latin typeface="Arial Narrow"/>
                <a:cs typeface="Arial Narrow"/>
              </a:rPr>
              <a:t>Be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submitted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to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Federal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Highway</a:t>
            </a:r>
            <a:r>
              <a:rPr sz="3000" spc="19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Administration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and </a:t>
            </a:r>
            <a:r>
              <a:rPr sz="3000" dirty="0">
                <a:latin typeface="Arial Narrow"/>
                <a:cs typeface="Arial Narrow"/>
              </a:rPr>
              <a:t>Federal</a:t>
            </a:r>
            <a:r>
              <a:rPr sz="3000" spc="270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Transit</a:t>
            </a:r>
            <a:r>
              <a:rPr sz="3000" spc="27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Administration</a:t>
            </a:r>
            <a:r>
              <a:rPr sz="3000" spc="270" dirty="0">
                <a:latin typeface="Arial Narrow"/>
                <a:cs typeface="Arial Narrow"/>
              </a:rPr>
              <a:t> </a:t>
            </a:r>
            <a:r>
              <a:rPr sz="3000" spc="150" dirty="0">
                <a:latin typeface="Arial Narrow"/>
                <a:cs typeface="Arial Narrow"/>
              </a:rPr>
              <a:t>for</a:t>
            </a:r>
            <a:r>
              <a:rPr sz="3000" spc="270" dirty="0">
                <a:latin typeface="Arial Narrow"/>
                <a:cs typeface="Arial Narrow"/>
              </a:rPr>
              <a:t> </a:t>
            </a:r>
            <a:r>
              <a:rPr sz="3000" spc="65" dirty="0">
                <a:latin typeface="Arial Narrow"/>
                <a:cs typeface="Arial Narrow"/>
              </a:rPr>
              <a:t>approval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636083" y="8781801"/>
            <a:ext cx="6731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Narrow"/>
                <a:cs typeface="Arial Narrow"/>
              </a:rPr>
              <a:t>The</a:t>
            </a:r>
            <a:r>
              <a:rPr sz="3000" spc="12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LRTP</a:t>
            </a:r>
            <a:r>
              <a:rPr sz="3000" spc="125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is</a:t>
            </a:r>
            <a:r>
              <a:rPr sz="3000" spc="12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required</a:t>
            </a:r>
            <a:r>
              <a:rPr sz="3000" spc="125" dirty="0">
                <a:latin typeface="Arial Narrow"/>
                <a:cs typeface="Arial Narrow"/>
              </a:rPr>
              <a:t> under </a:t>
            </a:r>
            <a:r>
              <a:rPr sz="3000" spc="135" dirty="0">
                <a:latin typeface="Arial Narrow"/>
                <a:cs typeface="Arial Narrow"/>
              </a:rPr>
              <a:t>29</a:t>
            </a:r>
            <a:r>
              <a:rPr sz="3000" spc="125" dirty="0">
                <a:latin typeface="Arial Narrow"/>
                <a:cs typeface="Arial Narrow"/>
              </a:rPr>
              <a:t> </a:t>
            </a:r>
            <a:r>
              <a:rPr sz="3000" spc="-10" dirty="0">
                <a:latin typeface="Arial Narrow"/>
                <a:cs typeface="Arial Narrow"/>
              </a:rPr>
              <a:t>CFR</a:t>
            </a:r>
            <a:r>
              <a:rPr sz="3000" spc="12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450.216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432" name="object 43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9939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TDOT</a:t>
            </a:r>
            <a:r>
              <a:rPr sz="6600" spc="150" dirty="0"/>
              <a:t> </a:t>
            </a:r>
            <a:r>
              <a:rPr sz="6600" dirty="0"/>
              <a:t>Long</a:t>
            </a:r>
            <a:r>
              <a:rPr sz="6600" spc="155" dirty="0"/>
              <a:t> </a:t>
            </a:r>
            <a:r>
              <a:rPr sz="6600" spc="95" dirty="0"/>
              <a:t>Range</a:t>
            </a:r>
            <a:r>
              <a:rPr sz="6600" spc="150" dirty="0"/>
              <a:t> </a:t>
            </a:r>
            <a:r>
              <a:rPr sz="6600" spc="80" dirty="0"/>
              <a:t>Transportation</a:t>
            </a:r>
            <a:r>
              <a:rPr sz="6600" spc="155" dirty="0"/>
              <a:t> </a:t>
            </a:r>
            <a:r>
              <a:rPr sz="6600" spc="90" dirty="0"/>
              <a:t>Plan</a:t>
            </a:r>
            <a:endParaRPr sz="6600"/>
          </a:p>
        </p:txBody>
      </p:sp>
      <p:sp>
        <p:nvSpPr>
          <p:cNvPr id="433" name="object 433"/>
          <p:cNvSpPr txBox="1"/>
          <p:nvPr/>
        </p:nvSpPr>
        <p:spPr>
          <a:xfrm>
            <a:off x="12873311" y="8655049"/>
            <a:ext cx="291211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8940">
              <a:lnSpc>
                <a:spcPct val="116700"/>
              </a:lnSpc>
              <a:spcBef>
                <a:spcPts val="95"/>
              </a:spcBef>
            </a:pPr>
            <a:r>
              <a:rPr sz="3000" u="heavy" spc="9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Current</a:t>
            </a:r>
            <a:r>
              <a:rPr sz="3000" u="heavy" spc="15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TDOT</a:t>
            </a:r>
            <a:r>
              <a:rPr sz="3000" u="none" spc="-20" dirty="0">
                <a:latin typeface="Arial Narrow"/>
                <a:cs typeface="Arial Narrow"/>
              </a:rPr>
              <a:t> </a:t>
            </a:r>
            <a:r>
              <a:rPr sz="3000" u="heavy" spc="10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25-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Year</a:t>
            </a:r>
            <a:r>
              <a:rPr sz="3000" u="heavy" spc="14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Policy</a:t>
            </a:r>
            <a:r>
              <a:rPr sz="3000" u="heavy" spc="44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 </a:t>
            </a:r>
            <a:r>
              <a:rPr sz="3000" u="heavy" spc="-2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4"/>
              </a:rPr>
              <a:t>Plan</a:t>
            </a:r>
            <a:endParaRPr sz="3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289" y="5341512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8289" y="4257955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8289" y="2696256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4600" y="1805980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8289" y="6453644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155" dirty="0"/>
              <a:t>State</a:t>
            </a:r>
            <a:r>
              <a:rPr sz="6600" spc="165" dirty="0"/>
              <a:t> </a:t>
            </a:r>
            <a:r>
              <a:rPr sz="6600" spc="80" dirty="0"/>
              <a:t>Transportation</a:t>
            </a:r>
            <a:r>
              <a:rPr sz="6600" spc="165" dirty="0"/>
              <a:t> </a:t>
            </a:r>
            <a:r>
              <a:rPr sz="6600" spc="120" dirty="0"/>
              <a:t>Improvement</a:t>
            </a:r>
            <a:r>
              <a:rPr sz="6600" spc="170" dirty="0"/>
              <a:t> </a:t>
            </a:r>
            <a:r>
              <a:rPr sz="6600" spc="95" dirty="0"/>
              <a:t>Program</a:t>
            </a:r>
            <a:r>
              <a:rPr sz="6600" spc="165" dirty="0"/>
              <a:t> </a:t>
            </a:r>
            <a:r>
              <a:rPr sz="6600" spc="195" dirty="0"/>
              <a:t>(STIP)</a:t>
            </a:r>
            <a:endParaRPr sz="6600"/>
          </a:p>
        </p:txBody>
      </p:sp>
      <p:sp>
        <p:nvSpPr>
          <p:cNvPr id="8" name="object 8"/>
          <p:cNvSpPr txBox="1"/>
          <p:nvPr/>
        </p:nvSpPr>
        <p:spPr>
          <a:xfrm>
            <a:off x="1039577" y="1624417"/>
            <a:ext cx="9243060" cy="72586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55" dirty="0">
                <a:latin typeface="Arial Narrow"/>
                <a:cs typeface="Arial Narrow"/>
              </a:rPr>
              <a:t>The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dirty="0">
                <a:latin typeface="Arial Narrow"/>
                <a:cs typeface="Arial Narrow"/>
              </a:rPr>
              <a:t>STIP</a:t>
            </a:r>
            <a:r>
              <a:rPr sz="3050" spc="180" dirty="0">
                <a:latin typeface="Arial Narrow"/>
                <a:cs typeface="Arial Narrow"/>
              </a:rPr>
              <a:t> </a:t>
            </a:r>
            <a:r>
              <a:rPr sz="3050" spc="130" dirty="0">
                <a:latin typeface="Arial Narrow"/>
                <a:cs typeface="Arial Narrow"/>
              </a:rPr>
              <a:t>must:</a:t>
            </a:r>
            <a:endParaRPr sz="3050">
              <a:latin typeface="Arial Narrow"/>
              <a:cs typeface="Arial Narrow"/>
            </a:endParaRPr>
          </a:p>
          <a:p>
            <a:pPr marL="577215" marR="5080">
              <a:lnSpc>
                <a:spcPct val="116700"/>
              </a:lnSpc>
              <a:spcBef>
                <a:spcPts val="2855"/>
              </a:spcBef>
            </a:pPr>
            <a:r>
              <a:rPr sz="3000" dirty="0">
                <a:latin typeface="Arial Narrow"/>
                <a:cs typeface="Arial Narrow"/>
              </a:rPr>
              <a:t>Be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developed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every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3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years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to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provide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a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statewide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95" dirty="0">
                <a:latin typeface="Arial Narrow"/>
                <a:cs typeface="Arial Narrow"/>
              </a:rPr>
              <a:t>listing </a:t>
            </a:r>
            <a:r>
              <a:rPr sz="3000" spc="140" dirty="0">
                <a:latin typeface="Arial Narrow"/>
                <a:cs typeface="Arial Narrow"/>
              </a:rPr>
              <a:t>of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10" dirty="0">
                <a:latin typeface="Arial Narrow"/>
                <a:cs typeface="Arial Narrow"/>
              </a:rPr>
              <a:t>transportation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10" dirty="0">
                <a:latin typeface="Arial Narrow"/>
                <a:cs typeface="Arial Narrow"/>
              </a:rPr>
              <a:t>projects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14" dirty="0">
                <a:latin typeface="Arial Narrow"/>
                <a:cs typeface="Arial Narrow"/>
              </a:rPr>
              <a:t>covering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a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10" dirty="0">
                <a:latin typeface="Arial Narrow"/>
                <a:cs typeface="Arial Narrow"/>
              </a:rPr>
              <a:t>period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40" dirty="0">
                <a:latin typeface="Arial Narrow"/>
                <a:cs typeface="Arial Narrow"/>
              </a:rPr>
              <a:t>of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4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70" dirty="0">
                <a:latin typeface="Arial Narrow"/>
                <a:cs typeface="Arial Narrow"/>
              </a:rPr>
              <a:t>years</a:t>
            </a:r>
            <a:endParaRPr sz="3000">
              <a:latin typeface="Arial Narrow"/>
              <a:cs typeface="Arial Narrow"/>
            </a:endParaRPr>
          </a:p>
          <a:p>
            <a:pPr marL="577215" marR="394335">
              <a:lnSpc>
                <a:spcPct val="233300"/>
              </a:lnSpc>
            </a:pPr>
            <a:r>
              <a:rPr sz="3000" dirty="0">
                <a:latin typeface="Arial Narrow"/>
                <a:cs typeface="Arial Narrow"/>
              </a:rPr>
              <a:t>Be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10" dirty="0">
                <a:latin typeface="Arial Narrow"/>
                <a:cs typeface="Arial Narrow"/>
              </a:rPr>
              <a:t>consistent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140" dirty="0">
                <a:latin typeface="Arial Narrow"/>
                <a:cs typeface="Arial Narrow"/>
              </a:rPr>
              <a:t>with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Statewide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LRTP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70" dirty="0">
                <a:latin typeface="Arial Narrow"/>
                <a:cs typeface="Arial Narrow"/>
              </a:rPr>
              <a:t>MPO</a:t>
            </a:r>
            <a:r>
              <a:rPr sz="3000" spc="160" dirty="0">
                <a:latin typeface="Arial Narrow"/>
                <a:cs typeface="Arial Narrow"/>
              </a:rPr>
              <a:t> </a:t>
            </a:r>
            <a:r>
              <a:rPr sz="3000" spc="70" dirty="0">
                <a:latin typeface="Arial Narrow"/>
                <a:cs typeface="Arial Narrow"/>
              </a:rPr>
              <a:t>plans </a:t>
            </a:r>
            <a:r>
              <a:rPr sz="3000" dirty="0">
                <a:latin typeface="Arial Narrow"/>
                <a:cs typeface="Arial Narrow"/>
              </a:rPr>
              <a:t>Be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fiscally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constrained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3000">
              <a:latin typeface="Arial Narrow"/>
              <a:cs typeface="Arial Narrow"/>
            </a:endParaRPr>
          </a:p>
          <a:p>
            <a:pPr marL="577215" marR="1451610">
              <a:lnSpc>
                <a:spcPct val="116700"/>
              </a:lnSpc>
              <a:spcBef>
                <a:spcPts val="5"/>
              </a:spcBef>
            </a:pPr>
            <a:r>
              <a:rPr sz="3000" spc="95" dirty="0">
                <a:latin typeface="Arial Narrow"/>
                <a:cs typeface="Arial Narrow"/>
              </a:rPr>
              <a:t>Include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state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70" dirty="0">
                <a:latin typeface="Arial Narrow"/>
                <a:cs typeface="Arial Narrow"/>
              </a:rPr>
              <a:t>local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60" dirty="0">
                <a:latin typeface="Arial Narrow"/>
                <a:cs typeface="Arial Narrow"/>
              </a:rPr>
              <a:t>roadway,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95" dirty="0">
                <a:latin typeface="Arial Narrow"/>
                <a:cs typeface="Arial Narrow"/>
              </a:rPr>
              <a:t>bridge,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70" dirty="0">
                <a:latin typeface="Arial Narrow"/>
                <a:cs typeface="Arial Narrow"/>
              </a:rPr>
              <a:t>bicycle, </a:t>
            </a:r>
            <a:r>
              <a:rPr sz="3000" spc="85" dirty="0">
                <a:latin typeface="Arial Narrow"/>
                <a:cs typeface="Arial Narrow"/>
              </a:rPr>
              <a:t>pedestrian,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safety,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80" dirty="0">
                <a:latin typeface="Arial Narrow"/>
                <a:cs typeface="Arial Narrow"/>
              </a:rPr>
              <a:t>and</a:t>
            </a:r>
            <a:r>
              <a:rPr sz="3000" spc="170" dirty="0">
                <a:latin typeface="Arial Narrow"/>
                <a:cs typeface="Arial Narrow"/>
              </a:rPr>
              <a:t> </a:t>
            </a:r>
            <a:r>
              <a:rPr sz="3000" spc="90" dirty="0">
                <a:latin typeface="Arial Narrow"/>
                <a:cs typeface="Arial Narrow"/>
              </a:rPr>
              <a:t>transit</a:t>
            </a:r>
            <a:r>
              <a:rPr sz="3000" spc="16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projects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3000">
              <a:latin typeface="Arial Narrow"/>
              <a:cs typeface="Arial Narrow"/>
            </a:endParaRPr>
          </a:p>
          <a:p>
            <a:pPr marL="577215" marR="152400">
              <a:lnSpc>
                <a:spcPct val="116700"/>
              </a:lnSpc>
            </a:pPr>
            <a:r>
              <a:rPr sz="3000" dirty="0">
                <a:latin typeface="Arial Narrow"/>
                <a:cs typeface="Arial Narrow"/>
              </a:rPr>
              <a:t>Be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submitted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130" dirty="0">
                <a:latin typeface="Arial Narrow"/>
                <a:cs typeface="Arial Narrow"/>
              </a:rPr>
              <a:t>to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the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Federal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Highway</a:t>
            </a:r>
            <a:r>
              <a:rPr sz="3000" spc="19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Administration</a:t>
            </a:r>
            <a:r>
              <a:rPr sz="3000" spc="185" dirty="0">
                <a:latin typeface="Arial Narrow"/>
                <a:cs typeface="Arial Narrow"/>
              </a:rPr>
              <a:t> </a:t>
            </a:r>
            <a:r>
              <a:rPr sz="3000" spc="55" dirty="0">
                <a:latin typeface="Arial Narrow"/>
                <a:cs typeface="Arial Narrow"/>
              </a:rPr>
              <a:t>and </a:t>
            </a:r>
            <a:r>
              <a:rPr sz="3000" dirty="0">
                <a:latin typeface="Arial Narrow"/>
                <a:cs typeface="Arial Narrow"/>
              </a:rPr>
              <a:t>Federal</a:t>
            </a:r>
            <a:r>
              <a:rPr sz="3000" spc="270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Transit</a:t>
            </a:r>
            <a:r>
              <a:rPr sz="3000" spc="270" dirty="0">
                <a:latin typeface="Arial Narrow"/>
                <a:cs typeface="Arial Narrow"/>
              </a:rPr>
              <a:t> </a:t>
            </a:r>
            <a:r>
              <a:rPr sz="3000" spc="105" dirty="0">
                <a:latin typeface="Arial Narrow"/>
                <a:cs typeface="Arial Narrow"/>
              </a:rPr>
              <a:t>Administration</a:t>
            </a:r>
            <a:r>
              <a:rPr sz="3000" spc="270" dirty="0">
                <a:latin typeface="Arial Narrow"/>
                <a:cs typeface="Arial Narrow"/>
              </a:rPr>
              <a:t> </a:t>
            </a:r>
            <a:r>
              <a:rPr sz="3000" spc="150" dirty="0">
                <a:latin typeface="Arial Narrow"/>
                <a:cs typeface="Arial Narrow"/>
              </a:rPr>
              <a:t>for</a:t>
            </a:r>
            <a:r>
              <a:rPr sz="3000" spc="270" dirty="0">
                <a:latin typeface="Arial Narrow"/>
                <a:cs typeface="Arial Narrow"/>
              </a:rPr>
              <a:t> </a:t>
            </a:r>
            <a:r>
              <a:rPr sz="3000" spc="65" dirty="0">
                <a:latin typeface="Arial Narrow"/>
                <a:cs typeface="Arial Narrow"/>
              </a:rPr>
              <a:t>approval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88289" y="8018212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4284" y="9428911"/>
            <a:ext cx="66421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Narrow"/>
                <a:cs typeface="Arial Narrow"/>
              </a:rPr>
              <a:t>The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STIP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is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required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under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49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USC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35" dirty="0">
                <a:latin typeface="Arial Narrow"/>
                <a:cs typeface="Arial Narrow"/>
              </a:rPr>
              <a:t>5304(g)</a:t>
            </a:r>
            <a:endParaRPr sz="30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3295917" y="6831761"/>
            <a:ext cx="351790" cy="351790"/>
            <a:chOff x="13295917" y="6831761"/>
            <a:chExt cx="351790" cy="351790"/>
          </a:xfrm>
        </p:grpSpPr>
        <p:sp>
          <p:nvSpPr>
            <p:cNvPr id="12" name="object 12"/>
            <p:cNvSpPr/>
            <p:nvPr/>
          </p:nvSpPr>
          <p:spPr>
            <a:xfrm>
              <a:off x="13295917" y="6856851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90">
                  <a:moveTo>
                    <a:pt x="0" y="0"/>
                  </a:moveTo>
                  <a:lnTo>
                    <a:pt x="35126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295909" y="6881951"/>
              <a:ext cx="351790" cy="251460"/>
            </a:xfrm>
            <a:custGeom>
              <a:avLst/>
              <a:gdLst/>
              <a:ahLst/>
              <a:cxnLst/>
              <a:rect l="l" t="t" r="r" b="b"/>
              <a:pathLst>
                <a:path w="351790" h="251459">
                  <a:moveTo>
                    <a:pt x="50177" y="0"/>
                  </a:moveTo>
                  <a:lnTo>
                    <a:pt x="0" y="0"/>
                  </a:lnTo>
                  <a:lnTo>
                    <a:pt x="0" y="50177"/>
                  </a:lnTo>
                  <a:lnTo>
                    <a:pt x="0" y="100355"/>
                  </a:lnTo>
                  <a:lnTo>
                    <a:pt x="0" y="150533"/>
                  </a:lnTo>
                  <a:lnTo>
                    <a:pt x="0" y="200723"/>
                  </a:lnTo>
                  <a:lnTo>
                    <a:pt x="0" y="250901"/>
                  </a:lnTo>
                  <a:lnTo>
                    <a:pt x="50177" y="250901"/>
                  </a:lnTo>
                  <a:lnTo>
                    <a:pt x="50177" y="200723"/>
                  </a:lnTo>
                  <a:lnTo>
                    <a:pt x="50177" y="150533"/>
                  </a:lnTo>
                  <a:lnTo>
                    <a:pt x="50177" y="100355"/>
                  </a:lnTo>
                  <a:lnTo>
                    <a:pt x="50177" y="50177"/>
                  </a:lnTo>
                  <a:lnTo>
                    <a:pt x="50177" y="0"/>
                  </a:lnTo>
                  <a:close/>
                </a:path>
                <a:path w="351790" h="251459">
                  <a:moveTo>
                    <a:pt x="250901" y="50177"/>
                  </a:moveTo>
                  <a:lnTo>
                    <a:pt x="100368" y="50177"/>
                  </a:lnTo>
                  <a:lnTo>
                    <a:pt x="100368" y="100355"/>
                  </a:lnTo>
                  <a:lnTo>
                    <a:pt x="100368" y="150533"/>
                  </a:lnTo>
                  <a:lnTo>
                    <a:pt x="100368" y="200723"/>
                  </a:lnTo>
                  <a:lnTo>
                    <a:pt x="250901" y="200723"/>
                  </a:lnTo>
                  <a:lnTo>
                    <a:pt x="250901" y="150533"/>
                  </a:lnTo>
                  <a:lnTo>
                    <a:pt x="250901" y="100355"/>
                  </a:lnTo>
                  <a:lnTo>
                    <a:pt x="250901" y="50177"/>
                  </a:lnTo>
                  <a:close/>
                </a:path>
                <a:path w="351790" h="251459">
                  <a:moveTo>
                    <a:pt x="351269" y="0"/>
                  </a:moveTo>
                  <a:lnTo>
                    <a:pt x="301078" y="0"/>
                  </a:lnTo>
                  <a:lnTo>
                    <a:pt x="301078" y="50177"/>
                  </a:lnTo>
                  <a:lnTo>
                    <a:pt x="301078" y="100355"/>
                  </a:lnTo>
                  <a:lnTo>
                    <a:pt x="301078" y="150533"/>
                  </a:lnTo>
                  <a:lnTo>
                    <a:pt x="301078" y="200723"/>
                  </a:lnTo>
                  <a:lnTo>
                    <a:pt x="301078" y="250901"/>
                  </a:lnTo>
                  <a:lnTo>
                    <a:pt x="351269" y="250901"/>
                  </a:lnTo>
                  <a:lnTo>
                    <a:pt x="351269" y="200723"/>
                  </a:lnTo>
                  <a:lnTo>
                    <a:pt x="351269" y="150533"/>
                  </a:lnTo>
                  <a:lnTo>
                    <a:pt x="351269" y="100355"/>
                  </a:lnTo>
                  <a:lnTo>
                    <a:pt x="351269" y="50177"/>
                  </a:lnTo>
                  <a:lnTo>
                    <a:pt x="351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295917" y="7157934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90">
                  <a:moveTo>
                    <a:pt x="0" y="0"/>
                  </a:moveTo>
                  <a:lnTo>
                    <a:pt x="35126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295917" y="6831761"/>
            <a:ext cx="2057400" cy="2057400"/>
            <a:chOff x="13295917" y="6831761"/>
            <a:chExt cx="2057400" cy="2057400"/>
          </a:xfrm>
        </p:grpSpPr>
        <p:sp>
          <p:nvSpPr>
            <p:cNvPr id="16" name="object 16"/>
            <p:cNvSpPr/>
            <p:nvPr/>
          </p:nvSpPr>
          <p:spPr>
            <a:xfrm>
              <a:off x="13797722" y="6856851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0721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098805" y="6831761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0" y="0"/>
                  </a:moveTo>
                  <a:lnTo>
                    <a:pt x="100361" y="0"/>
                  </a:lnTo>
                  <a:lnTo>
                    <a:pt x="100361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797722" y="6856851"/>
              <a:ext cx="1104265" cy="50800"/>
            </a:xfrm>
            <a:custGeom>
              <a:avLst/>
              <a:gdLst/>
              <a:ahLst/>
              <a:cxnLst/>
              <a:rect l="l" t="t" r="r" b="b"/>
              <a:pathLst>
                <a:path w="1104265" h="50800">
                  <a:moveTo>
                    <a:pt x="551985" y="0"/>
                  </a:moveTo>
                  <a:lnTo>
                    <a:pt x="853068" y="0"/>
                  </a:lnTo>
                </a:path>
                <a:path w="1104265" h="50800">
                  <a:moveTo>
                    <a:pt x="1053790" y="0"/>
                  </a:moveTo>
                  <a:lnTo>
                    <a:pt x="1103970" y="0"/>
                  </a:lnTo>
                </a:path>
                <a:path w="1104265" h="50800">
                  <a:moveTo>
                    <a:pt x="0" y="50180"/>
                  </a:moveTo>
                  <a:lnTo>
                    <a:pt x="50180" y="50180"/>
                  </a:lnTo>
                </a:path>
                <a:path w="1104265" h="50800">
                  <a:moveTo>
                    <a:pt x="100360" y="50180"/>
                  </a:moveTo>
                  <a:lnTo>
                    <a:pt x="250902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98805" y="6881941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0" y="0"/>
                  </a:moveTo>
                  <a:lnTo>
                    <a:pt x="100361" y="0"/>
                  </a:lnTo>
                  <a:lnTo>
                    <a:pt x="100361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697361" y="6907032"/>
              <a:ext cx="1254760" cy="201295"/>
            </a:xfrm>
            <a:custGeom>
              <a:avLst/>
              <a:gdLst/>
              <a:ahLst/>
              <a:cxnLst/>
              <a:rect l="l" t="t" r="r" b="b"/>
              <a:pathLst>
                <a:path w="1254759" h="201295">
                  <a:moveTo>
                    <a:pt x="652346" y="0"/>
                  </a:moveTo>
                  <a:lnTo>
                    <a:pt x="702526" y="0"/>
                  </a:lnTo>
                </a:path>
                <a:path w="1254759" h="201295">
                  <a:moveTo>
                    <a:pt x="853068" y="0"/>
                  </a:moveTo>
                  <a:lnTo>
                    <a:pt x="1003609" y="0"/>
                  </a:lnTo>
                </a:path>
                <a:path w="1254759" h="201295">
                  <a:moveTo>
                    <a:pt x="1103970" y="0"/>
                  </a:moveTo>
                  <a:lnTo>
                    <a:pt x="1154151" y="0"/>
                  </a:lnTo>
                </a:path>
                <a:path w="1254759" h="201295">
                  <a:moveTo>
                    <a:pt x="1204331" y="0"/>
                  </a:moveTo>
                  <a:lnTo>
                    <a:pt x="1254512" y="0"/>
                  </a:lnTo>
                </a:path>
                <a:path w="1254759" h="201295">
                  <a:moveTo>
                    <a:pt x="0" y="50180"/>
                  </a:moveTo>
                  <a:lnTo>
                    <a:pt x="150541" y="50180"/>
                  </a:lnTo>
                </a:path>
                <a:path w="1254759" h="201295">
                  <a:moveTo>
                    <a:pt x="200721" y="50180"/>
                  </a:moveTo>
                  <a:lnTo>
                    <a:pt x="250902" y="50180"/>
                  </a:lnTo>
                </a:path>
                <a:path w="1254759" h="201295">
                  <a:moveTo>
                    <a:pt x="301082" y="50180"/>
                  </a:moveTo>
                  <a:lnTo>
                    <a:pt x="401443" y="50180"/>
                  </a:lnTo>
                </a:path>
                <a:path w="1254759" h="201295">
                  <a:moveTo>
                    <a:pt x="451624" y="50180"/>
                  </a:moveTo>
                  <a:lnTo>
                    <a:pt x="602165" y="50180"/>
                  </a:lnTo>
                </a:path>
                <a:path w="1254759" h="201295">
                  <a:moveTo>
                    <a:pt x="652346" y="50180"/>
                  </a:moveTo>
                  <a:lnTo>
                    <a:pt x="752707" y="50180"/>
                  </a:lnTo>
                </a:path>
                <a:path w="1254759" h="201295">
                  <a:moveTo>
                    <a:pt x="802887" y="50180"/>
                  </a:moveTo>
                  <a:lnTo>
                    <a:pt x="903248" y="50180"/>
                  </a:lnTo>
                </a:path>
                <a:path w="1254759" h="201295">
                  <a:moveTo>
                    <a:pt x="1003609" y="50180"/>
                  </a:moveTo>
                  <a:lnTo>
                    <a:pt x="1053790" y="50180"/>
                  </a:lnTo>
                </a:path>
                <a:path w="1254759" h="201295">
                  <a:moveTo>
                    <a:pt x="1154151" y="50180"/>
                  </a:moveTo>
                  <a:lnTo>
                    <a:pt x="1204331" y="50180"/>
                  </a:lnTo>
                </a:path>
                <a:path w="1254759" h="201295">
                  <a:moveTo>
                    <a:pt x="0" y="100360"/>
                  </a:moveTo>
                  <a:lnTo>
                    <a:pt x="200721" y="100360"/>
                  </a:lnTo>
                </a:path>
                <a:path w="1254759" h="201295">
                  <a:moveTo>
                    <a:pt x="301082" y="100360"/>
                  </a:moveTo>
                  <a:lnTo>
                    <a:pt x="351263" y="100360"/>
                  </a:lnTo>
                </a:path>
                <a:path w="1254759" h="201295">
                  <a:moveTo>
                    <a:pt x="652346" y="100360"/>
                  </a:moveTo>
                  <a:lnTo>
                    <a:pt x="702526" y="100360"/>
                  </a:lnTo>
                </a:path>
                <a:path w="1254759" h="201295">
                  <a:moveTo>
                    <a:pt x="752707" y="100360"/>
                  </a:moveTo>
                  <a:lnTo>
                    <a:pt x="802887" y="100360"/>
                  </a:lnTo>
                </a:path>
                <a:path w="1254759" h="201295">
                  <a:moveTo>
                    <a:pt x="903248" y="100360"/>
                  </a:moveTo>
                  <a:lnTo>
                    <a:pt x="1003609" y="100360"/>
                  </a:lnTo>
                </a:path>
                <a:path w="1254759" h="201295">
                  <a:moveTo>
                    <a:pt x="1103970" y="100360"/>
                  </a:moveTo>
                  <a:lnTo>
                    <a:pt x="1154151" y="100360"/>
                  </a:lnTo>
                </a:path>
                <a:path w="1254759" h="201295">
                  <a:moveTo>
                    <a:pt x="0" y="150541"/>
                  </a:moveTo>
                  <a:lnTo>
                    <a:pt x="50180" y="150541"/>
                  </a:lnTo>
                </a:path>
                <a:path w="1254759" h="201295">
                  <a:moveTo>
                    <a:pt x="100360" y="150541"/>
                  </a:moveTo>
                  <a:lnTo>
                    <a:pt x="150541" y="150541"/>
                  </a:lnTo>
                </a:path>
                <a:path w="1254759" h="201295">
                  <a:moveTo>
                    <a:pt x="250902" y="150541"/>
                  </a:moveTo>
                  <a:lnTo>
                    <a:pt x="401443" y="150541"/>
                  </a:lnTo>
                </a:path>
                <a:path w="1254759" h="201295">
                  <a:moveTo>
                    <a:pt x="501804" y="150541"/>
                  </a:moveTo>
                  <a:lnTo>
                    <a:pt x="652346" y="150541"/>
                  </a:lnTo>
                </a:path>
                <a:path w="1254759" h="201295">
                  <a:moveTo>
                    <a:pt x="702526" y="150541"/>
                  </a:moveTo>
                  <a:lnTo>
                    <a:pt x="802887" y="150541"/>
                  </a:lnTo>
                </a:path>
                <a:path w="1254759" h="201295">
                  <a:moveTo>
                    <a:pt x="1154151" y="150541"/>
                  </a:moveTo>
                  <a:lnTo>
                    <a:pt x="1254512" y="150541"/>
                  </a:lnTo>
                </a:path>
                <a:path w="1254759" h="201295">
                  <a:moveTo>
                    <a:pt x="0" y="200721"/>
                  </a:moveTo>
                  <a:lnTo>
                    <a:pt x="150541" y="200721"/>
                  </a:lnTo>
                </a:path>
                <a:path w="1254759" h="201295">
                  <a:moveTo>
                    <a:pt x="250902" y="200721"/>
                  </a:moveTo>
                  <a:lnTo>
                    <a:pt x="351263" y="200721"/>
                  </a:lnTo>
                </a:path>
                <a:path w="1254759" h="201295">
                  <a:moveTo>
                    <a:pt x="401443" y="200721"/>
                  </a:moveTo>
                  <a:lnTo>
                    <a:pt x="451624" y="200721"/>
                  </a:lnTo>
                </a:path>
                <a:path w="1254759" h="201295">
                  <a:moveTo>
                    <a:pt x="501804" y="200721"/>
                  </a:moveTo>
                  <a:lnTo>
                    <a:pt x="551985" y="200721"/>
                  </a:lnTo>
                </a:path>
                <a:path w="1254759" h="201295">
                  <a:moveTo>
                    <a:pt x="602165" y="200721"/>
                  </a:moveTo>
                  <a:lnTo>
                    <a:pt x="652346" y="200721"/>
                  </a:lnTo>
                </a:path>
                <a:path w="1254759" h="201295">
                  <a:moveTo>
                    <a:pt x="702526" y="200721"/>
                  </a:moveTo>
                  <a:lnTo>
                    <a:pt x="752707" y="200721"/>
                  </a:lnTo>
                </a:path>
                <a:path w="1254759" h="201295">
                  <a:moveTo>
                    <a:pt x="853068" y="200721"/>
                  </a:moveTo>
                  <a:lnTo>
                    <a:pt x="903248" y="200721"/>
                  </a:lnTo>
                </a:path>
                <a:path w="1254759" h="201295">
                  <a:moveTo>
                    <a:pt x="953429" y="200721"/>
                  </a:moveTo>
                  <a:lnTo>
                    <a:pt x="1003609" y="200721"/>
                  </a:lnTo>
                </a:path>
                <a:path w="1254759" h="201295">
                  <a:moveTo>
                    <a:pt x="1053790" y="200721"/>
                  </a:moveTo>
                  <a:lnTo>
                    <a:pt x="1103970" y="200721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97361" y="7157934"/>
              <a:ext cx="1254760" cy="0"/>
            </a:xfrm>
            <a:custGeom>
              <a:avLst/>
              <a:gdLst/>
              <a:ahLst/>
              <a:cxnLst/>
              <a:rect l="l" t="t" r="r" b="b"/>
              <a:pathLst>
                <a:path w="1254759">
                  <a:moveTo>
                    <a:pt x="0" y="0"/>
                  </a:moveTo>
                  <a:lnTo>
                    <a:pt x="1254512" y="0"/>
                  </a:lnTo>
                </a:path>
              </a:pathLst>
            </a:custGeom>
            <a:ln w="50180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697361" y="7208114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180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797722" y="71830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396278" y="7208114"/>
              <a:ext cx="1555750" cy="50800"/>
            </a:xfrm>
            <a:custGeom>
              <a:avLst/>
              <a:gdLst/>
              <a:ahLst/>
              <a:cxnLst/>
              <a:rect l="l" t="t" r="r" b="b"/>
              <a:pathLst>
                <a:path w="1555750" h="50800">
                  <a:moveTo>
                    <a:pt x="652346" y="0"/>
                  </a:moveTo>
                  <a:lnTo>
                    <a:pt x="752707" y="0"/>
                  </a:lnTo>
                </a:path>
                <a:path w="1555750" h="50800">
                  <a:moveTo>
                    <a:pt x="903248" y="0"/>
                  </a:moveTo>
                  <a:lnTo>
                    <a:pt x="1003609" y="0"/>
                  </a:lnTo>
                </a:path>
                <a:path w="1555750" h="50800">
                  <a:moveTo>
                    <a:pt x="1455234" y="0"/>
                  </a:moveTo>
                  <a:lnTo>
                    <a:pt x="1555595" y="0"/>
                  </a:lnTo>
                </a:path>
                <a:path w="1555750" h="50800">
                  <a:moveTo>
                    <a:pt x="0" y="50180"/>
                  </a:moveTo>
                  <a:lnTo>
                    <a:pt x="250902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797722" y="723320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96639" y="7258295"/>
              <a:ext cx="1756410" cy="50800"/>
            </a:xfrm>
            <a:custGeom>
              <a:avLst/>
              <a:gdLst/>
              <a:ahLst/>
              <a:cxnLst/>
              <a:rect l="l" t="t" r="r" b="b"/>
              <a:pathLst>
                <a:path w="1756409" h="50800">
                  <a:moveTo>
                    <a:pt x="401443" y="0"/>
                  </a:moveTo>
                  <a:lnTo>
                    <a:pt x="451624" y="0"/>
                  </a:lnTo>
                </a:path>
                <a:path w="1756409" h="50800">
                  <a:moveTo>
                    <a:pt x="551985" y="0"/>
                  </a:moveTo>
                  <a:lnTo>
                    <a:pt x="702526" y="0"/>
                  </a:lnTo>
                </a:path>
                <a:path w="1756409" h="50800">
                  <a:moveTo>
                    <a:pt x="752707" y="0"/>
                  </a:moveTo>
                  <a:lnTo>
                    <a:pt x="802887" y="0"/>
                  </a:lnTo>
                </a:path>
                <a:path w="1756409" h="50800">
                  <a:moveTo>
                    <a:pt x="903248" y="0"/>
                  </a:moveTo>
                  <a:lnTo>
                    <a:pt x="953429" y="0"/>
                  </a:lnTo>
                </a:path>
                <a:path w="1756409" h="50800">
                  <a:moveTo>
                    <a:pt x="1003609" y="0"/>
                  </a:moveTo>
                  <a:lnTo>
                    <a:pt x="1304692" y="0"/>
                  </a:lnTo>
                </a:path>
                <a:path w="1756409" h="50800">
                  <a:moveTo>
                    <a:pt x="1405053" y="0"/>
                  </a:moveTo>
                  <a:lnTo>
                    <a:pt x="1455234" y="0"/>
                  </a:lnTo>
                </a:path>
                <a:path w="1756409" h="50800">
                  <a:moveTo>
                    <a:pt x="1505414" y="0"/>
                  </a:moveTo>
                  <a:lnTo>
                    <a:pt x="1756317" y="0"/>
                  </a:lnTo>
                </a:path>
                <a:path w="1756409" h="50800">
                  <a:moveTo>
                    <a:pt x="0" y="50180"/>
                  </a:moveTo>
                  <a:lnTo>
                    <a:pt x="100360" y="50180"/>
                  </a:lnTo>
                </a:path>
                <a:path w="1756409" h="50800">
                  <a:moveTo>
                    <a:pt x="150541" y="50180"/>
                  </a:moveTo>
                  <a:lnTo>
                    <a:pt x="200721" y="50180"/>
                  </a:lnTo>
                </a:path>
                <a:path w="1756409" h="50800">
                  <a:moveTo>
                    <a:pt x="250902" y="50180"/>
                  </a:moveTo>
                  <a:lnTo>
                    <a:pt x="301082" y="50180"/>
                  </a:lnTo>
                </a:path>
                <a:path w="1756409" h="50800">
                  <a:moveTo>
                    <a:pt x="351263" y="50180"/>
                  </a:moveTo>
                  <a:lnTo>
                    <a:pt x="401443" y="50180"/>
                  </a:lnTo>
                </a:path>
                <a:path w="1756409" h="50800">
                  <a:moveTo>
                    <a:pt x="451624" y="50180"/>
                  </a:moveTo>
                  <a:lnTo>
                    <a:pt x="501804" y="50180"/>
                  </a:lnTo>
                </a:path>
                <a:path w="1756409" h="50800">
                  <a:moveTo>
                    <a:pt x="602165" y="50180"/>
                  </a:moveTo>
                  <a:lnTo>
                    <a:pt x="702526" y="50180"/>
                  </a:lnTo>
                </a:path>
                <a:path w="1756409" h="50800">
                  <a:moveTo>
                    <a:pt x="752707" y="50180"/>
                  </a:moveTo>
                  <a:lnTo>
                    <a:pt x="853068" y="50180"/>
                  </a:lnTo>
                </a:path>
                <a:path w="1756409" h="50800">
                  <a:moveTo>
                    <a:pt x="953429" y="50180"/>
                  </a:moveTo>
                  <a:lnTo>
                    <a:pt x="1103970" y="50180"/>
                  </a:lnTo>
                </a:path>
                <a:path w="1756409" h="50800">
                  <a:moveTo>
                    <a:pt x="1204331" y="50180"/>
                  </a:moveTo>
                  <a:lnTo>
                    <a:pt x="1304692" y="50180"/>
                  </a:lnTo>
                </a:path>
                <a:path w="1756409" h="50800">
                  <a:moveTo>
                    <a:pt x="1354873" y="50180"/>
                  </a:moveTo>
                  <a:lnTo>
                    <a:pt x="1455234" y="50180"/>
                  </a:lnTo>
                </a:path>
                <a:path w="1756409" h="50800">
                  <a:moveTo>
                    <a:pt x="1505414" y="50180"/>
                  </a:moveTo>
                  <a:lnTo>
                    <a:pt x="1555595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102414" y="72833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46458" y="7308475"/>
              <a:ext cx="1906905" cy="50800"/>
            </a:xfrm>
            <a:custGeom>
              <a:avLst/>
              <a:gdLst/>
              <a:ahLst/>
              <a:cxnLst/>
              <a:rect l="l" t="t" r="r" b="b"/>
              <a:pathLst>
                <a:path w="1906905" h="50800">
                  <a:moveTo>
                    <a:pt x="1756317" y="0"/>
                  </a:moveTo>
                  <a:lnTo>
                    <a:pt x="1806497" y="0"/>
                  </a:lnTo>
                </a:path>
                <a:path w="1906905" h="50800">
                  <a:moveTo>
                    <a:pt x="1856678" y="0"/>
                  </a:moveTo>
                  <a:lnTo>
                    <a:pt x="1906858" y="0"/>
                  </a:lnTo>
                </a:path>
                <a:path w="1906905" h="50800">
                  <a:moveTo>
                    <a:pt x="0" y="50180"/>
                  </a:moveTo>
                  <a:lnTo>
                    <a:pt x="401443" y="50180"/>
                  </a:lnTo>
                </a:path>
                <a:path w="1906905" h="50800">
                  <a:moveTo>
                    <a:pt x="602165" y="50180"/>
                  </a:moveTo>
                  <a:lnTo>
                    <a:pt x="652346" y="50180"/>
                  </a:lnTo>
                </a:path>
                <a:path w="1906905" h="50800">
                  <a:moveTo>
                    <a:pt x="853068" y="50180"/>
                  </a:moveTo>
                  <a:lnTo>
                    <a:pt x="953429" y="50180"/>
                  </a:lnTo>
                </a:path>
                <a:path w="1906905" h="50800">
                  <a:moveTo>
                    <a:pt x="1103970" y="50180"/>
                  </a:moveTo>
                  <a:lnTo>
                    <a:pt x="1304692" y="50180"/>
                  </a:lnTo>
                </a:path>
                <a:path w="1906905" h="50800">
                  <a:moveTo>
                    <a:pt x="1354873" y="50180"/>
                  </a:moveTo>
                  <a:lnTo>
                    <a:pt x="1405053" y="50180"/>
                  </a:lnTo>
                </a:path>
                <a:path w="1906905" h="50800">
                  <a:moveTo>
                    <a:pt x="1455234" y="50180"/>
                  </a:moveTo>
                  <a:lnTo>
                    <a:pt x="1555595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102414" y="733356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295917" y="7358656"/>
              <a:ext cx="2007235" cy="100965"/>
            </a:xfrm>
            <a:custGeom>
              <a:avLst/>
              <a:gdLst/>
              <a:ahLst/>
              <a:cxnLst/>
              <a:rect l="l" t="t" r="r" b="b"/>
              <a:pathLst>
                <a:path w="2007234" h="100965">
                  <a:moveTo>
                    <a:pt x="1957039" y="0"/>
                  </a:moveTo>
                  <a:lnTo>
                    <a:pt x="2007219" y="0"/>
                  </a:lnTo>
                </a:path>
                <a:path w="2007234" h="100965">
                  <a:moveTo>
                    <a:pt x="0" y="50180"/>
                  </a:moveTo>
                  <a:lnTo>
                    <a:pt x="100360" y="50180"/>
                  </a:lnTo>
                </a:path>
                <a:path w="2007234" h="100965">
                  <a:moveTo>
                    <a:pt x="150541" y="50180"/>
                  </a:moveTo>
                  <a:lnTo>
                    <a:pt x="200721" y="50180"/>
                  </a:lnTo>
                </a:path>
                <a:path w="2007234" h="100965">
                  <a:moveTo>
                    <a:pt x="250902" y="50180"/>
                  </a:moveTo>
                  <a:lnTo>
                    <a:pt x="301082" y="50180"/>
                  </a:lnTo>
                </a:path>
                <a:path w="2007234" h="100965">
                  <a:moveTo>
                    <a:pt x="652346" y="50180"/>
                  </a:moveTo>
                  <a:lnTo>
                    <a:pt x="752707" y="50180"/>
                  </a:lnTo>
                </a:path>
                <a:path w="2007234" h="100965">
                  <a:moveTo>
                    <a:pt x="903248" y="50180"/>
                  </a:moveTo>
                  <a:lnTo>
                    <a:pt x="1103970" y="50180"/>
                  </a:lnTo>
                </a:path>
                <a:path w="2007234" h="100965">
                  <a:moveTo>
                    <a:pt x="1154151" y="50180"/>
                  </a:moveTo>
                  <a:lnTo>
                    <a:pt x="1254512" y="50180"/>
                  </a:lnTo>
                </a:path>
                <a:path w="2007234" h="100965">
                  <a:moveTo>
                    <a:pt x="1304692" y="50180"/>
                  </a:moveTo>
                  <a:lnTo>
                    <a:pt x="1405053" y="50180"/>
                  </a:lnTo>
                </a:path>
                <a:path w="2007234" h="100965">
                  <a:moveTo>
                    <a:pt x="1555595" y="50180"/>
                  </a:moveTo>
                  <a:lnTo>
                    <a:pt x="1756317" y="50180"/>
                  </a:lnTo>
                </a:path>
                <a:path w="2007234" h="100965">
                  <a:moveTo>
                    <a:pt x="1806497" y="50180"/>
                  </a:moveTo>
                  <a:lnTo>
                    <a:pt x="1906858" y="50180"/>
                  </a:lnTo>
                </a:path>
                <a:path w="2007234" h="100965">
                  <a:moveTo>
                    <a:pt x="0" y="100360"/>
                  </a:moveTo>
                  <a:lnTo>
                    <a:pt x="50180" y="100360"/>
                  </a:lnTo>
                </a:path>
                <a:path w="2007234" h="100965">
                  <a:moveTo>
                    <a:pt x="100360" y="100360"/>
                  </a:moveTo>
                  <a:lnTo>
                    <a:pt x="401443" y="10036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898083" y="743392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396278" y="7459017"/>
              <a:ext cx="1856739" cy="50800"/>
            </a:xfrm>
            <a:custGeom>
              <a:avLst/>
              <a:gdLst/>
              <a:ahLst/>
              <a:cxnLst/>
              <a:rect l="l" t="t" r="r" b="b"/>
              <a:pathLst>
                <a:path w="1856740" h="50800">
                  <a:moveTo>
                    <a:pt x="652346" y="0"/>
                  </a:moveTo>
                  <a:lnTo>
                    <a:pt x="953429" y="0"/>
                  </a:lnTo>
                </a:path>
                <a:path w="1856740" h="50800">
                  <a:moveTo>
                    <a:pt x="1103970" y="0"/>
                  </a:moveTo>
                  <a:lnTo>
                    <a:pt x="1405053" y="0"/>
                  </a:lnTo>
                </a:path>
                <a:path w="1856740" h="50800">
                  <a:moveTo>
                    <a:pt x="1455234" y="0"/>
                  </a:moveTo>
                  <a:lnTo>
                    <a:pt x="1505414" y="0"/>
                  </a:lnTo>
                </a:path>
                <a:path w="1856740" h="50800">
                  <a:moveTo>
                    <a:pt x="1756317" y="0"/>
                  </a:moveTo>
                  <a:lnTo>
                    <a:pt x="1856678" y="0"/>
                  </a:lnTo>
                </a:path>
                <a:path w="1856740" h="50800">
                  <a:moveTo>
                    <a:pt x="0" y="50180"/>
                  </a:moveTo>
                  <a:lnTo>
                    <a:pt x="50180" y="50180"/>
                  </a:lnTo>
                </a:path>
                <a:path w="1856740" h="50800">
                  <a:moveTo>
                    <a:pt x="100360" y="50180"/>
                  </a:moveTo>
                  <a:lnTo>
                    <a:pt x="150541" y="50180"/>
                  </a:lnTo>
                </a:path>
                <a:path w="1856740" h="50800">
                  <a:moveTo>
                    <a:pt x="250902" y="50180"/>
                  </a:moveTo>
                  <a:lnTo>
                    <a:pt x="351263" y="50180"/>
                  </a:lnTo>
                </a:path>
                <a:path w="1856740" h="50800">
                  <a:moveTo>
                    <a:pt x="401443" y="50180"/>
                  </a:moveTo>
                  <a:lnTo>
                    <a:pt x="451624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898083" y="748410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446458" y="7509197"/>
              <a:ext cx="1906905" cy="100965"/>
            </a:xfrm>
            <a:custGeom>
              <a:avLst/>
              <a:gdLst/>
              <a:ahLst/>
              <a:cxnLst/>
              <a:rect l="l" t="t" r="r" b="b"/>
              <a:pathLst>
                <a:path w="1906905" h="100965">
                  <a:moveTo>
                    <a:pt x="551985" y="0"/>
                  </a:moveTo>
                  <a:lnTo>
                    <a:pt x="602165" y="0"/>
                  </a:lnTo>
                </a:path>
                <a:path w="1906905" h="100965">
                  <a:moveTo>
                    <a:pt x="903248" y="0"/>
                  </a:moveTo>
                  <a:lnTo>
                    <a:pt x="953429" y="0"/>
                  </a:lnTo>
                </a:path>
                <a:path w="1906905" h="100965">
                  <a:moveTo>
                    <a:pt x="1204331" y="0"/>
                  </a:moveTo>
                  <a:lnTo>
                    <a:pt x="1254512" y="0"/>
                  </a:lnTo>
                </a:path>
                <a:path w="1906905" h="100965">
                  <a:moveTo>
                    <a:pt x="1354873" y="0"/>
                  </a:moveTo>
                  <a:lnTo>
                    <a:pt x="1405053" y="0"/>
                  </a:lnTo>
                </a:path>
                <a:path w="1906905" h="100965">
                  <a:moveTo>
                    <a:pt x="1455234" y="0"/>
                  </a:moveTo>
                  <a:lnTo>
                    <a:pt x="1806497" y="0"/>
                  </a:lnTo>
                </a:path>
                <a:path w="1906905" h="100965">
                  <a:moveTo>
                    <a:pt x="1856678" y="0"/>
                  </a:moveTo>
                  <a:lnTo>
                    <a:pt x="1906858" y="0"/>
                  </a:lnTo>
                </a:path>
                <a:path w="1906905" h="100965">
                  <a:moveTo>
                    <a:pt x="0" y="50180"/>
                  </a:moveTo>
                  <a:lnTo>
                    <a:pt x="50180" y="50180"/>
                  </a:lnTo>
                </a:path>
                <a:path w="1906905" h="100965">
                  <a:moveTo>
                    <a:pt x="150541" y="50180"/>
                  </a:moveTo>
                  <a:lnTo>
                    <a:pt x="200721" y="50180"/>
                  </a:lnTo>
                </a:path>
                <a:path w="1906905" h="100965">
                  <a:moveTo>
                    <a:pt x="301082" y="50180"/>
                  </a:moveTo>
                  <a:lnTo>
                    <a:pt x="401443" y="50180"/>
                  </a:lnTo>
                </a:path>
                <a:path w="1906905" h="100965">
                  <a:moveTo>
                    <a:pt x="501804" y="50180"/>
                  </a:moveTo>
                  <a:lnTo>
                    <a:pt x="602165" y="50180"/>
                  </a:lnTo>
                </a:path>
                <a:path w="1906905" h="100965">
                  <a:moveTo>
                    <a:pt x="702526" y="50180"/>
                  </a:moveTo>
                  <a:lnTo>
                    <a:pt x="802887" y="50180"/>
                  </a:lnTo>
                </a:path>
                <a:path w="1906905" h="100965">
                  <a:moveTo>
                    <a:pt x="853068" y="50180"/>
                  </a:moveTo>
                  <a:lnTo>
                    <a:pt x="903248" y="50180"/>
                  </a:lnTo>
                </a:path>
                <a:path w="1906905" h="100965">
                  <a:moveTo>
                    <a:pt x="953429" y="50180"/>
                  </a:moveTo>
                  <a:lnTo>
                    <a:pt x="1103970" y="50180"/>
                  </a:lnTo>
                </a:path>
                <a:path w="1906905" h="100965">
                  <a:moveTo>
                    <a:pt x="1154151" y="50180"/>
                  </a:moveTo>
                  <a:lnTo>
                    <a:pt x="1304692" y="50180"/>
                  </a:lnTo>
                </a:path>
                <a:path w="1906905" h="100965">
                  <a:moveTo>
                    <a:pt x="1354873" y="50180"/>
                  </a:moveTo>
                  <a:lnTo>
                    <a:pt x="1455234" y="50180"/>
                  </a:lnTo>
                </a:path>
                <a:path w="1906905" h="100965">
                  <a:moveTo>
                    <a:pt x="1505414" y="50180"/>
                  </a:moveTo>
                  <a:lnTo>
                    <a:pt x="1555595" y="50180"/>
                  </a:lnTo>
                </a:path>
                <a:path w="1906905" h="100965">
                  <a:moveTo>
                    <a:pt x="1706136" y="50180"/>
                  </a:moveTo>
                  <a:lnTo>
                    <a:pt x="1856678" y="50180"/>
                  </a:lnTo>
                </a:path>
                <a:path w="1906905" h="100965">
                  <a:moveTo>
                    <a:pt x="50180" y="100360"/>
                  </a:moveTo>
                  <a:lnTo>
                    <a:pt x="150541" y="100360"/>
                  </a:lnTo>
                </a:path>
                <a:path w="1906905" h="100965">
                  <a:moveTo>
                    <a:pt x="250902" y="100360"/>
                  </a:moveTo>
                  <a:lnTo>
                    <a:pt x="301082" y="100360"/>
                  </a:lnTo>
                </a:path>
                <a:path w="1906905" h="100965">
                  <a:moveTo>
                    <a:pt x="451624" y="100360"/>
                  </a:moveTo>
                  <a:lnTo>
                    <a:pt x="501804" y="100360"/>
                  </a:lnTo>
                </a:path>
                <a:path w="1906905" h="100965">
                  <a:moveTo>
                    <a:pt x="903248" y="100360"/>
                  </a:moveTo>
                  <a:lnTo>
                    <a:pt x="1053790" y="100360"/>
                  </a:lnTo>
                </a:path>
                <a:path w="1906905" h="100965">
                  <a:moveTo>
                    <a:pt x="1204331" y="100360"/>
                  </a:moveTo>
                  <a:lnTo>
                    <a:pt x="1254512" y="100360"/>
                  </a:lnTo>
                </a:path>
                <a:path w="1906905" h="100965">
                  <a:moveTo>
                    <a:pt x="1405053" y="100360"/>
                  </a:moveTo>
                  <a:lnTo>
                    <a:pt x="1505414" y="100360"/>
                  </a:lnTo>
                </a:path>
                <a:path w="1906905" h="100965">
                  <a:moveTo>
                    <a:pt x="1555595" y="100360"/>
                  </a:moveTo>
                  <a:lnTo>
                    <a:pt x="1605775" y="100360"/>
                  </a:lnTo>
                </a:path>
                <a:path w="1906905" h="100965">
                  <a:moveTo>
                    <a:pt x="1655956" y="100360"/>
                  </a:moveTo>
                  <a:lnTo>
                    <a:pt x="1756317" y="100360"/>
                  </a:lnTo>
                </a:path>
                <a:path w="1906905" h="100965">
                  <a:moveTo>
                    <a:pt x="1806497" y="100360"/>
                  </a:moveTo>
                  <a:lnTo>
                    <a:pt x="1856678" y="10036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295917" y="763464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496639" y="7659739"/>
              <a:ext cx="1756410" cy="0"/>
            </a:xfrm>
            <a:custGeom>
              <a:avLst/>
              <a:gdLst/>
              <a:ahLst/>
              <a:cxnLst/>
              <a:rect l="l" t="t" r="r" b="b"/>
              <a:pathLst>
                <a:path w="1756409">
                  <a:moveTo>
                    <a:pt x="0" y="0"/>
                  </a:moveTo>
                  <a:lnTo>
                    <a:pt x="150541" y="0"/>
                  </a:lnTo>
                </a:path>
                <a:path w="1756409">
                  <a:moveTo>
                    <a:pt x="250902" y="0"/>
                  </a:moveTo>
                  <a:lnTo>
                    <a:pt x="451624" y="0"/>
                  </a:lnTo>
                </a:path>
                <a:path w="1756409">
                  <a:moveTo>
                    <a:pt x="501804" y="0"/>
                  </a:moveTo>
                  <a:lnTo>
                    <a:pt x="551985" y="0"/>
                  </a:lnTo>
                </a:path>
                <a:path w="1756409">
                  <a:moveTo>
                    <a:pt x="652346" y="0"/>
                  </a:moveTo>
                  <a:lnTo>
                    <a:pt x="752707" y="0"/>
                  </a:lnTo>
                </a:path>
                <a:path w="1756409">
                  <a:moveTo>
                    <a:pt x="903248" y="0"/>
                  </a:moveTo>
                  <a:lnTo>
                    <a:pt x="1003609" y="0"/>
                  </a:lnTo>
                </a:path>
                <a:path w="1756409">
                  <a:moveTo>
                    <a:pt x="1053790" y="0"/>
                  </a:moveTo>
                  <a:lnTo>
                    <a:pt x="1103970" y="0"/>
                  </a:lnTo>
                </a:path>
                <a:path w="1756409">
                  <a:moveTo>
                    <a:pt x="1154151" y="0"/>
                  </a:moveTo>
                  <a:lnTo>
                    <a:pt x="1405053" y="0"/>
                  </a:lnTo>
                </a:path>
                <a:path w="1756409">
                  <a:moveTo>
                    <a:pt x="1455234" y="0"/>
                  </a:moveTo>
                  <a:lnTo>
                    <a:pt x="1505414" y="0"/>
                  </a:lnTo>
                </a:path>
                <a:path w="1756409">
                  <a:moveTo>
                    <a:pt x="1555595" y="0"/>
                  </a:moveTo>
                  <a:lnTo>
                    <a:pt x="1605775" y="0"/>
                  </a:lnTo>
                </a:path>
                <a:path w="1756409">
                  <a:moveTo>
                    <a:pt x="1655956" y="0"/>
                  </a:moveTo>
                  <a:lnTo>
                    <a:pt x="1756317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295917" y="768482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446458" y="7709919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30">
                  <a:moveTo>
                    <a:pt x="0" y="0"/>
                  </a:moveTo>
                  <a:lnTo>
                    <a:pt x="50180" y="0"/>
                  </a:lnTo>
                </a:path>
                <a:path w="151130">
                  <a:moveTo>
                    <a:pt x="100360" y="0"/>
                  </a:moveTo>
                  <a:lnTo>
                    <a:pt x="150541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697361" y="768482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295917" y="7709919"/>
              <a:ext cx="2057400" cy="50800"/>
            </a:xfrm>
            <a:custGeom>
              <a:avLst/>
              <a:gdLst/>
              <a:ahLst/>
              <a:cxnLst/>
              <a:rect l="l" t="t" r="r" b="b"/>
              <a:pathLst>
                <a:path w="2057400" h="50800">
                  <a:moveTo>
                    <a:pt x="551985" y="0"/>
                  </a:moveTo>
                  <a:lnTo>
                    <a:pt x="652346" y="0"/>
                  </a:lnTo>
                </a:path>
                <a:path w="2057400" h="50800">
                  <a:moveTo>
                    <a:pt x="953429" y="0"/>
                  </a:moveTo>
                  <a:lnTo>
                    <a:pt x="1053790" y="0"/>
                  </a:lnTo>
                </a:path>
                <a:path w="2057400" h="50800">
                  <a:moveTo>
                    <a:pt x="1154151" y="0"/>
                  </a:moveTo>
                  <a:lnTo>
                    <a:pt x="1254512" y="0"/>
                  </a:lnTo>
                </a:path>
                <a:path w="2057400" h="50800">
                  <a:moveTo>
                    <a:pt x="1304692" y="0"/>
                  </a:moveTo>
                  <a:lnTo>
                    <a:pt x="1354873" y="0"/>
                  </a:lnTo>
                </a:path>
                <a:path w="2057400" h="50800">
                  <a:moveTo>
                    <a:pt x="1455234" y="0"/>
                  </a:moveTo>
                  <a:lnTo>
                    <a:pt x="1505414" y="0"/>
                  </a:lnTo>
                </a:path>
                <a:path w="2057400" h="50800">
                  <a:moveTo>
                    <a:pt x="1555595" y="0"/>
                  </a:moveTo>
                  <a:lnTo>
                    <a:pt x="1655956" y="0"/>
                  </a:lnTo>
                </a:path>
                <a:path w="2057400" h="50800">
                  <a:moveTo>
                    <a:pt x="1706136" y="0"/>
                  </a:moveTo>
                  <a:lnTo>
                    <a:pt x="2057400" y="0"/>
                  </a:lnTo>
                </a:path>
                <a:path w="2057400" h="50800">
                  <a:moveTo>
                    <a:pt x="0" y="50180"/>
                  </a:moveTo>
                  <a:lnTo>
                    <a:pt x="100360" y="50180"/>
                  </a:lnTo>
                </a:path>
                <a:path w="2057400" h="50800">
                  <a:moveTo>
                    <a:pt x="150541" y="50180"/>
                  </a:moveTo>
                  <a:lnTo>
                    <a:pt x="351263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697361" y="773501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797722" y="7760100"/>
              <a:ext cx="452120" cy="0"/>
            </a:xfrm>
            <a:custGeom>
              <a:avLst/>
              <a:gdLst/>
              <a:ahLst/>
              <a:cxnLst/>
              <a:rect l="l" t="t" r="r" b="b"/>
              <a:pathLst>
                <a:path w="452119">
                  <a:moveTo>
                    <a:pt x="0" y="0"/>
                  </a:moveTo>
                  <a:lnTo>
                    <a:pt x="200721" y="0"/>
                  </a:lnTo>
                </a:path>
                <a:path w="452119">
                  <a:moveTo>
                    <a:pt x="301082" y="0"/>
                  </a:moveTo>
                  <a:lnTo>
                    <a:pt x="351263" y="0"/>
                  </a:lnTo>
                </a:path>
                <a:path w="452119">
                  <a:moveTo>
                    <a:pt x="401443" y="0"/>
                  </a:moveTo>
                  <a:lnTo>
                    <a:pt x="451624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299526" y="773501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295917" y="7760100"/>
              <a:ext cx="2007235" cy="50800"/>
            </a:xfrm>
            <a:custGeom>
              <a:avLst/>
              <a:gdLst/>
              <a:ahLst/>
              <a:cxnLst/>
              <a:rect l="l" t="t" r="r" b="b"/>
              <a:pathLst>
                <a:path w="2007234" h="50800">
                  <a:moveTo>
                    <a:pt x="1103970" y="0"/>
                  </a:moveTo>
                  <a:lnTo>
                    <a:pt x="1154151" y="0"/>
                  </a:lnTo>
                </a:path>
                <a:path w="2007234" h="50800">
                  <a:moveTo>
                    <a:pt x="1204331" y="0"/>
                  </a:moveTo>
                  <a:lnTo>
                    <a:pt x="1254512" y="0"/>
                  </a:lnTo>
                </a:path>
                <a:path w="2007234" h="50800">
                  <a:moveTo>
                    <a:pt x="1354873" y="0"/>
                  </a:moveTo>
                  <a:lnTo>
                    <a:pt x="1505414" y="0"/>
                  </a:lnTo>
                </a:path>
                <a:path w="2007234" h="50800">
                  <a:moveTo>
                    <a:pt x="1605775" y="0"/>
                  </a:moveTo>
                  <a:lnTo>
                    <a:pt x="1706136" y="0"/>
                  </a:lnTo>
                </a:path>
                <a:path w="2007234" h="50800">
                  <a:moveTo>
                    <a:pt x="1806497" y="0"/>
                  </a:moveTo>
                  <a:lnTo>
                    <a:pt x="1906858" y="0"/>
                  </a:lnTo>
                </a:path>
                <a:path w="2007234" h="50800">
                  <a:moveTo>
                    <a:pt x="1957039" y="0"/>
                  </a:moveTo>
                  <a:lnTo>
                    <a:pt x="2007219" y="0"/>
                  </a:lnTo>
                </a:path>
                <a:path w="2007234" h="50800">
                  <a:moveTo>
                    <a:pt x="0" y="50180"/>
                  </a:moveTo>
                  <a:lnTo>
                    <a:pt x="50180" y="50180"/>
                  </a:lnTo>
                </a:path>
                <a:path w="2007234" h="50800">
                  <a:moveTo>
                    <a:pt x="150541" y="50180"/>
                  </a:moveTo>
                  <a:lnTo>
                    <a:pt x="301082" y="50180"/>
                  </a:lnTo>
                </a:path>
                <a:path w="2007234" h="50800">
                  <a:moveTo>
                    <a:pt x="351263" y="50180"/>
                  </a:moveTo>
                  <a:lnTo>
                    <a:pt x="401443" y="50180"/>
                  </a:lnTo>
                </a:path>
                <a:path w="2007234" h="50800">
                  <a:moveTo>
                    <a:pt x="451624" y="50180"/>
                  </a:moveTo>
                  <a:lnTo>
                    <a:pt x="652346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299526" y="778519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600609" y="7810280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59">
                  <a:moveTo>
                    <a:pt x="0" y="0"/>
                  </a:moveTo>
                  <a:lnTo>
                    <a:pt x="250902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901692" y="778519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102414" y="7810280"/>
              <a:ext cx="251460" cy="0"/>
            </a:xfrm>
            <a:custGeom>
              <a:avLst/>
              <a:gdLst/>
              <a:ahLst/>
              <a:cxnLst/>
              <a:rect l="l" t="t" r="r" b="b"/>
              <a:pathLst>
                <a:path w="251459">
                  <a:moveTo>
                    <a:pt x="0" y="0"/>
                  </a:moveTo>
                  <a:lnTo>
                    <a:pt x="50180" y="0"/>
                  </a:lnTo>
                </a:path>
                <a:path w="251459">
                  <a:moveTo>
                    <a:pt x="200721" y="0"/>
                  </a:moveTo>
                  <a:lnTo>
                    <a:pt x="250902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496639" y="783537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597000" y="7860461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360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797722" y="783537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998444" y="7860461"/>
              <a:ext cx="753110" cy="0"/>
            </a:xfrm>
            <a:custGeom>
              <a:avLst/>
              <a:gdLst/>
              <a:ahLst/>
              <a:cxnLst/>
              <a:rect l="l" t="t" r="r" b="b"/>
              <a:pathLst>
                <a:path w="753109">
                  <a:moveTo>
                    <a:pt x="0" y="0"/>
                  </a:moveTo>
                  <a:lnTo>
                    <a:pt x="150541" y="0"/>
                  </a:lnTo>
                </a:path>
                <a:path w="753109">
                  <a:moveTo>
                    <a:pt x="200721" y="0"/>
                  </a:moveTo>
                  <a:lnTo>
                    <a:pt x="250902" y="0"/>
                  </a:lnTo>
                </a:path>
                <a:path w="753109">
                  <a:moveTo>
                    <a:pt x="351263" y="0"/>
                  </a:moveTo>
                  <a:lnTo>
                    <a:pt x="451624" y="0"/>
                  </a:lnTo>
                </a:path>
                <a:path w="753109">
                  <a:moveTo>
                    <a:pt x="501804" y="0"/>
                  </a:moveTo>
                  <a:lnTo>
                    <a:pt x="551985" y="0"/>
                  </a:lnTo>
                </a:path>
                <a:path w="753109">
                  <a:moveTo>
                    <a:pt x="652346" y="0"/>
                  </a:moveTo>
                  <a:lnTo>
                    <a:pt x="752707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901692" y="783537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5152595" y="7860461"/>
              <a:ext cx="151130" cy="0"/>
            </a:xfrm>
            <a:custGeom>
              <a:avLst/>
              <a:gdLst/>
              <a:ahLst/>
              <a:cxnLst/>
              <a:rect l="l" t="t" r="r" b="b"/>
              <a:pathLst>
                <a:path w="151130">
                  <a:moveTo>
                    <a:pt x="0" y="0"/>
                  </a:moveTo>
                  <a:lnTo>
                    <a:pt x="150541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496639" y="788555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647180" y="7910641"/>
              <a:ext cx="100965" cy="0"/>
            </a:xfrm>
            <a:custGeom>
              <a:avLst/>
              <a:gdLst/>
              <a:ahLst/>
              <a:cxnLst/>
              <a:rect l="l" t="t" r="r" b="b"/>
              <a:pathLst>
                <a:path w="100965">
                  <a:moveTo>
                    <a:pt x="0" y="0"/>
                  </a:moveTo>
                  <a:lnTo>
                    <a:pt x="100360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797722" y="788555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3898083" y="7910641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19">
                  <a:moveTo>
                    <a:pt x="0" y="0"/>
                  </a:moveTo>
                  <a:lnTo>
                    <a:pt x="150541" y="0"/>
                  </a:lnTo>
                </a:path>
                <a:path w="1455419">
                  <a:moveTo>
                    <a:pt x="200721" y="0"/>
                  </a:moveTo>
                  <a:lnTo>
                    <a:pt x="250902" y="0"/>
                  </a:lnTo>
                </a:path>
                <a:path w="1455419">
                  <a:moveTo>
                    <a:pt x="351263" y="0"/>
                  </a:moveTo>
                  <a:lnTo>
                    <a:pt x="501804" y="0"/>
                  </a:lnTo>
                </a:path>
                <a:path w="1455419">
                  <a:moveTo>
                    <a:pt x="551985" y="0"/>
                  </a:moveTo>
                  <a:lnTo>
                    <a:pt x="602165" y="0"/>
                  </a:lnTo>
                </a:path>
                <a:path w="1455419">
                  <a:moveTo>
                    <a:pt x="702526" y="0"/>
                  </a:moveTo>
                  <a:lnTo>
                    <a:pt x="752707" y="0"/>
                  </a:lnTo>
                </a:path>
                <a:path w="1455419">
                  <a:moveTo>
                    <a:pt x="802887" y="0"/>
                  </a:moveTo>
                  <a:lnTo>
                    <a:pt x="853068" y="0"/>
                  </a:lnTo>
                </a:path>
                <a:path w="1455419">
                  <a:moveTo>
                    <a:pt x="903248" y="0"/>
                  </a:moveTo>
                  <a:lnTo>
                    <a:pt x="1053790" y="0"/>
                  </a:lnTo>
                </a:path>
                <a:path w="1455419">
                  <a:moveTo>
                    <a:pt x="1103970" y="0"/>
                  </a:moveTo>
                  <a:lnTo>
                    <a:pt x="1254512" y="0"/>
                  </a:lnTo>
                </a:path>
                <a:path w="1455419">
                  <a:moveTo>
                    <a:pt x="1354873" y="0"/>
                  </a:moveTo>
                  <a:lnTo>
                    <a:pt x="1455234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346097" y="793573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496639" y="7960822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0" y="0"/>
                  </a:moveTo>
                  <a:lnTo>
                    <a:pt x="250902" y="0"/>
                  </a:lnTo>
                </a:path>
                <a:path w="652780">
                  <a:moveTo>
                    <a:pt x="351263" y="0"/>
                  </a:moveTo>
                  <a:lnTo>
                    <a:pt x="652346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199165" y="793573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500249" y="7960822"/>
              <a:ext cx="753110" cy="0"/>
            </a:xfrm>
            <a:custGeom>
              <a:avLst/>
              <a:gdLst/>
              <a:ahLst/>
              <a:cxnLst/>
              <a:rect l="l" t="t" r="r" b="b"/>
              <a:pathLst>
                <a:path w="753109">
                  <a:moveTo>
                    <a:pt x="0" y="0"/>
                  </a:moveTo>
                  <a:lnTo>
                    <a:pt x="100360" y="0"/>
                  </a:lnTo>
                </a:path>
                <a:path w="753109">
                  <a:moveTo>
                    <a:pt x="150541" y="0"/>
                  </a:moveTo>
                  <a:lnTo>
                    <a:pt x="301082" y="0"/>
                  </a:lnTo>
                </a:path>
                <a:path w="753109">
                  <a:moveTo>
                    <a:pt x="451624" y="0"/>
                  </a:moveTo>
                  <a:lnTo>
                    <a:pt x="501804" y="0"/>
                  </a:lnTo>
                </a:path>
                <a:path w="753109">
                  <a:moveTo>
                    <a:pt x="551985" y="0"/>
                  </a:moveTo>
                  <a:lnTo>
                    <a:pt x="652346" y="0"/>
                  </a:lnTo>
                </a:path>
                <a:path w="753109">
                  <a:moveTo>
                    <a:pt x="702526" y="0"/>
                  </a:moveTo>
                  <a:lnTo>
                    <a:pt x="752707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346097" y="79859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446458" y="8011002"/>
              <a:ext cx="652780" cy="0"/>
            </a:xfrm>
            <a:custGeom>
              <a:avLst/>
              <a:gdLst/>
              <a:ahLst/>
              <a:cxnLst/>
              <a:rect l="l" t="t" r="r" b="b"/>
              <a:pathLst>
                <a:path w="652780">
                  <a:moveTo>
                    <a:pt x="0" y="0"/>
                  </a:moveTo>
                  <a:lnTo>
                    <a:pt x="50180" y="0"/>
                  </a:lnTo>
                </a:path>
                <a:path w="652780">
                  <a:moveTo>
                    <a:pt x="100360" y="0"/>
                  </a:moveTo>
                  <a:lnTo>
                    <a:pt x="150541" y="0"/>
                  </a:lnTo>
                </a:path>
                <a:path w="652780">
                  <a:moveTo>
                    <a:pt x="351263" y="0"/>
                  </a:moveTo>
                  <a:lnTo>
                    <a:pt x="401443" y="0"/>
                  </a:lnTo>
                </a:path>
                <a:path w="652780">
                  <a:moveTo>
                    <a:pt x="501804" y="0"/>
                  </a:moveTo>
                  <a:lnTo>
                    <a:pt x="652346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199165" y="79859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396278" y="8011002"/>
              <a:ext cx="1957070" cy="50800"/>
            </a:xfrm>
            <a:custGeom>
              <a:avLst/>
              <a:gdLst/>
              <a:ahLst/>
              <a:cxnLst/>
              <a:rect l="l" t="t" r="r" b="b"/>
              <a:pathLst>
                <a:path w="1957069" h="50800">
                  <a:moveTo>
                    <a:pt x="903248" y="0"/>
                  </a:moveTo>
                  <a:lnTo>
                    <a:pt x="1053790" y="0"/>
                  </a:lnTo>
                </a:path>
                <a:path w="1957069" h="50800">
                  <a:moveTo>
                    <a:pt x="1204331" y="0"/>
                  </a:moveTo>
                  <a:lnTo>
                    <a:pt x="1354873" y="0"/>
                  </a:lnTo>
                </a:path>
                <a:path w="1957069" h="50800">
                  <a:moveTo>
                    <a:pt x="1605775" y="0"/>
                  </a:moveTo>
                  <a:lnTo>
                    <a:pt x="1655956" y="0"/>
                  </a:lnTo>
                </a:path>
                <a:path w="1957069" h="50800">
                  <a:moveTo>
                    <a:pt x="1756317" y="0"/>
                  </a:moveTo>
                  <a:lnTo>
                    <a:pt x="1806497" y="0"/>
                  </a:lnTo>
                </a:path>
                <a:path w="1957069" h="50800">
                  <a:moveTo>
                    <a:pt x="1906858" y="0"/>
                  </a:moveTo>
                  <a:lnTo>
                    <a:pt x="1957039" y="0"/>
                  </a:lnTo>
                </a:path>
                <a:path w="1957069" h="50800">
                  <a:moveTo>
                    <a:pt x="0" y="50180"/>
                  </a:moveTo>
                  <a:lnTo>
                    <a:pt x="100360" y="50180"/>
                  </a:lnTo>
                </a:path>
                <a:path w="1957069" h="50800">
                  <a:moveTo>
                    <a:pt x="200721" y="50180"/>
                  </a:moveTo>
                  <a:lnTo>
                    <a:pt x="250902" y="50180"/>
                  </a:lnTo>
                </a:path>
                <a:path w="1957069" h="50800">
                  <a:moveTo>
                    <a:pt x="301082" y="50180"/>
                  </a:moveTo>
                  <a:lnTo>
                    <a:pt x="351263" y="50180"/>
                  </a:lnTo>
                </a:path>
                <a:path w="1957069" h="50800">
                  <a:moveTo>
                    <a:pt x="451624" y="50180"/>
                  </a:moveTo>
                  <a:lnTo>
                    <a:pt x="551985" y="50180"/>
                  </a:lnTo>
                </a:path>
                <a:path w="1957069" h="50800">
                  <a:moveTo>
                    <a:pt x="602165" y="50180"/>
                  </a:moveTo>
                  <a:lnTo>
                    <a:pt x="652346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098805" y="8036093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0" y="0"/>
                  </a:moveTo>
                  <a:lnTo>
                    <a:pt x="100361" y="0"/>
                  </a:lnTo>
                  <a:lnTo>
                    <a:pt x="100361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3346097" y="8061183"/>
              <a:ext cx="1906905" cy="50800"/>
            </a:xfrm>
            <a:custGeom>
              <a:avLst/>
              <a:gdLst/>
              <a:ahLst/>
              <a:cxnLst/>
              <a:rect l="l" t="t" r="r" b="b"/>
              <a:pathLst>
                <a:path w="1906905" h="50800">
                  <a:moveTo>
                    <a:pt x="1053790" y="0"/>
                  </a:moveTo>
                  <a:lnTo>
                    <a:pt x="1103970" y="0"/>
                  </a:lnTo>
                </a:path>
                <a:path w="1906905" h="50800">
                  <a:moveTo>
                    <a:pt x="1204331" y="0"/>
                  </a:moveTo>
                  <a:lnTo>
                    <a:pt x="1354873" y="0"/>
                  </a:lnTo>
                </a:path>
                <a:path w="1906905" h="50800">
                  <a:moveTo>
                    <a:pt x="1405053" y="0"/>
                  </a:moveTo>
                  <a:lnTo>
                    <a:pt x="1455234" y="0"/>
                  </a:lnTo>
                </a:path>
                <a:path w="1906905" h="50800">
                  <a:moveTo>
                    <a:pt x="1605775" y="0"/>
                  </a:moveTo>
                  <a:lnTo>
                    <a:pt x="1655956" y="0"/>
                  </a:lnTo>
                </a:path>
                <a:path w="1906905" h="50800">
                  <a:moveTo>
                    <a:pt x="1706136" y="0"/>
                  </a:moveTo>
                  <a:lnTo>
                    <a:pt x="1756317" y="0"/>
                  </a:lnTo>
                </a:path>
                <a:path w="1906905" h="50800">
                  <a:moveTo>
                    <a:pt x="1856678" y="0"/>
                  </a:moveTo>
                  <a:lnTo>
                    <a:pt x="1906858" y="0"/>
                  </a:lnTo>
                </a:path>
                <a:path w="1906905" h="50800">
                  <a:moveTo>
                    <a:pt x="0" y="50180"/>
                  </a:moveTo>
                  <a:lnTo>
                    <a:pt x="50180" y="50180"/>
                  </a:lnTo>
                </a:path>
                <a:path w="1906905" h="50800">
                  <a:moveTo>
                    <a:pt x="100360" y="50180"/>
                  </a:moveTo>
                  <a:lnTo>
                    <a:pt x="150541" y="50180"/>
                  </a:lnTo>
                </a:path>
                <a:path w="1906905" h="50800">
                  <a:moveTo>
                    <a:pt x="200721" y="50180"/>
                  </a:moveTo>
                  <a:lnTo>
                    <a:pt x="250902" y="50180"/>
                  </a:lnTo>
                </a:path>
                <a:path w="1906905" h="50800">
                  <a:moveTo>
                    <a:pt x="301082" y="50180"/>
                  </a:moveTo>
                  <a:lnTo>
                    <a:pt x="351263" y="50180"/>
                  </a:lnTo>
                </a:path>
                <a:path w="1906905" h="50800">
                  <a:moveTo>
                    <a:pt x="401443" y="50180"/>
                  </a:moveTo>
                  <a:lnTo>
                    <a:pt x="451624" y="50180"/>
                  </a:lnTo>
                </a:path>
                <a:path w="1906905" h="50800">
                  <a:moveTo>
                    <a:pt x="602165" y="50180"/>
                  </a:moveTo>
                  <a:lnTo>
                    <a:pt x="702526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098805" y="8086273"/>
              <a:ext cx="100965" cy="50800"/>
            </a:xfrm>
            <a:custGeom>
              <a:avLst/>
              <a:gdLst/>
              <a:ahLst/>
              <a:cxnLst/>
              <a:rect l="l" t="t" r="r" b="b"/>
              <a:pathLst>
                <a:path w="100965" h="50800">
                  <a:moveTo>
                    <a:pt x="0" y="0"/>
                  </a:moveTo>
                  <a:lnTo>
                    <a:pt x="100361" y="0"/>
                  </a:lnTo>
                  <a:lnTo>
                    <a:pt x="100361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597000" y="8111363"/>
              <a:ext cx="1756410" cy="50800"/>
            </a:xfrm>
            <a:custGeom>
              <a:avLst/>
              <a:gdLst/>
              <a:ahLst/>
              <a:cxnLst/>
              <a:rect l="l" t="t" r="r" b="b"/>
              <a:pathLst>
                <a:path w="1756409" h="50800">
                  <a:moveTo>
                    <a:pt x="652346" y="0"/>
                  </a:moveTo>
                  <a:lnTo>
                    <a:pt x="702526" y="0"/>
                  </a:lnTo>
                </a:path>
                <a:path w="1756409" h="50800">
                  <a:moveTo>
                    <a:pt x="853068" y="0"/>
                  </a:moveTo>
                  <a:lnTo>
                    <a:pt x="903248" y="0"/>
                  </a:lnTo>
                </a:path>
                <a:path w="1756409" h="50800">
                  <a:moveTo>
                    <a:pt x="953429" y="0"/>
                  </a:moveTo>
                  <a:lnTo>
                    <a:pt x="1003609" y="0"/>
                  </a:lnTo>
                </a:path>
                <a:path w="1756409" h="50800">
                  <a:moveTo>
                    <a:pt x="1103970" y="0"/>
                  </a:moveTo>
                  <a:lnTo>
                    <a:pt x="1154151" y="0"/>
                  </a:lnTo>
                </a:path>
                <a:path w="1756409" h="50800">
                  <a:moveTo>
                    <a:pt x="1254512" y="0"/>
                  </a:moveTo>
                  <a:lnTo>
                    <a:pt x="1304692" y="0"/>
                  </a:lnTo>
                </a:path>
                <a:path w="1756409" h="50800">
                  <a:moveTo>
                    <a:pt x="1405053" y="0"/>
                  </a:moveTo>
                  <a:lnTo>
                    <a:pt x="1455234" y="0"/>
                  </a:lnTo>
                </a:path>
                <a:path w="1756409" h="50800">
                  <a:moveTo>
                    <a:pt x="1505414" y="0"/>
                  </a:moveTo>
                  <a:lnTo>
                    <a:pt x="1605775" y="0"/>
                  </a:lnTo>
                </a:path>
                <a:path w="1756409" h="50800">
                  <a:moveTo>
                    <a:pt x="1706136" y="0"/>
                  </a:moveTo>
                  <a:lnTo>
                    <a:pt x="1756317" y="0"/>
                  </a:lnTo>
                </a:path>
                <a:path w="1756409" h="50800">
                  <a:moveTo>
                    <a:pt x="0" y="50180"/>
                  </a:moveTo>
                  <a:lnTo>
                    <a:pt x="200721" y="50180"/>
                  </a:lnTo>
                </a:path>
                <a:path w="1756409" h="50800">
                  <a:moveTo>
                    <a:pt x="250902" y="50180"/>
                  </a:moveTo>
                  <a:lnTo>
                    <a:pt x="301082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3998444" y="813645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346097" y="8161544"/>
              <a:ext cx="1957070" cy="50800"/>
            </a:xfrm>
            <a:custGeom>
              <a:avLst/>
              <a:gdLst/>
              <a:ahLst/>
              <a:cxnLst/>
              <a:rect l="l" t="t" r="r" b="b"/>
              <a:pathLst>
                <a:path w="1957069" h="50800">
                  <a:moveTo>
                    <a:pt x="802887" y="0"/>
                  </a:moveTo>
                  <a:lnTo>
                    <a:pt x="853068" y="0"/>
                  </a:lnTo>
                </a:path>
                <a:path w="1957069" h="50800">
                  <a:moveTo>
                    <a:pt x="953429" y="0"/>
                  </a:moveTo>
                  <a:lnTo>
                    <a:pt x="1003609" y="0"/>
                  </a:lnTo>
                </a:path>
                <a:path w="1957069" h="50800">
                  <a:moveTo>
                    <a:pt x="1053790" y="0"/>
                  </a:moveTo>
                  <a:lnTo>
                    <a:pt x="1103970" y="0"/>
                  </a:lnTo>
                </a:path>
                <a:path w="1957069" h="50800">
                  <a:moveTo>
                    <a:pt x="1304692" y="0"/>
                  </a:moveTo>
                  <a:lnTo>
                    <a:pt x="1354873" y="0"/>
                  </a:lnTo>
                </a:path>
                <a:path w="1957069" h="50800">
                  <a:moveTo>
                    <a:pt x="1555595" y="0"/>
                  </a:moveTo>
                  <a:lnTo>
                    <a:pt x="1655956" y="0"/>
                  </a:lnTo>
                </a:path>
                <a:path w="1957069" h="50800">
                  <a:moveTo>
                    <a:pt x="1756317" y="0"/>
                  </a:moveTo>
                  <a:lnTo>
                    <a:pt x="1806497" y="0"/>
                  </a:lnTo>
                </a:path>
                <a:path w="1957069" h="50800">
                  <a:moveTo>
                    <a:pt x="1906858" y="0"/>
                  </a:moveTo>
                  <a:lnTo>
                    <a:pt x="1957039" y="0"/>
                  </a:lnTo>
                </a:path>
                <a:path w="1957069" h="50800">
                  <a:moveTo>
                    <a:pt x="0" y="50180"/>
                  </a:moveTo>
                  <a:lnTo>
                    <a:pt x="100360" y="50180"/>
                  </a:lnTo>
                </a:path>
                <a:path w="1957069" h="50800">
                  <a:moveTo>
                    <a:pt x="200721" y="50180"/>
                  </a:moveTo>
                  <a:lnTo>
                    <a:pt x="250902" y="50180"/>
                  </a:lnTo>
                </a:path>
                <a:path w="1957069" h="50800">
                  <a:moveTo>
                    <a:pt x="301082" y="50180"/>
                  </a:moveTo>
                  <a:lnTo>
                    <a:pt x="351263" y="50180"/>
                  </a:lnTo>
                </a:path>
                <a:path w="1957069" h="50800">
                  <a:moveTo>
                    <a:pt x="401443" y="50180"/>
                  </a:moveTo>
                  <a:lnTo>
                    <a:pt x="451624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998444" y="818663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299526" y="8211724"/>
              <a:ext cx="1054100" cy="0"/>
            </a:xfrm>
            <a:custGeom>
              <a:avLst/>
              <a:gdLst/>
              <a:ahLst/>
              <a:cxnLst/>
              <a:rect l="l" t="t" r="r" b="b"/>
              <a:pathLst>
                <a:path w="1054100">
                  <a:moveTo>
                    <a:pt x="0" y="0"/>
                  </a:moveTo>
                  <a:lnTo>
                    <a:pt x="100360" y="0"/>
                  </a:lnTo>
                </a:path>
                <a:path w="1054100">
                  <a:moveTo>
                    <a:pt x="200721" y="0"/>
                  </a:moveTo>
                  <a:lnTo>
                    <a:pt x="250902" y="0"/>
                  </a:lnTo>
                </a:path>
                <a:path w="1054100">
                  <a:moveTo>
                    <a:pt x="301082" y="0"/>
                  </a:moveTo>
                  <a:lnTo>
                    <a:pt x="351263" y="0"/>
                  </a:lnTo>
                </a:path>
                <a:path w="1054100">
                  <a:moveTo>
                    <a:pt x="401443" y="0"/>
                  </a:moveTo>
                  <a:lnTo>
                    <a:pt x="451624" y="0"/>
                  </a:lnTo>
                </a:path>
                <a:path w="1054100">
                  <a:moveTo>
                    <a:pt x="551985" y="0"/>
                  </a:moveTo>
                  <a:lnTo>
                    <a:pt x="652346" y="0"/>
                  </a:lnTo>
                </a:path>
                <a:path w="1054100">
                  <a:moveTo>
                    <a:pt x="702526" y="0"/>
                  </a:moveTo>
                  <a:lnTo>
                    <a:pt x="752707" y="0"/>
                  </a:lnTo>
                </a:path>
                <a:path w="1054100">
                  <a:moveTo>
                    <a:pt x="853068" y="0"/>
                  </a:moveTo>
                  <a:lnTo>
                    <a:pt x="903248" y="0"/>
                  </a:lnTo>
                </a:path>
                <a:path w="1054100">
                  <a:moveTo>
                    <a:pt x="953429" y="0"/>
                  </a:moveTo>
                  <a:lnTo>
                    <a:pt x="1053790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496639" y="82368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597000" y="8261905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90">
                  <a:moveTo>
                    <a:pt x="0" y="0"/>
                  </a:moveTo>
                  <a:lnTo>
                    <a:pt x="50180" y="0"/>
                  </a:lnTo>
                </a:path>
                <a:path w="351790">
                  <a:moveTo>
                    <a:pt x="200721" y="0"/>
                  </a:moveTo>
                  <a:lnTo>
                    <a:pt x="35126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998444" y="82368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295917" y="8261905"/>
              <a:ext cx="2007235" cy="50800"/>
            </a:xfrm>
            <a:custGeom>
              <a:avLst/>
              <a:gdLst/>
              <a:ahLst/>
              <a:cxnLst/>
              <a:rect l="l" t="t" r="r" b="b"/>
              <a:pathLst>
                <a:path w="2007234" h="50800">
                  <a:moveTo>
                    <a:pt x="802887" y="0"/>
                  </a:moveTo>
                  <a:lnTo>
                    <a:pt x="903248" y="0"/>
                  </a:lnTo>
                </a:path>
                <a:path w="2007234" h="50800">
                  <a:moveTo>
                    <a:pt x="953429" y="0"/>
                  </a:moveTo>
                  <a:lnTo>
                    <a:pt x="1003609" y="0"/>
                  </a:lnTo>
                </a:path>
                <a:path w="2007234" h="50800">
                  <a:moveTo>
                    <a:pt x="1103970" y="0"/>
                  </a:moveTo>
                  <a:lnTo>
                    <a:pt x="1204331" y="0"/>
                  </a:lnTo>
                </a:path>
                <a:path w="2007234" h="50800">
                  <a:moveTo>
                    <a:pt x="1254512" y="0"/>
                  </a:moveTo>
                  <a:lnTo>
                    <a:pt x="1354873" y="0"/>
                  </a:lnTo>
                </a:path>
                <a:path w="2007234" h="50800">
                  <a:moveTo>
                    <a:pt x="1455234" y="0"/>
                  </a:moveTo>
                  <a:lnTo>
                    <a:pt x="1505414" y="0"/>
                  </a:lnTo>
                </a:path>
                <a:path w="2007234" h="50800">
                  <a:moveTo>
                    <a:pt x="1555595" y="0"/>
                  </a:moveTo>
                  <a:lnTo>
                    <a:pt x="1605775" y="0"/>
                  </a:lnTo>
                </a:path>
                <a:path w="2007234" h="50800">
                  <a:moveTo>
                    <a:pt x="1856678" y="0"/>
                  </a:moveTo>
                  <a:lnTo>
                    <a:pt x="2007219" y="0"/>
                  </a:lnTo>
                </a:path>
                <a:path w="2007234" h="50800">
                  <a:moveTo>
                    <a:pt x="0" y="50180"/>
                  </a:moveTo>
                  <a:lnTo>
                    <a:pt x="150541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496639" y="8286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3647180" y="8312085"/>
              <a:ext cx="1706245" cy="0"/>
            </a:xfrm>
            <a:custGeom>
              <a:avLst/>
              <a:gdLst/>
              <a:ahLst/>
              <a:cxnLst/>
              <a:rect l="l" t="t" r="r" b="b"/>
              <a:pathLst>
                <a:path w="1706244">
                  <a:moveTo>
                    <a:pt x="0" y="0"/>
                  </a:moveTo>
                  <a:lnTo>
                    <a:pt x="150541" y="0"/>
                  </a:lnTo>
                </a:path>
                <a:path w="1706244">
                  <a:moveTo>
                    <a:pt x="451624" y="0"/>
                  </a:moveTo>
                  <a:lnTo>
                    <a:pt x="501804" y="0"/>
                  </a:lnTo>
                </a:path>
                <a:path w="1706244">
                  <a:moveTo>
                    <a:pt x="551985" y="0"/>
                  </a:moveTo>
                  <a:lnTo>
                    <a:pt x="602165" y="0"/>
                  </a:lnTo>
                </a:path>
                <a:path w="1706244">
                  <a:moveTo>
                    <a:pt x="652346" y="0"/>
                  </a:moveTo>
                  <a:lnTo>
                    <a:pt x="752707" y="0"/>
                  </a:lnTo>
                </a:path>
                <a:path w="1706244">
                  <a:moveTo>
                    <a:pt x="853068" y="0"/>
                  </a:moveTo>
                  <a:lnTo>
                    <a:pt x="953429" y="0"/>
                  </a:lnTo>
                </a:path>
                <a:path w="1706244">
                  <a:moveTo>
                    <a:pt x="1003609" y="0"/>
                  </a:moveTo>
                  <a:lnTo>
                    <a:pt x="1154151" y="0"/>
                  </a:lnTo>
                </a:path>
                <a:path w="1706244">
                  <a:moveTo>
                    <a:pt x="1304692" y="0"/>
                  </a:moveTo>
                  <a:lnTo>
                    <a:pt x="1555595" y="0"/>
                  </a:lnTo>
                </a:path>
                <a:path w="1706244">
                  <a:moveTo>
                    <a:pt x="1605775" y="0"/>
                  </a:moveTo>
                  <a:lnTo>
                    <a:pt x="1706136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3295909" y="8337181"/>
              <a:ext cx="151130" cy="50800"/>
            </a:xfrm>
            <a:custGeom>
              <a:avLst/>
              <a:gdLst/>
              <a:ahLst/>
              <a:cxnLst/>
              <a:rect l="l" t="t" r="r" b="b"/>
              <a:pathLst>
                <a:path w="151130" h="50800">
                  <a:moveTo>
                    <a:pt x="50177" y="0"/>
                  </a:moveTo>
                  <a:lnTo>
                    <a:pt x="0" y="0"/>
                  </a:lnTo>
                  <a:lnTo>
                    <a:pt x="0" y="50177"/>
                  </a:lnTo>
                  <a:lnTo>
                    <a:pt x="50177" y="50177"/>
                  </a:lnTo>
                  <a:lnTo>
                    <a:pt x="50177" y="0"/>
                  </a:lnTo>
                  <a:close/>
                </a:path>
                <a:path w="151130" h="50800">
                  <a:moveTo>
                    <a:pt x="150545" y="0"/>
                  </a:moveTo>
                  <a:lnTo>
                    <a:pt x="100368" y="0"/>
                  </a:lnTo>
                  <a:lnTo>
                    <a:pt x="100368" y="50177"/>
                  </a:lnTo>
                  <a:lnTo>
                    <a:pt x="150545" y="50177"/>
                  </a:lnTo>
                  <a:lnTo>
                    <a:pt x="1505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3546819" y="8362266"/>
              <a:ext cx="1706245" cy="0"/>
            </a:xfrm>
            <a:custGeom>
              <a:avLst/>
              <a:gdLst/>
              <a:ahLst/>
              <a:cxnLst/>
              <a:rect l="l" t="t" r="r" b="b"/>
              <a:pathLst>
                <a:path w="1706244">
                  <a:moveTo>
                    <a:pt x="0" y="0"/>
                  </a:moveTo>
                  <a:lnTo>
                    <a:pt x="150541" y="0"/>
                  </a:lnTo>
                </a:path>
                <a:path w="1706244">
                  <a:moveTo>
                    <a:pt x="301082" y="0"/>
                  </a:moveTo>
                  <a:lnTo>
                    <a:pt x="351263" y="0"/>
                  </a:lnTo>
                </a:path>
                <a:path w="1706244">
                  <a:moveTo>
                    <a:pt x="401443" y="0"/>
                  </a:moveTo>
                  <a:lnTo>
                    <a:pt x="501804" y="0"/>
                  </a:lnTo>
                </a:path>
                <a:path w="1706244">
                  <a:moveTo>
                    <a:pt x="702526" y="0"/>
                  </a:moveTo>
                  <a:lnTo>
                    <a:pt x="752707" y="0"/>
                  </a:lnTo>
                </a:path>
                <a:path w="1706244">
                  <a:moveTo>
                    <a:pt x="802887" y="0"/>
                  </a:moveTo>
                  <a:lnTo>
                    <a:pt x="903248" y="0"/>
                  </a:lnTo>
                </a:path>
                <a:path w="1706244">
                  <a:moveTo>
                    <a:pt x="1254512" y="0"/>
                  </a:moveTo>
                  <a:lnTo>
                    <a:pt x="1304692" y="0"/>
                  </a:lnTo>
                </a:path>
                <a:path w="1706244">
                  <a:moveTo>
                    <a:pt x="1354873" y="0"/>
                  </a:moveTo>
                  <a:lnTo>
                    <a:pt x="1706136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295909" y="8387359"/>
              <a:ext cx="151130" cy="50800"/>
            </a:xfrm>
            <a:custGeom>
              <a:avLst/>
              <a:gdLst/>
              <a:ahLst/>
              <a:cxnLst/>
              <a:rect l="l" t="t" r="r" b="b"/>
              <a:pathLst>
                <a:path w="151130" h="50800">
                  <a:moveTo>
                    <a:pt x="50177" y="0"/>
                  </a:moveTo>
                  <a:lnTo>
                    <a:pt x="0" y="0"/>
                  </a:lnTo>
                  <a:lnTo>
                    <a:pt x="0" y="50190"/>
                  </a:lnTo>
                  <a:lnTo>
                    <a:pt x="50177" y="50190"/>
                  </a:lnTo>
                  <a:lnTo>
                    <a:pt x="50177" y="0"/>
                  </a:lnTo>
                  <a:close/>
                </a:path>
                <a:path w="151130" h="50800">
                  <a:moveTo>
                    <a:pt x="150545" y="0"/>
                  </a:moveTo>
                  <a:lnTo>
                    <a:pt x="100368" y="0"/>
                  </a:lnTo>
                  <a:lnTo>
                    <a:pt x="100368" y="50190"/>
                  </a:lnTo>
                  <a:lnTo>
                    <a:pt x="150545" y="50190"/>
                  </a:lnTo>
                  <a:lnTo>
                    <a:pt x="1505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496639" y="8412446"/>
              <a:ext cx="1706245" cy="0"/>
            </a:xfrm>
            <a:custGeom>
              <a:avLst/>
              <a:gdLst/>
              <a:ahLst/>
              <a:cxnLst/>
              <a:rect l="l" t="t" r="r" b="b"/>
              <a:pathLst>
                <a:path w="1706244">
                  <a:moveTo>
                    <a:pt x="0" y="0"/>
                  </a:moveTo>
                  <a:lnTo>
                    <a:pt x="100360" y="0"/>
                  </a:lnTo>
                </a:path>
                <a:path w="1706244">
                  <a:moveTo>
                    <a:pt x="150541" y="0"/>
                  </a:moveTo>
                  <a:lnTo>
                    <a:pt x="301082" y="0"/>
                  </a:lnTo>
                </a:path>
                <a:path w="1706244">
                  <a:moveTo>
                    <a:pt x="451624" y="0"/>
                  </a:moveTo>
                  <a:lnTo>
                    <a:pt x="501804" y="0"/>
                  </a:lnTo>
                </a:path>
                <a:path w="1706244">
                  <a:moveTo>
                    <a:pt x="752707" y="0"/>
                  </a:moveTo>
                  <a:lnTo>
                    <a:pt x="953429" y="0"/>
                  </a:lnTo>
                </a:path>
                <a:path w="1706244">
                  <a:moveTo>
                    <a:pt x="1003609" y="0"/>
                  </a:moveTo>
                  <a:lnTo>
                    <a:pt x="1053790" y="0"/>
                  </a:lnTo>
                </a:path>
                <a:path w="1706244">
                  <a:moveTo>
                    <a:pt x="1204331" y="0"/>
                  </a:moveTo>
                  <a:lnTo>
                    <a:pt x="1254512" y="0"/>
                  </a:lnTo>
                </a:path>
                <a:path w="1706244">
                  <a:moveTo>
                    <a:pt x="1405053" y="0"/>
                  </a:moveTo>
                  <a:lnTo>
                    <a:pt x="1706136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295917" y="843753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3446458" y="8462627"/>
              <a:ext cx="1906905" cy="50800"/>
            </a:xfrm>
            <a:custGeom>
              <a:avLst/>
              <a:gdLst/>
              <a:ahLst/>
              <a:cxnLst/>
              <a:rect l="l" t="t" r="r" b="b"/>
              <a:pathLst>
                <a:path w="1906905" h="50800">
                  <a:moveTo>
                    <a:pt x="0" y="0"/>
                  </a:moveTo>
                  <a:lnTo>
                    <a:pt x="50180" y="0"/>
                  </a:lnTo>
                </a:path>
                <a:path w="1906905" h="50800">
                  <a:moveTo>
                    <a:pt x="100360" y="0"/>
                  </a:moveTo>
                  <a:lnTo>
                    <a:pt x="200721" y="0"/>
                  </a:lnTo>
                </a:path>
                <a:path w="1906905" h="50800">
                  <a:moveTo>
                    <a:pt x="250902" y="0"/>
                  </a:moveTo>
                  <a:lnTo>
                    <a:pt x="301082" y="0"/>
                  </a:lnTo>
                </a:path>
                <a:path w="1906905" h="50800">
                  <a:moveTo>
                    <a:pt x="351263" y="0"/>
                  </a:moveTo>
                  <a:lnTo>
                    <a:pt x="451624" y="0"/>
                  </a:lnTo>
                </a:path>
                <a:path w="1906905" h="50800">
                  <a:moveTo>
                    <a:pt x="551985" y="0"/>
                  </a:moveTo>
                  <a:lnTo>
                    <a:pt x="652346" y="0"/>
                  </a:lnTo>
                </a:path>
                <a:path w="1906905" h="50800">
                  <a:moveTo>
                    <a:pt x="702526" y="0"/>
                  </a:moveTo>
                  <a:lnTo>
                    <a:pt x="903248" y="0"/>
                  </a:lnTo>
                </a:path>
                <a:path w="1906905" h="50800">
                  <a:moveTo>
                    <a:pt x="953429" y="0"/>
                  </a:moveTo>
                  <a:lnTo>
                    <a:pt x="1003609" y="0"/>
                  </a:lnTo>
                </a:path>
                <a:path w="1906905" h="50800">
                  <a:moveTo>
                    <a:pt x="1053790" y="0"/>
                  </a:moveTo>
                  <a:lnTo>
                    <a:pt x="1204331" y="0"/>
                  </a:lnTo>
                </a:path>
                <a:path w="1906905" h="50800">
                  <a:moveTo>
                    <a:pt x="1304692" y="0"/>
                  </a:moveTo>
                  <a:lnTo>
                    <a:pt x="1405053" y="0"/>
                  </a:lnTo>
                </a:path>
                <a:path w="1906905" h="50800">
                  <a:moveTo>
                    <a:pt x="1455234" y="0"/>
                  </a:moveTo>
                  <a:lnTo>
                    <a:pt x="1706136" y="0"/>
                  </a:lnTo>
                </a:path>
                <a:path w="1906905" h="50800">
                  <a:moveTo>
                    <a:pt x="1756317" y="0"/>
                  </a:moveTo>
                  <a:lnTo>
                    <a:pt x="1906858" y="0"/>
                  </a:lnTo>
                </a:path>
                <a:path w="1906905" h="50800">
                  <a:moveTo>
                    <a:pt x="250902" y="50180"/>
                  </a:moveTo>
                  <a:lnTo>
                    <a:pt x="351263" y="50180"/>
                  </a:lnTo>
                </a:path>
                <a:path w="1906905" h="50800">
                  <a:moveTo>
                    <a:pt x="401443" y="50180"/>
                  </a:moveTo>
                  <a:lnTo>
                    <a:pt x="451624" y="50180"/>
                  </a:lnTo>
                </a:path>
                <a:path w="1906905" h="50800">
                  <a:moveTo>
                    <a:pt x="602165" y="50180"/>
                  </a:moveTo>
                  <a:lnTo>
                    <a:pt x="652346" y="50180"/>
                  </a:lnTo>
                </a:path>
                <a:path w="1906905" h="50800">
                  <a:moveTo>
                    <a:pt x="702526" y="50180"/>
                  </a:moveTo>
                  <a:lnTo>
                    <a:pt x="752707" y="50180"/>
                  </a:lnTo>
                </a:path>
                <a:path w="1906905" h="50800">
                  <a:moveTo>
                    <a:pt x="802887" y="50180"/>
                  </a:moveTo>
                  <a:lnTo>
                    <a:pt x="853068" y="50180"/>
                  </a:lnTo>
                </a:path>
                <a:path w="1906905" h="50800">
                  <a:moveTo>
                    <a:pt x="903248" y="50180"/>
                  </a:moveTo>
                  <a:lnTo>
                    <a:pt x="953429" y="50180"/>
                  </a:lnTo>
                </a:path>
                <a:path w="1906905" h="50800">
                  <a:moveTo>
                    <a:pt x="1003609" y="50180"/>
                  </a:moveTo>
                  <a:lnTo>
                    <a:pt x="1053790" y="50180"/>
                  </a:lnTo>
                </a:path>
                <a:path w="1906905" h="50800">
                  <a:moveTo>
                    <a:pt x="1103970" y="50180"/>
                  </a:moveTo>
                  <a:lnTo>
                    <a:pt x="1154151" y="50180"/>
                  </a:lnTo>
                </a:path>
                <a:path w="1906905" h="50800">
                  <a:moveTo>
                    <a:pt x="1254512" y="50180"/>
                  </a:moveTo>
                  <a:lnTo>
                    <a:pt x="1304692" y="50180"/>
                  </a:lnTo>
                </a:path>
                <a:path w="1906905" h="50800">
                  <a:moveTo>
                    <a:pt x="1455234" y="50180"/>
                  </a:moveTo>
                  <a:lnTo>
                    <a:pt x="1505414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5102414" y="848771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295917" y="8512807"/>
              <a:ext cx="2057400" cy="50800"/>
            </a:xfrm>
            <a:custGeom>
              <a:avLst/>
              <a:gdLst/>
              <a:ahLst/>
              <a:cxnLst/>
              <a:rect l="l" t="t" r="r" b="b"/>
              <a:pathLst>
                <a:path w="2057400" h="50800">
                  <a:moveTo>
                    <a:pt x="2007219" y="0"/>
                  </a:moveTo>
                  <a:lnTo>
                    <a:pt x="2057400" y="0"/>
                  </a:lnTo>
                </a:path>
                <a:path w="2057400" h="50800">
                  <a:moveTo>
                    <a:pt x="0" y="50180"/>
                  </a:moveTo>
                  <a:lnTo>
                    <a:pt x="351263" y="50180"/>
                  </a:lnTo>
                </a:path>
                <a:path w="2057400" h="50800">
                  <a:moveTo>
                    <a:pt x="652346" y="50180"/>
                  </a:moveTo>
                  <a:lnTo>
                    <a:pt x="903248" y="50180"/>
                  </a:lnTo>
                </a:path>
                <a:path w="2057400" h="50800">
                  <a:moveTo>
                    <a:pt x="1003609" y="50180"/>
                  </a:moveTo>
                  <a:lnTo>
                    <a:pt x="1103970" y="50180"/>
                  </a:lnTo>
                </a:path>
                <a:path w="2057400" h="50800">
                  <a:moveTo>
                    <a:pt x="1204331" y="50180"/>
                  </a:moveTo>
                  <a:lnTo>
                    <a:pt x="1405053" y="50180"/>
                  </a:lnTo>
                </a:path>
                <a:path w="2057400" h="50800">
                  <a:moveTo>
                    <a:pt x="1505414" y="50180"/>
                  </a:moveTo>
                  <a:lnTo>
                    <a:pt x="1655956" y="50180"/>
                  </a:lnTo>
                </a:path>
                <a:path w="2057400" h="50800">
                  <a:moveTo>
                    <a:pt x="1706136" y="50180"/>
                  </a:moveTo>
                  <a:lnTo>
                    <a:pt x="1756317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102414" y="853789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202775" y="856298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180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295909" y="8588082"/>
              <a:ext cx="552450" cy="50800"/>
            </a:xfrm>
            <a:custGeom>
              <a:avLst/>
              <a:gdLst/>
              <a:ahLst/>
              <a:cxnLst/>
              <a:rect l="l" t="t" r="r" b="b"/>
              <a:pathLst>
                <a:path w="552450" h="50800">
                  <a:moveTo>
                    <a:pt x="50177" y="0"/>
                  </a:moveTo>
                  <a:lnTo>
                    <a:pt x="0" y="0"/>
                  </a:lnTo>
                  <a:lnTo>
                    <a:pt x="0" y="50177"/>
                  </a:lnTo>
                  <a:lnTo>
                    <a:pt x="50177" y="50177"/>
                  </a:lnTo>
                  <a:lnTo>
                    <a:pt x="50177" y="0"/>
                  </a:lnTo>
                  <a:close/>
                </a:path>
                <a:path w="552450" h="50800">
                  <a:moveTo>
                    <a:pt x="351269" y="0"/>
                  </a:moveTo>
                  <a:lnTo>
                    <a:pt x="301078" y="0"/>
                  </a:lnTo>
                  <a:lnTo>
                    <a:pt x="301078" y="50177"/>
                  </a:lnTo>
                  <a:lnTo>
                    <a:pt x="351269" y="50177"/>
                  </a:lnTo>
                  <a:lnTo>
                    <a:pt x="351269" y="0"/>
                  </a:lnTo>
                  <a:close/>
                </a:path>
                <a:path w="552450" h="50800">
                  <a:moveTo>
                    <a:pt x="451624" y="0"/>
                  </a:moveTo>
                  <a:lnTo>
                    <a:pt x="401447" y="0"/>
                  </a:lnTo>
                  <a:lnTo>
                    <a:pt x="401447" y="50177"/>
                  </a:lnTo>
                  <a:lnTo>
                    <a:pt x="451624" y="50177"/>
                  </a:lnTo>
                  <a:lnTo>
                    <a:pt x="451624" y="0"/>
                  </a:lnTo>
                  <a:close/>
                </a:path>
                <a:path w="552450" h="50800">
                  <a:moveTo>
                    <a:pt x="551992" y="0"/>
                  </a:moveTo>
                  <a:lnTo>
                    <a:pt x="501802" y="0"/>
                  </a:lnTo>
                  <a:lnTo>
                    <a:pt x="501802" y="50177"/>
                  </a:lnTo>
                  <a:lnTo>
                    <a:pt x="551992" y="50177"/>
                  </a:lnTo>
                  <a:lnTo>
                    <a:pt x="551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148985" y="8613168"/>
              <a:ext cx="803275" cy="0"/>
            </a:xfrm>
            <a:custGeom>
              <a:avLst/>
              <a:gdLst/>
              <a:ahLst/>
              <a:cxnLst/>
              <a:rect l="l" t="t" r="r" b="b"/>
              <a:pathLst>
                <a:path w="803275">
                  <a:moveTo>
                    <a:pt x="0" y="0"/>
                  </a:moveTo>
                  <a:lnTo>
                    <a:pt x="100360" y="0"/>
                  </a:lnTo>
                </a:path>
                <a:path w="803275">
                  <a:moveTo>
                    <a:pt x="150541" y="0"/>
                  </a:moveTo>
                  <a:lnTo>
                    <a:pt x="301082" y="0"/>
                  </a:lnTo>
                </a:path>
                <a:path w="803275">
                  <a:moveTo>
                    <a:pt x="401443" y="0"/>
                  </a:moveTo>
                  <a:lnTo>
                    <a:pt x="451624" y="0"/>
                  </a:lnTo>
                </a:path>
                <a:path w="803275">
                  <a:moveTo>
                    <a:pt x="501804" y="0"/>
                  </a:moveTo>
                  <a:lnTo>
                    <a:pt x="602165" y="0"/>
                  </a:lnTo>
                </a:path>
                <a:path w="803275">
                  <a:moveTo>
                    <a:pt x="702526" y="0"/>
                  </a:moveTo>
                  <a:lnTo>
                    <a:pt x="802887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102414" y="85880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252956" y="8613168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>
                  <a:moveTo>
                    <a:pt x="0" y="0"/>
                  </a:moveTo>
                  <a:lnTo>
                    <a:pt x="50180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3295909" y="8638260"/>
              <a:ext cx="552450" cy="50800"/>
            </a:xfrm>
            <a:custGeom>
              <a:avLst/>
              <a:gdLst/>
              <a:ahLst/>
              <a:cxnLst/>
              <a:rect l="l" t="t" r="r" b="b"/>
              <a:pathLst>
                <a:path w="552450" h="50800">
                  <a:moveTo>
                    <a:pt x="50177" y="0"/>
                  </a:moveTo>
                  <a:lnTo>
                    <a:pt x="0" y="0"/>
                  </a:lnTo>
                  <a:lnTo>
                    <a:pt x="0" y="50190"/>
                  </a:lnTo>
                  <a:lnTo>
                    <a:pt x="50177" y="50190"/>
                  </a:lnTo>
                  <a:lnTo>
                    <a:pt x="50177" y="0"/>
                  </a:lnTo>
                  <a:close/>
                </a:path>
                <a:path w="552450" h="50800">
                  <a:moveTo>
                    <a:pt x="250901" y="0"/>
                  </a:moveTo>
                  <a:lnTo>
                    <a:pt x="100368" y="0"/>
                  </a:lnTo>
                  <a:lnTo>
                    <a:pt x="100368" y="50190"/>
                  </a:lnTo>
                  <a:lnTo>
                    <a:pt x="250901" y="50190"/>
                  </a:lnTo>
                  <a:lnTo>
                    <a:pt x="250901" y="0"/>
                  </a:lnTo>
                  <a:close/>
                </a:path>
                <a:path w="552450" h="50800">
                  <a:moveTo>
                    <a:pt x="351269" y="0"/>
                  </a:moveTo>
                  <a:lnTo>
                    <a:pt x="301078" y="0"/>
                  </a:lnTo>
                  <a:lnTo>
                    <a:pt x="301078" y="50190"/>
                  </a:lnTo>
                  <a:lnTo>
                    <a:pt x="351269" y="50190"/>
                  </a:lnTo>
                  <a:lnTo>
                    <a:pt x="351269" y="0"/>
                  </a:lnTo>
                  <a:close/>
                </a:path>
                <a:path w="552450" h="50800">
                  <a:moveTo>
                    <a:pt x="451624" y="0"/>
                  </a:moveTo>
                  <a:lnTo>
                    <a:pt x="401447" y="0"/>
                  </a:lnTo>
                  <a:lnTo>
                    <a:pt x="401447" y="50190"/>
                  </a:lnTo>
                  <a:lnTo>
                    <a:pt x="451624" y="50190"/>
                  </a:lnTo>
                  <a:lnTo>
                    <a:pt x="451624" y="0"/>
                  </a:lnTo>
                  <a:close/>
                </a:path>
                <a:path w="552450" h="50800">
                  <a:moveTo>
                    <a:pt x="551992" y="0"/>
                  </a:moveTo>
                  <a:lnTo>
                    <a:pt x="501802" y="0"/>
                  </a:lnTo>
                  <a:lnTo>
                    <a:pt x="501802" y="50190"/>
                  </a:lnTo>
                  <a:lnTo>
                    <a:pt x="551992" y="50190"/>
                  </a:lnTo>
                  <a:lnTo>
                    <a:pt x="551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948263" y="8663349"/>
              <a:ext cx="1355090" cy="0"/>
            </a:xfrm>
            <a:custGeom>
              <a:avLst/>
              <a:gdLst/>
              <a:ahLst/>
              <a:cxnLst/>
              <a:rect l="l" t="t" r="r" b="b"/>
              <a:pathLst>
                <a:path w="1355090">
                  <a:moveTo>
                    <a:pt x="0" y="0"/>
                  </a:moveTo>
                  <a:lnTo>
                    <a:pt x="50180" y="0"/>
                  </a:lnTo>
                </a:path>
                <a:path w="1355090">
                  <a:moveTo>
                    <a:pt x="150541" y="0"/>
                  </a:moveTo>
                  <a:lnTo>
                    <a:pt x="200721" y="0"/>
                  </a:lnTo>
                </a:path>
                <a:path w="1355090">
                  <a:moveTo>
                    <a:pt x="351263" y="0"/>
                  </a:moveTo>
                  <a:lnTo>
                    <a:pt x="451624" y="0"/>
                  </a:lnTo>
                </a:path>
                <a:path w="1355090">
                  <a:moveTo>
                    <a:pt x="551985" y="0"/>
                  </a:moveTo>
                  <a:lnTo>
                    <a:pt x="602165" y="0"/>
                  </a:lnTo>
                </a:path>
                <a:path w="1355090">
                  <a:moveTo>
                    <a:pt x="652346" y="0"/>
                  </a:moveTo>
                  <a:lnTo>
                    <a:pt x="752707" y="0"/>
                  </a:lnTo>
                </a:path>
                <a:path w="1355090">
                  <a:moveTo>
                    <a:pt x="853068" y="0"/>
                  </a:moveTo>
                  <a:lnTo>
                    <a:pt x="903248" y="0"/>
                  </a:lnTo>
                </a:path>
                <a:path w="1355090">
                  <a:moveTo>
                    <a:pt x="953429" y="0"/>
                  </a:moveTo>
                  <a:lnTo>
                    <a:pt x="135487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295909" y="8688450"/>
              <a:ext cx="351790" cy="50800"/>
            </a:xfrm>
            <a:custGeom>
              <a:avLst/>
              <a:gdLst/>
              <a:ahLst/>
              <a:cxnLst/>
              <a:rect l="l" t="t" r="r" b="b"/>
              <a:pathLst>
                <a:path w="351790" h="50800">
                  <a:moveTo>
                    <a:pt x="50177" y="0"/>
                  </a:moveTo>
                  <a:lnTo>
                    <a:pt x="0" y="0"/>
                  </a:lnTo>
                  <a:lnTo>
                    <a:pt x="0" y="50177"/>
                  </a:lnTo>
                  <a:lnTo>
                    <a:pt x="50177" y="50177"/>
                  </a:lnTo>
                  <a:lnTo>
                    <a:pt x="50177" y="0"/>
                  </a:lnTo>
                  <a:close/>
                </a:path>
                <a:path w="351790" h="50800">
                  <a:moveTo>
                    <a:pt x="250901" y="0"/>
                  </a:moveTo>
                  <a:lnTo>
                    <a:pt x="100368" y="0"/>
                  </a:lnTo>
                  <a:lnTo>
                    <a:pt x="100368" y="50177"/>
                  </a:lnTo>
                  <a:lnTo>
                    <a:pt x="250901" y="50177"/>
                  </a:lnTo>
                  <a:lnTo>
                    <a:pt x="250901" y="0"/>
                  </a:lnTo>
                  <a:close/>
                </a:path>
                <a:path w="351790" h="50800">
                  <a:moveTo>
                    <a:pt x="351269" y="0"/>
                  </a:moveTo>
                  <a:lnTo>
                    <a:pt x="301078" y="0"/>
                  </a:lnTo>
                  <a:lnTo>
                    <a:pt x="301078" y="50177"/>
                  </a:lnTo>
                  <a:lnTo>
                    <a:pt x="351269" y="50177"/>
                  </a:lnTo>
                  <a:lnTo>
                    <a:pt x="351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697361" y="8713529"/>
              <a:ext cx="1405255" cy="0"/>
            </a:xfrm>
            <a:custGeom>
              <a:avLst/>
              <a:gdLst/>
              <a:ahLst/>
              <a:cxnLst/>
              <a:rect l="l" t="t" r="r" b="b"/>
              <a:pathLst>
                <a:path w="1405255">
                  <a:moveTo>
                    <a:pt x="0" y="0"/>
                  </a:moveTo>
                  <a:lnTo>
                    <a:pt x="200721" y="0"/>
                  </a:lnTo>
                </a:path>
                <a:path w="1405255">
                  <a:moveTo>
                    <a:pt x="301082" y="0"/>
                  </a:moveTo>
                  <a:lnTo>
                    <a:pt x="351263" y="0"/>
                  </a:lnTo>
                </a:path>
                <a:path w="1405255">
                  <a:moveTo>
                    <a:pt x="501804" y="0"/>
                  </a:moveTo>
                  <a:lnTo>
                    <a:pt x="652346" y="0"/>
                  </a:lnTo>
                </a:path>
                <a:path w="1405255">
                  <a:moveTo>
                    <a:pt x="702526" y="0"/>
                  </a:moveTo>
                  <a:lnTo>
                    <a:pt x="802887" y="0"/>
                  </a:lnTo>
                </a:path>
                <a:path w="1405255">
                  <a:moveTo>
                    <a:pt x="1003609" y="0"/>
                  </a:moveTo>
                  <a:lnTo>
                    <a:pt x="1053790" y="0"/>
                  </a:lnTo>
                </a:path>
                <a:path w="1405255">
                  <a:moveTo>
                    <a:pt x="1204331" y="0"/>
                  </a:moveTo>
                  <a:lnTo>
                    <a:pt x="1304692" y="0"/>
                  </a:lnTo>
                </a:path>
                <a:path w="1405255">
                  <a:moveTo>
                    <a:pt x="1354873" y="0"/>
                  </a:moveTo>
                  <a:lnTo>
                    <a:pt x="140505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295909" y="8738628"/>
              <a:ext cx="351790" cy="50800"/>
            </a:xfrm>
            <a:custGeom>
              <a:avLst/>
              <a:gdLst/>
              <a:ahLst/>
              <a:cxnLst/>
              <a:rect l="l" t="t" r="r" b="b"/>
              <a:pathLst>
                <a:path w="351790" h="50800">
                  <a:moveTo>
                    <a:pt x="50177" y="0"/>
                  </a:moveTo>
                  <a:lnTo>
                    <a:pt x="0" y="0"/>
                  </a:lnTo>
                  <a:lnTo>
                    <a:pt x="0" y="50177"/>
                  </a:lnTo>
                  <a:lnTo>
                    <a:pt x="50177" y="50177"/>
                  </a:lnTo>
                  <a:lnTo>
                    <a:pt x="50177" y="0"/>
                  </a:lnTo>
                  <a:close/>
                </a:path>
                <a:path w="351790" h="50800">
                  <a:moveTo>
                    <a:pt x="250901" y="0"/>
                  </a:moveTo>
                  <a:lnTo>
                    <a:pt x="100368" y="0"/>
                  </a:lnTo>
                  <a:lnTo>
                    <a:pt x="100368" y="50177"/>
                  </a:lnTo>
                  <a:lnTo>
                    <a:pt x="250901" y="50177"/>
                  </a:lnTo>
                  <a:lnTo>
                    <a:pt x="250901" y="0"/>
                  </a:lnTo>
                  <a:close/>
                </a:path>
                <a:path w="351790" h="50800">
                  <a:moveTo>
                    <a:pt x="351269" y="0"/>
                  </a:moveTo>
                  <a:lnTo>
                    <a:pt x="301078" y="0"/>
                  </a:lnTo>
                  <a:lnTo>
                    <a:pt x="301078" y="50177"/>
                  </a:lnTo>
                  <a:lnTo>
                    <a:pt x="351269" y="50177"/>
                  </a:lnTo>
                  <a:lnTo>
                    <a:pt x="351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3697361" y="8763710"/>
              <a:ext cx="401955" cy="0"/>
            </a:xfrm>
            <a:custGeom>
              <a:avLst/>
              <a:gdLst/>
              <a:ahLst/>
              <a:cxnLst/>
              <a:rect l="l" t="t" r="r" b="b"/>
              <a:pathLst>
                <a:path w="401955">
                  <a:moveTo>
                    <a:pt x="0" y="0"/>
                  </a:moveTo>
                  <a:lnTo>
                    <a:pt x="100360" y="0"/>
                  </a:lnTo>
                </a:path>
                <a:path w="401955">
                  <a:moveTo>
                    <a:pt x="150541" y="0"/>
                  </a:moveTo>
                  <a:lnTo>
                    <a:pt x="200721" y="0"/>
                  </a:lnTo>
                </a:path>
                <a:path w="401955">
                  <a:moveTo>
                    <a:pt x="301082" y="0"/>
                  </a:moveTo>
                  <a:lnTo>
                    <a:pt x="40144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199165" y="87386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399888" y="8763710"/>
              <a:ext cx="853440" cy="0"/>
            </a:xfrm>
            <a:custGeom>
              <a:avLst/>
              <a:gdLst/>
              <a:ahLst/>
              <a:cxnLst/>
              <a:rect l="l" t="t" r="r" b="b"/>
              <a:pathLst>
                <a:path w="853440">
                  <a:moveTo>
                    <a:pt x="0" y="0"/>
                  </a:moveTo>
                  <a:lnTo>
                    <a:pt x="50180" y="0"/>
                  </a:lnTo>
                </a:path>
                <a:path w="853440">
                  <a:moveTo>
                    <a:pt x="100360" y="0"/>
                  </a:moveTo>
                  <a:lnTo>
                    <a:pt x="401443" y="0"/>
                  </a:lnTo>
                </a:path>
                <a:path w="853440">
                  <a:moveTo>
                    <a:pt x="451624" y="0"/>
                  </a:moveTo>
                  <a:lnTo>
                    <a:pt x="501804" y="0"/>
                  </a:lnTo>
                </a:path>
                <a:path w="853440">
                  <a:moveTo>
                    <a:pt x="551985" y="0"/>
                  </a:moveTo>
                  <a:lnTo>
                    <a:pt x="853068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3295909" y="8788805"/>
              <a:ext cx="351790" cy="50800"/>
            </a:xfrm>
            <a:custGeom>
              <a:avLst/>
              <a:gdLst/>
              <a:ahLst/>
              <a:cxnLst/>
              <a:rect l="l" t="t" r="r" b="b"/>
              <a:pathLst>
                <a:path w="351790" h="50800">
                  <a:moveTo>
                    <a:pt x="50177" y="0"/>
                  </a:moveTo>
                  <a:lnTo>
                    <a:pt x="0" y="0"/>
                  </a:lnTo>
                  <a:lnTo>
                    <a:pt x="0" y="50177"/>
                  </a:lnTo>
                  <a:lnTo>
                    <a:pt x="50177" y="50177"/>
                  </a:lnTo>
                  <a:lnTo>
                    <a:pt x="50177" y="0"/>
                  </a:lnTo>
                  <a:close/>
                </a:path>
                <a:path w="351790" h="50800">
                  <a:moveTo>
                    <a:pt x="351269" y="0"/>
                  </a:moveTo>
                  <a:lnTo>
                    <a:pt x="301078" y="0"/>
                  </a:lnTo>
                  <a:lnTo>
                    <a:pt x="301078" y="50177"/>
                  </a:lnTo>
                  <a:lnTo>
                    <a:pt x="351269" y="50177"/>
                  </a:lnTo>
                  <a:lnTo>
                    <a:pt x="3512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747541" y="8813890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90">
                  <a:moveTo>
                    <a:pt x="0" y="0"/>
                  </a:moveTo>
                  <a:lnTo>
                    <a:pt x="100360" y="0"/>
                  </a:lnTo>
                </a:path>
                <a:path w="351790">
                  <a:moveTo>
                    <a:pt x="301082" y="0"/>
                  </a:moveTo>
                  <a:lnTo>
                    <a:pt x="35126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199165" y="87888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0"/>
                  </a:moveTo>
                  <a:lnTo>
                    <a:pt x="50180" y="0"/>
                  </a:lnTo>
                  <a:lnTo>
                    <a:pt x="50180" y="50180"/>
                  </a:lnTo>
                  <a:lnTo>
                    <a:pt x="0" y="50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3295917" y="8813890"/>
              <a:ext cx="2007235" cy="50800"/>
            </a:xfrm>
            <a:custGeom>
              <a:avLst/>
              <a:gdLst/>
              <a:ahLst/>
              <a:cxnLst/>
              <a:rect l="l" t="t" r="r" b="b"/>
              <a:pathLst>
                <a:path w="2007234" h="50800">
                  <a:moveTo>
                    <a:pt x="1053790" y="0"/>
                  </a:moveTo>
                  <a:lnTo>
                    <a:pt x="1204331" y="0"/>
                  </a:lnTo>
                </a:path>
                <a:path w="2007234" h="50800">
                  <a:moveTo>
                    <a:pt x="1304692" y="0"/>
                  </a:moveTo>
                  <a:lnTo>
                    <a:pt x="1354873" y="0"/>
                  </a:lnTo>
                </a:path>
                <a:path w="2007234" h="50800">
                  <a:moveTo>
                    <a:pt x="1405053" y="0"/>
                  </a:moveTo>
                  <a:lnTo>
                    <a:pt x="1455234" y="0"/>
                  </a:lnTo>
                </a:path>
                <a:path w="2007234" h="50800">
                  <a:moveTo>
                    <a:pt x="1555595" y="0"/>
                  </a:moveTo>
                  <a:lnTo>
                    <a:pt x="1706136" y="0"/>
                  </a:lnTo>
                </a:path>
                <a:path w="2007234" h="50800">
                  <a:moveTo>
                    <a:pt x="1806497" y="0"/>
                  </a:moveTo>
                  <a:lnTo>
                    <a:pt x="1856678" y="0"/>
                  </a:lnTo>
                </a:path>
                <a:path w="2007234" h="50800">
                  <a:moveTo>
                    <a:pt x="1957039" y="0"/>
                  </a:moveTo>
                  <a:lnTo>
                    <a:pt x="2007219" y="0"/>
                  </a:lnTo>
                </a:path>
                <a:path w="2007234" h="50800">
                  <a:moveTo>
                    <a:pt x="0" y="50180"/>
                  </a:moveTo>
                  <a:lnTo>
                    <a:pt x="351263" y="50180"/>
                  </a:lnTo>
                </a:path>
                <a:path w="2007234" h="50800">
                  <a:moveTo>
                    <a:pt x="401443" y="50180"/>
                  </a:moveTo>
                  <a:lnTo>
                    <a:pt x="501804" y="50180"/>
                  </a:lnTo>
                </a:path>
                <a:path w="2007234" h="50800">
                  <a:moveTo>
                    <a:pt x="551985" y="50180"/>
                  </a:moveTo>
                  <a:lnTo>
                    <a:pt x="903248" y="50180"/>
                  </a:lnTo>
                </a:path>
                <a:path w="2007234" h="50800">
                  <a:moveTo>
                    <a:pt x="953429" y="50180"/>
                  </a:moveTo>
                  <a:lnTo>
                    <a:pt x="1003609" y="50180"/>
                  </a:lnTo>
                </a:path>
                <a:path w="2007234" h="50800">
                  <a:moveTo>
                    <a:pt x="1103970" y="50180"/>
                  </a:moveTo>
                  <a:lnTo>
                    <a:pt x="1405053" y="50180"/>
                  </a:lnTo>
                </a:path>
                <a:path w="2007234" h="50800">
                  <a:moveTo>
                    <a:pt x="1455234" y="50180"/>
                  </a:moveTo>
                  <a:lnTo>
                    <a:pt x="1605775" y="50180"/>
                  </a:lnTo>
                </a:path>
                <a:path w="2007234" h="50800">
                  <a:moveTo>
                    <a:pt x="1655956" y="50180"/>
                  </a:moveTo>
                  <a:lnTo>
                    <a:pt x="1706136" y="50180"/>
                  </a:lnTo>
                </a:path>
                <a:path w="2007234" h="50800">
                  <a:moveTo>
                    <a:pt x="1756317" y="50180"/>
                  </a:moveTo>
                  <a:lnTo>
                    <a:pt x="1957039" y="5018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/>
          <p:nvPr/>
        </p:nvSpPr>
        <p:spPr>
          <a:xfrm>
            <a:off x="14249347" y="685685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180" y="0"/>
                </a:lnTo>
              </a:path>
            </a:pathLst>
          </a:custGeom>
          <a:ln w="50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" name="object 108"/>
          <p:cNvGrpSpPr/>
          <p:nvPr/>
        </p:nvGrpSpPr>
        <p:grpSpPr>
          <a:xfrm>
            <a:off x="15002053" y="6831761"/>
            <a:ext cx="351790" cy="351790"/>
            <a:chOff x="15002053" y="6831761"/>
            <a:chExt cx="351790" cy="351790"/>
          </a:xfrm>
        </p:grpSpPr>
        <p:sp>
          <p:nvSpPr>
            <p:cNvPr id="109" name="object 109"/>
            <p:cNvSpPr/>
            <p:nvPr/>
          </p:nvSpPr>
          <p:spPr>
            <a:xfrm>
              <a:off x="15002053" y="6856851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90">
                  <a:moveTo>
                    <a:pt x="0" y="0"/>
                  </a:moveTo>
                  <a:lnTo>
                    <a:pt x="35126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5002052" y="6881951"/>
              <a:ext cx="351790" cy="251460"/>
            </a:xfrm>
            <a:custGeom>
              <a:avLst/>
              <a:gdLst/>
              <a:ahLst/>
              <a:cxnLst/>
              <a:rect l="l" t="t" r="r" b="b"/>
              <a:pathLst>
                <a:path w="351790" h="251459">
                  <a:moveTo>
                    <a:pt x="50177" y="0"/>
                  </a:moveTo>
                  <a:lnTo>
                    <a:pt x="0" y="0"/>
                  </a:lnTo>
                  <a:lnTo>
                    <a:pt x="0" y="50177"/>
                  </a:lnTo>
                  <a:lnTo>
                    <a:pt x="0" y="100355"/>
                  </a:lnTo>
                  <a:lnTo>
                    <a:pt x="0" y="150533"/>
                  </a:lnTo>
                  <a:lnTo>
                    <a:pt x="0" y="200723"/>
                  </a:lnTo>
                  <a:lnTo>
                    <a:pt x="0" y="250901"/>
                  </a:lnTo>
                  <a:lnTo>
                    <a:pt x="50177" y="250901"/>
                  </a:lnTo>
                  <a:lnTo>
                    <a:pt x="50177" y="200723"/>
                  </a:lnTo>
                  <a:lnTo>
                    <a:pt x="50177" y="150533"/>
                  </a:lnTo>
                  <a:lnTo>
                    <a:pt x="50177" y="100355"/>
                  </a:lnTo>
                  <a:lnTo>
                    <a:pt x="50177" y="50177"/>
                  </a:lnTo>
                  <a:lnTo>
                    <a:pt x="50177" y="0"/>
                  </a:lnTo>
                  <a:close/>
                </a:path>
                <a:path w="351790" h="251459">
                  <a:moveTo>
                    <a:pt x="250901" y="50177"/>
                  </a:moveTo>
                  <a:lnTo>
                    <a:pt x="100355" y="50177"/>
                  </a:lnTo>
                  <a:lnTo>
                    <a:pt x="100355" y="100355"/>
                  </a:lnTo>
                  <a:lnTo>
                    <a:pt x="100355" y="150533"/>
                  </a:lnTo>
                  <a:lnTo>
                    <a:pt x="100355" y="200723"/>
                  </a:lnTo>
                  <a:lnTo>
                    <a:pt x="250901" y="200723"/>
                  </a:lnTo>
                  <a:lnTo>
                    <a:pt x="250901" y="150533"/>
                  </a:lnTo>
                  <a:lnTo>
                    <a:pt x="250901" y="100355"/>
                  </a:lnTo>
                  <a:lnTo>
                    <a:pt x="250901" y="50177"/>
                  </a:lnTo>
                  <a:close/>
                </a:path>
                <a:path w="351790" h="251459">
                  <a:moveTo>
                    <a:pt x="351256" y="0"/>
                  </a:moveTo>
                  <a:lnTo>
                    <a:pt x="301078" y="0"/>
                  </a:lnTo>
                  <a:lnTo>
                    <a:pt x="301078" y="50177"/>
                  </a:lnTo>
                  <a:lnTo>
                    <a:pt x="301078" y="100355"/>
                  </a:lnTo>
                  <a:lnTo>
                    <a:pt x="301078" y="150533"/>
                  </a:lnTo>
                  <a:lnTo>
                    <a:pt x="301078" y="200723"/>
                  </a:lnTo>
                  <a:lnTo>
                    <a:pt x="301078" y="250901"/>
                  </a:lnTo>
                  <a:lnTo>
                    <a:pt x="351256" y="250901"/>
                  </a:lnTo>
                  <a:lnTo>
                    <a:pt x="351256" y="200723"/>
                  </a:lnTo>
                  <a:lnTo>
                    <a:pt x="351256" y="150533"/>
                  </a:lnTo>
                  <a:lnTo>
                    <a:pt x="351256" y="100355"/>
                  </a:lnTo>
                  <a:lnTo>
                    <a:pt x="351256" y="50177"/>
                  </a:lnTo>
                  <a:lnTo>
                    <a:pt x="3512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5002053" y="7157934"/>
              <a:ext cx="351790" cy="0"/>
            </a:xfrm>
            <a:custGeom>
              <a:avLst/>
              <a:gdLst/>
              <a:ahLst/>
              <a:cxnLst/>
              <a:rect l="l" t="t" r="r" b="b"/>
              <a:pathLst>
                <a:path w="351790">
                  <a:moveTo>
                    <a:pt x="0" y="0"/>
                  </a:moveTo>
                  <a:lnTo>
                    <a:pt x="351263" y="0"/>
                  </a:lnTo>
                </a:path>
              </a:pathLst>
            </a:custGeom>
            <a:ln w="501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/>
          <p:nvPr/>
        </p:nvSpPr>
        <p:spPr>
          <a:xfrm>
            <a:off x="13295909" y="7233208"/>
            <a:ext cx="50800" cy="100965"/>
          </a:xfrm>
          <a:custGeom>
            <a:avLst/>
            <a:gdLst/>
            <a:ahLst/>
            <a:cxnLst/>
            <a:rect l="l" t="t" r="r" b="b"/>
            <a:pathLst>
              <a:path w="50800" h="100965">
                <a:moveTo>
                  <a:pt x="50177" y="0"/>
                </a:moveTo>
                <a:lnTo>
                  <a:pt x="0" y="0"/>
                </a:lnTo>
                <a:lnTo>
                  <a:pt x="0" y="50177"/>
                </a:lnTo>
                <a:lnTo>
                  <a:pt x="0" y="100368"/>
                </a:lnTo>
                <a:lnTo>
                  <a:pt x="50177" y="100368"/>
                </a:lnTo>
                <a:lnTo>
                  <a:pt x="50177" y="50177"/>
                </a:lnTo>
                <a:lnTo>
                  <a:pt x="501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88289" y="9554688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40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12553661" y="9200311"/>
            <a:ext cx="35420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TN</a:t>
            </a:r>
            <a:r>
              <a:rPr sz="3000" u="heavy" spc="17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STIP</a:t>
            </a:r>
            <a:r>
              <a:rPr sz="3000" u="heavy" spc="17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3000" u="heavy" spc="9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Pro</a:t>
            </a:r>
            <a:r>
              <a:rPr sz="3000" u="none" spc="90" dirty="0">
                <a:latin typeface="Arial Narrow"/>
                <a:cs typeface="Arial Narrow"/>
                <a:hlinkClick r:id="rId3"/>
              </a:rPr>
              <a:t>j</a:t>
            </a:r>
            <a:r>
              <a:rPr sz="3000" u="heavy" spc="9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ect</a:t>
            </a:r>
            <a:r>
              <a:rPr sz="3000" u="heavy" spc="170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 </a:t>
            </a:r>
            <a:r>
              <a:rPr sz="3000" u="heavy" spc="65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  <a:hlinkClick r:id="rId3"/>
              </a:rPr>
              <a:t>Viewer</a:t>
            </a:r>
            <a:endParaRPr sz="3000">
              <a:latin typeface="Arial Narrow"/>
              <a:cs typeface="Arial Narrow"/>
            </a:endParaRPr>
          </a:p>
        </p:txBody>
      </p:sp>
      <p:pic>
        <p:nvPicPr>
          <p:cNvPr id="115" name="object 1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73902" y="1769878"/>
            <a:ext cx="6915149" cy="46005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792" y="5363583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792" y="3560889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0792" y="2386845"/>
            <a:ext cx="236854" cy="269240"/>
          </a:xfrm>
          <a:custGeom>
            <a:avLst/>
            <a:gdLst/>
            <a:ahLst/>
            <a:cxnLst/>
            <a:rect l="l" t="t" r="r" b="b"/>
            <a:pathLst>
              <a:path w="236855" h="269239">
                <a:moveTo>
                  <a:pt x="12637" y="269093"/>
                </a:moveTo>
                <a:lnTo>
                  <a:pt x="9012" y="269074"/>
                </a:lnTo>
                <a:lnTo>
                  <a:pt x="6063" y="267384"/>
                </a:lnTo>
                <a:lnTo>
                  <a:pt x="3106" y="265711"/>
                </a:lnTo>
                <a:lnTo>
                  <a:pt x="1239" y="262623"/>
                </a:lnTo>
                <a:lnTo>
                  <a:pt x="1114" y="259222"/>
                </a:lnTo>
                <a:lnTo>
                  <a:pt x="0" y="6730"/>
                </a:lnTo>
                <a:lnTo>
                  <a:pt x="40" y="4806"/>
                </a:lnTo>
                <a:lnTo>
                  <a:pt x="938" y="2998"/>
                </a:lnTo>
                <a:lnTo>
                  <a:pt x="2455" y="1804"/>
                </a:lnTo>
                <a:lnTo>
                  <a:pt x="4401" y="289"/>
                </a:lnTo>
                <a:lnTo>
                  <a:pt x="7038" y="0"/>
                </a:lnTo>
                <a:lnTo>
                  <a:pt x="9265" y="1057"/>
                </a:lnTo>
                <a:lnTo>
                  <a:pt x="232844" y="128296"/>
                </a:lnTo>
                <a:lnTo>
                  <a:pt x="235239" y="129632"/>
                </a:lnTo>
                <a:lnTo>
                  <a:pt x="236676" y="132170"/>
                </a:lnTo>
                <a:lnTo>
                  <a:pt x="236608" y="134902"/>
                </a:lnTo>
                <a:lnTo>
                  <a:pt x="236523" y="137628"/>
                </a:lnTo>
                <a:lnTo>
                  <a:pt x="234946" y="140073"/>
                </a:lnTo>
                <a:lnTo>
                  <a:pt x="232502" y="141271"/>
                </a:lnTo>
                <a:lnTo>
                  <a:pt x="15615" y="267450"/>
                </a:lnTo>
                <a:lnTo>
                  <a:pt x="12637" y="269093"/>
                </a:lnTo>
                <a:close/>
              </a:path>
            </a:pathLst>
          </a:custGeom>
          <a:solidFill>
            <a:srgbClr val="72A1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03000" y="1942407"/>
            <a:ext cx="7096124" cy="6381749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0029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TDOT</a:t>
            </a:r>
            <a:r>
              <a:rPr sz="6600" spc="114" dirty="0"/>
              <a:t> </a:t>
            </a:r>
            <a:r>
              <a:rPr sz="6600" spc="204" dirty="0"/>
              <a:t>10-</a:t>
            </a:r>
            <a:r>
              <a:rPr sz="6600" spc="229" dirty="0"/>
              <a:t>Year</a:t>
            </a:r>
            <a:r>
              <a:rPr sz="6600" spc="114" dirty="0"/>
              <a:t> </a:t>
            </a:r>
            <a:r>
              <a:rPr sz="6600" spc="100" dirty="0"/>
              <a:t>Project</a:t>
            </a:r>
            <a:r>
              <a:rPr sz="6600" spc="120" dirty="0"/>
              <a:t> </a:t>
            </a:r>
            <a:r>
              <a:rPr sz="6600" spc="90" dirty="0"/>
              <a:t>Plan</a:t>
            </a:r>
            <a:endParaRPr sz="6600"/>
          </a:p>
        </p:txBody>
      </p:sp>
      <p:sp>
        <p:nvSpPr>
          <p:cNvPr id="7" name="object 7"/>
          <p:cNvSpPr txBox="1"/>
          <p:nvPr/>
        </p:nvSpPr>
        <p:spPr>
          <a:xfrm>
            <a:off x="1325770" y="2205282"/>
            <a:ext cx="7710170" cy="4072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90" dirty="0">
                <a:latin typeface="Arial Narrow"/>
                <a:cs typeface="Arial Narrow"/>
              </a:rPr>
              <a:t>An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80" dirty="0">
                <a:latin typeface="Arial Narrow"/>
                <a:cs typeface="Arial Narrow"/>
              </a:rPr>
              <a:t>annual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90" dirty="0">
                <a:latin typeface="Arial Narrow"/>
                <a:cs typeface="Arial Narrow"/>
              </a:rPr>
              <a:t>plan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tied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145" dirty="0">
                <a:latin typeface="Arial Narrow"/>
                <a:cs typeface="Arial Narrow"/>
              </a:rPr>
              <a:t>to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the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85" dirty="0">
                <a:latin typeface="Arial Narrow"/>
                <a:cs typeface="Arial Narrow"/>
              </a:rPr>
              <a:t>state</a:t>
            </a:r>
            <a:r>
              <a:rPr sz="3050" spc="160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budget</a:t>
            </a:r>
            <a:endParaRPr sz="30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3050">
              <a:latin typeface="Arial Narrow"/>
              <a:cs typeface="Arial Narrow"/>
            </a:endParaRPr>
          </a:p>
          <a:p>
            <a:pPr marL="12700" marR="5080">
              <a:lnSpc>
                <a:spcPct val="128200"/>
              </a:lnSpc>
            </a:pPr>
            <a:r>
              <a:rPr sz="3050" spc="55" dirty="0">
                <a:latin typeface="Arial Narrow"/>
                <a:cs typeface="Arial Narrow"/>
              </a:rPr>
              <a:t>Fiscally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10" dirty="0">
                <a:latin typeface="Arial Narrow"/>
                <a:cs typeface="Arial Narrow"/>
              </a:rPr>
              <a:t>constrained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05" dirty="0">
                <a:latin typeface="Arial Narrow"/>
                <a:cs typeface="Arial Narrow"/>
              </a:rPr>
              <a:t>list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of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30" dirty="0">
                <a:latin typeface="Arial Narrow"/>
                <a:cs typeface="Arial Narrow"/>
              </a:rPr>
              <a:t>funded</a:t>
            </a:r>
            <a:r>
              <a:rPr sz="3050" spc="175" dirty="0">
                <a:latin typeface="Arial Narrow"/>
                <a:cs typeface="Arial Narrow"/>
              </a:rPr>
              <a:t> </a:t>
            </a:r>
            <a:r>
              <a:rPr sz="3050" spc="110" dirty="0">
                <a:latin typeface="Arial Narrow"/>
                <a:cs typeface="Arial Narrow"/>
              </a:rPr>
              <a:t>transportation </a:t>
            </a:r>
            <a:r>
              <a:rPr sz="3050" spc="125" dirty="0">
                <a:latin typeface="Arial Narrow"/>
                <a:cs typeface="Arial Narrow"/>
              </a:rPr>
              <a:t>projects</a:t>
            </a:r>
            <a:r>
              <a:rPr sz="3050" spc="165" dirty="0">
                <a:latin typeface="Arial Narrow"/>
                <a:cs typeface="Arial Narrow"/>
              </a:rPr>
              <a:t> for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the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next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50" dirty="0">
                <a:latin typeface="Arial Narrow"/>
                <a:cs typeface="Arial Narrow"/>
              </a:rPr>
              <a:t>10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85" dirty="0">
                <a:latin typeface="Arial Narrow"/>
                <a:cs typeface="Arial Narrow"/>
              </a:rPr>
              <a:t>years,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70" dirty="0">
                <a:latin typeface="Arial Narrow"/>
                <a:cs typeface="Arial Narrow"/>
              </a:rPr>
              <a:t>evaluated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75" dirty="0">
                <a:latin typeface="Arial Narrow"/>
                <a:cs typeface="Arial Narrow"/>
              </a:rPr>
              <a:t>annually</a:t>
            </a:r>
            <a:endParaRPr sz="305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3050">
              <a:latin typeface="Arial Narrow"/>
              <a:cs typeface="Arial Narrow"/>
            </a:endParaRPr>
          </a:p>
          <a:p>
            <a:pPr marL="12700" marR="295910">
              <a:lnSpc>
                <a:spcPct val="128200"/>
              </a:lnSpc>
            </a:pPr>
            <a:r>
              <a:rPr sz="3050" spc="75" dirty="0">
                <a:latin typeface="Arial Narrow"/>
                <a:cs typeface="Arial Narrow"/>
              </a:rPr>
              <a:t>What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gets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started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gets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finished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80" dirty="0">
                <a:latin typeface="Arial Narrow"/>
                <a:cs typeface="Arial Narrow"/>
              </a:rPr>
              <a:t>-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50" dirty="0">
                <a:latin typeface="Arial Narrow"/>
                <a:cs typeface="Arial Narrow"/>
              </a:rPr>
              <a:t>we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20" dirty="0">
                <a:latin typeface="Arial Narrow"/>
                <a:cs typeface="Arial Narrow"/>
              </a:rPr>
              <a:t>completed </a:t>
            </a:r>
            <a:r>
              <a:rPr sz="3050" spc="90" dirty="0">
                <a:latin typeface="Arial Narrow"/>
                <a:cs typeface="Arial Narrow"/>
              </a:rPr>
              <a:t>100%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of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25" dirty="0">
                <a:latin typeface="Arial Narrow"/>
                <a:cs typeface="Arial Narrow"/>
              </a:rPr>
              <a:t>projects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155" dirty="0">
                <a:latin typeface="Arial Narrow"/>
                <a:cs typeface="Arial Narrow"/>
              </a:rPr>
              <a:t>committed</a:t>
            </a:r>
            <a:r>
              <a:rPr sz="3050" spc="165" dirty="0">
                <a:latin typeface="Arial Narrow"/>
                <a:cs typeface="Arial Narrow"/>
              </a:rPr>
              <a:t> </a:t>
            </a:r>
            <a:r>
              <a:rPr sz="3050" spc="114" dirty="0">
                <a:latin typeface="Arial Narrow"/>
                <a:cs typeface="Arial Narrow"/>
              </a:rPr>
              <a:t>in</a:t>
            </a:r>
            <a:r>
              <a:rPr sz="3050" spc="170" dirty="0">
                <a:latin typeface="Arial Narrow"/>
                <a:cs typeface="Arial Narrow"/>
              </a:rPr>
              <a:t> </a:t>
            </a:r>
            <a:r>
              <a:rPr sz="3050" spc="-20" dirty="0">
                <a:latin typeface="Arial Narrow"/>
                <a:cs typeface="Arial Narrow"/>
              </a:rPr>
              <a:t>FY25</a:t>
            </a:r>
            <a:endParaRPr sz="305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6715" y="8812248"/>
            <a:ext cx="7664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 Narrow"/>
                <a:cs typeface="Arial Narrow"/>
              </a:rPr>
              <a:t>The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TDOT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10-</a:t>
            </a:r>
            <a:r>
              <a:rPr sz="3000" dirty="0">
                <a:latin typeface="Arial Narrow"/>
                <a:cs typeface="Arial Narrow"/>
              </a:rPr>
              <a:t>Year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dirty="0">
                <a:latin typeface="Arial Narrow"/>
                <a:cs typeface="Arial Narrow"/>
              </a:rPr>
              <a:t>Plan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is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100" dirty="0">
                <a:latin typeface="Arial Narrow"/>
                <a:cs typeface="Arial Narrow"/>
              </a:rPr>
              <a:t>required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125" dirty="0">
                <a:latin typeface="Arial Narrow"/>
                <a:cs typeface="Arial Narrow"/>
              </a:rPr>
              <a:t>under</a:t>
            </a:r>
            <a:r>
              <a:rPr sz="3000" spc="155" dirty="0">
                <a:latin typeface="Arial Narrow"/>
                <a:cs typeface="Arial Narrow"/>
              </a:rPr>
              <a:t> </a:t>
            </a:r>
            <a:r>
              <a:rPr sz="3000" spc="85" dirty="0">
                <a:latin typeface="Arial Narrow"/>
                <a:cs typeface="Arial Narrow"/>
              </a:rPr>
              <a:t>state</a:t>
            </a:r>
            <a:r>
              <a:rPr sz="3000" spc="150" dirty="0">
                <a:latin typeface="Arial Narrow"/>
                <a:cs typeface="Arial Narrow"/>
              </a:rPr>
              <a:t> </a:t>
            </a:r>
            <a:r>
              <a:rPr sz="3000" spc="60" dirty="0">
                <a:latin typeface="Arial Narrow"/>
                <a:cs typeface="Arial Narrow"/>
              </a:rPr>
              <a:t>law</a:t>
            </a:r>
            <a:endParaRPr sz="3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43" y="5"/>
            <a:ext cx="18230215" cy="1460500"/>
          </a:xfrm>
          <a:custGeom>
            <a:avLst/>
            <a:gdLst/>
            <a:ahLst/>
            <a:cxnLst/>
            <a:rect l="l" t="t" r="r" b="b"/>
            <a:pathLst>
              <a:path w="18230215" h="1460500">
                <a:moveTo>
                  <a:pt x="18229789" y="1460355"/>
                </a:moveTo>
                <a:lnTo>
                  <a:pt x="0" y="1460374"/>
                </a:lnTo>
                <a:lnTo>
                  <a:pt x="0" y="0"/>
                </a:lnTo>
                <a:lnTo>
                  <a:pt x="18229789" y="0"/>
                </a:lnTo>
                <a:lnTo>
                  <a:pt x="18229789" y="1460355"/>
                </a:lnTo>
                <a:close/>
              </a:path>
            </a:pathLst>
          </a:custGeom>
          <a:solidFill>
            <a:srgbClr val="1D376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876" y="1795174"/>
            <a:ext cx="14935199" cy="8305799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54779">
              <a:lnSpc>
                <a:spcPct val="100000"/>
              </a:lnSpc>
              <a:spcBef>
                <a:spcPts val="100"/>
              </a:spcBef>
            </a:pPr>
            <a:r>
              <a:rPr sz="6600" spc="110" dirty="0"/>
              <a:t>How</a:t>
            </a:r>
            <a:r>
              <a:rPr sz="6600" spc="150" dirty="0"/>
              <a:t> </a:t>
            </a:r>
            <a:r>
              <a:rPr sz="6600" spc="185" dirty="0"/>
              <a:t>are</a:t>
            </a:r>
            <a:r>
              <a:rPr sz="6600" spc="155" dirty="0"/>
              <a:t> </a:t>
            </a:r>
            <a:r>
              <a:rPr sz="6600" spc="105" dirty="0"/>
              <a:t>projects</a:t>
            </a:r>
            <a:r>
              <a:rPr sz="6600" spc="155" dirty="0"/>
              <a:t> </a:t>
            </a:r>
            <a:r>
              <a:rPr sz="6600" spc="100" dirty="0"/>
              <a:t>selected?</a:t>
            </a:r>
            <a:endParaRPr sz="6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F8612342E6D4D81504EC53342C9C0" ma:contentTypeVersion="18" ma:contentTypeDescription="Create a new document." ma:contentTypeScope="" ma:versionID="c5e52d36a2e119c4998377135971ba14">
  <xsd:schema xmlns:xsd="http://www.w3.org/2001/XMLSchema" xmlns:xs="http://www.w3.org/2001/XMLSchema" xmlns:p="http://schemas.microsoft.com/office/2006/metadata/properties" xmlns:ns2="42cfdad3-3d3a-42b3-9405-886a533cb72d" xmlns:ns3="361ed1a8-896c-4138-88e6-cd737cf46e8a" xmlns:ns4="d67a0457-da33-43e1-84c6-40800c91fe2d" targetNamespace="http://schemas.microsoft.com/office/2006/metadata/properties" ma:root="true" ma:fieldsID="157aa6396a68c7cc12f8adabb3eb1e57" ns2:_="" ns3:_="" ns4:_="">
    <xsd:import namespace="42cfdad3-3d3a-42b3-9405-886a533cb72d"/>
    <xsd:import namespace="361ed1a8-896c-4138-88e6-cd737cf46e8a"/>
    <xsd:import namespace="d67a0457-da33-43e1-84c6-40800c91fe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Details" minOccurs="0"/>
                <xsd:element ref="ns3:SharedWithUser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fdad3-3d3a-42b3-9405-886a533cb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98f621-6b8e-4248-a0ad-ccb029eec1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ed1a8-896c-4138-88e6-cd737cf46e8a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a0457-da33-43e1-84c6-40800c91fe2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76d5fc8-0dda-4d4c-aef9-9dea5db55bcf}" ma:internalName="TaxCatchAll" ma:showField="CatchAllData" ma:web="d67a0457-da33-43e1-84c6-40800c91fe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cfdad3-3d3a-42b3-9405-886a533cb72d">
      <Terms xmlns="http://schemas.microsoft.com/office/infopath/2007/PartnerControls"/>
    </lcf76f155ced4ddcb4097134ff3c332f>
    <TaxCatchAll xmlns="d67a0457-da33-43e1-84c6-40800c91fe2d" xsi:nil="true"/>
  </documentManagement>
</p:properties>
</file>

<file path=customXml/itemProps1.xml><?xml version="1.0" encoding="utf-8"?>
<ds:datastoreItem xmlns:ds="http://schemas.openxmlformats.org/officeDocument/2006/customXml" ds:itemID="{B4E7EF98-4218-4DE2-B685-19BE7C17A3EF}"/>
</file>

<file path=customXml/itemProps2.xml><?xml version="1.0" encoding="utf-8"?>
<ds:datastoreItem xmlns:ds="http://schemas.openxmlformats.org/officeDocument/2006/customXml" ds:itemID="{CF339218-3414-4D4A-80C4-6960D0B12318}"/>
</file>

<file path=customXml/itemProps3.xml><?xml version="1.0" encoding="utf-8"?>
<ds:datastoreItem xmlns:ds="http://schemas.openxmlformats.org/officeDocument/2006/customXml" ds:itemID="{79424720-911E-4FF8-AF0F-DBE61C9823F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1387</Words>
  <Application>Microsoft Office PowerPoint</Application>
  <PresentationFormat>Custom</PresentationFormat>
  <Paragraphs>244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Century Gothic</vt:lpstr>
      <vt:lpstr>Lucida Sans</vt:lpstr>
      <vt:lpstr>Office Theme</vt:lpstr>
      <vt:lpstr>PowerPoint Presentation</vt:lpstr>
      <vt:lpstr>Rural Consultation Process Transportation Planning Grant Updates Long Range Transportation Plan Updates</vt:lpstr>
      <vt:lpstr>TDOT Rural Consultation Process</vt:lpstr>
      <vt:lpstr>TDOT Rural Consultation Process</vt:lpstr>
      <vt:lpstr>TDOT Transportation Planning Grant Updates</vt:lpstr>
      <vt:lpstr>TDOT Long Range Transportation Plan</vt:lpstr>
      <vt:lpstr>State Transportation Improvement Program (STIP)</vt:lpstr>
      <vt:lpstr>TDOT 10-Year Project Plan</vt:lpstr>
      <vt:lpstr>How are projects selected?</vt:lpstr>
      <vt:lpstr>TDOT Statewide Partnership Program</vt:lpstr>
      <vt:lpstr>TDOT Transportation Planning Process</vt:lpstr>
      <vt:lpstr>TDOT 3-Year Programs</vt:lpstr>
      <vt:lpstr>Document Statuses</vt:lpstr>
      <vt:lpstr>RPO Updates November 2025</vt:lpstr>
      <vt:lpstr>2055 Policy Plan Updates</vt:lpstr>
      <vt:lpstr>Update Process</vt:lpstr>
      <vt:lpstr>2055 Policy Plan Goals</vt:lpstr>
      <vt:lpstr>2055 Policy Plan Strategic Emphasis Areas</vt:lpstr>
      <vt:lpstr>Next Steps</vt:lpstr>
      <vt:lpstr>PowerPoint Presentation</vt:lpstr>
      <vt:lpstr>New TDOT Commissioner: Will Reid</vt:lpstr>
      <vt:lpstr>Transportation Funding Database</vt:lpstr>
      <vt:lpstr>Transportation Funding Database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RPO Fall Presentation3</dc:title>
  <dc:creator>Michelle Christian</dc:creator>
  <cp:keywords>DAG38qy0JfE,BAGdsYrKcK4,0</cp:keywords>
  <cp:lastModifiedBy>Rohan Thompson</cp:lastModifiedBy>
  <cp:revision>1</cp:revision>
  <dcterms:created xsi:type="dcterms:W3CDTF">2025-12-09T21:31:57Z</dcterms:created>
  <dcterms:modified xsi:type="dcterms:W3CDTF">2025-12-09T21:35:51Z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2025-12-09T00:00:00Z</vt:filetime>
  </property>
  <property fmtid="{D5CDD505-2E9C-101B-9397-08002B2CF9AE}" pid="3" name="Creator">
    <vt:lpwstr>Canva</vt:lpwstr>
  </property>
  <property fmtid="{D5CDD505-2E9C-101B-9397-08002B2CF9AE}" pid="4" name="LastSaved">
    <vt:filetime>2025-12-09T00:00:00Z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0x010100174F8612342E6D4D81504EC53342C9C0</vt:lpwstr>
  </property>
</Properties>
</file>